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50.xml" ContentType="application/vnd.openxmlformats-officedocument.presentationml.slide+xml"/>
  <Override PartName="/ppt/slides/slide112.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25.xml" ContentType="application/vnd.openxmlformats-officedocument.presentationml.notesSlide+xml"/>
  <Override PartName="/ppt/slides/slide44.xml" ContentType="application/vnd.openxmlformats-officedocument.presentationml.slide+xml"/>
  <Override PartName="/ppt/notesSlides/notesSlide67.xml" ContentType="application/vnd.openxmlformats-officedocument.presentationml.notesSlide+xml"/>
  <Override PartName="/ppt/slides/slide86.xml" ContentType="application/vnd.openxmlformats-officedocument.presentationml.slide+xml"/>
  <Override PartName="/ppt/slides/slide22.xml" ContentType="application/vnd.openxmlformats-officedocument.presentationml.slide+xml"/>
  <Override PartName="/ppt/notesSlides/notesSlide45.xml" ContentType="application/vnd.openxmlformats-officedocument.presentationml.notesSlide+xml"/>
  <Override PartName="/ppt/slides/slide64.xml" ContentType="application/vnd.openxmlformats-officedocument.presentationml.slide+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notesSlides/notesSlide87.xml" ContentType="application/vnd.openxmlformats-officedocument.presentationml.notesSlide+xml"/>
  <Override PartName="/ppt/notesSlides/notesSlide114.xml" ContentType="application/vnd.openxmlformats-officedocument.presentationml.notesSlide+xml"/>
  <Override PartName="/ppt/notesSlides/notesSlide23.xml" ContentType="application/vnd.openxmlformats-officedocument.presentationml.notesSlide+xml"/>
  <Override PartName="/ppt/slides/slide42.xml" ContentType="application/vnd.openxmlformats-officedocument.presentationml.slide+xml"/>
  <Override PartName="/ppt/notesSlides/notesSlide108.xml" ContentType="application/vnd.openxmlformats-officedocument.presentationml.notesSlide+xml"/>
  <Override PartName="/ppt/notesSlides/notesSlide65.xml" ContentType="application/vnd.openxmlformats-officedocument.presentationml.notes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embeddings/Microsoft_Equation5.bin" ContentType="application/vnd.openxmlformats-officedocument.oleObject"/>
  <Override PartName="/ppt/notesSlides/notesSlide43.xml" ContentType="application/vnd.openxmlformats-officedocument.presentationml.notesSlide+xml"/>
  <Override PartName="/ppt/slides/slide62.xml" ContentType="application/vnd.openxmlformats-officedocument.presentationml.slide+xml"/>
  <Override PartName="/ppt/notesSlides/notesSlide85.xml" ContentType="application/vnd.openxmlformats-officedocument.presentationml.notesSlide+xml"/>
  <Override PartName="/ppt/notesSlides/notesSlide112.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9.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Default Extension="jpeg" ContentType="image/jpeg"/>
  <Override PartName="/ppt/notesSlides/notesSlide106.xml" ContentType="application/vnd.openxmlformats-officedocument.presentationml.notesSlide+xml"/>
  <Override PartName="/ppt/notesSlides/notesSlide63.xml" ContentType="application/vnd.openxmlformats-officedocument.presentationml.notesSlide+xml"/>
  <Override PartName="/ppt/slides/slide82.xml" ContentType="application/vnd.openxmlformats-officedocument.presentationml.slide+xml"/>
  <Override PartName="/ppt/notesSlides/notesSlide57.xml" ContentType="application/vnd.openxmlformats-officedocument.presentationml.notesSlide+xml"/>
  <Override PartName="/ppt/embeddings/Microsoft_Equation3.bin" ContentType="application/vnd.openxmlformats-officedocument.oleObject"/>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notesSlides/notesSlide41.xml" ContentType="application/vnd.openxmlformats-officedocument.presentationml.notesSlide+xml"/>
  <Override PartName="/ppt/notesSlides/notesSlide99.xml" ContentType="application/vnd.openxmlformats-officedocument.presentationml.notes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Override PartName="/ppt/slides/slide100.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104.xml" ContentType="application/vnd.openxmlformats-officedocument.presentationml.notesSlide+xml"/>
  <Override PartName="/ppt/notesSlides/notesSlide61.xml" ContentType="application/vnd.openxmlformats-officedocument.presentationml.notesSlide+xml"/>
  <Override PartName="/ppt/slides/slide80.xml" ContentType="application/vnd.openxmlformats-officedocument.presentationml.slide+xml"/>
  <Default Extension="tiff" ContentType="image/tiff"/>
  <Override PartName="/ppt/notesSlides/notesSlide55.xml" ContentType="application/vnd.openxmlformats-officedocument.presentationml.notesSlide+xml"/>
  <Override PartName="/ppt/embeddings/Microsoft_Equation1.bin" ContentType="application/vnd.openxmlformats-officedocument.oleObject"/>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notesSlides/notesSlide97.xml" ContentType="application/vnd.openxmlformats-officedocument.presentationml.notesSlide+xml"/>
  <Override PartName="/ppt/embeddings/oleObject2.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notesSlides/notesSlide81.xml" ContentType="application/vnd.openxmlformats-officedocument.presentationml.notesSlid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94.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notesSlides/notesSlide102.xml" ContentType="application/vnd.openxmlformats-officedocument.presentationml.notesSlide+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95.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slides/slide79.xml" ContentType="application/vnd.openxmlformats-officedocument.presentationml.slide+xml"/>
  <Override PartName="/ppt/slides/slide92.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15.xml" ContentType="application/vnd.openxmlformats-officedocument.presentationml.slide+xml"/>
  <Override PartName="/ppt/slides/slide3.xml" ContentType="application/vnd.openxmlformats-officedocument.presentationml.slide+xml"/>
  <Override PartName="/ppt/notesSlides/notesSlide100.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93.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notesSlides/notesSlide36.xml" ContentType="application/vnd.openxmlformats-officedocument.presentationml.notesSlide+xml"/>
  <Override PartName="/ppt/slides/slide117.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theme/theme3.xml" ContentType="application/vnd.openxmlformats-officedocument.theme+xml"/>
  <Override PartName="/ppt/notesSlides/notesSlide91.xml" ContentType="application/vnd.openxmlformats-officedocument.presentationml.notes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slides/slide115.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slides/slide25.xml" ContentType="application/vnd.openxmlformats-officedocument.presentationml.slide+xml"/>
  <Override PartName="/ppt/slides/slide73.xml" ContentType="application/vnd.openxmlformats-officedocument.presentationml.slide+xml"/>
  <Override PartName="/ppt/notesSlides/notesSlide48.xml" ContentType="application/vnd.openxmlformats-officedocument.presentationml.notesSlide+xml"/>
  <Override PartName="/ppt/slides/slide67.xml" ContentType="application/vnd.openxmlformats-officedocument.presentationml.slide+xml"/>
  <Override PartName="/ppt/slides/slide51.xml" ContentType="application/vnd.openxmlformats-officedocument.presentationml.slide+xml"/>
  <Override PartName="/ppt/slides/slide113.xml" ContentType="application/vnd.openxmlformats-officedocument.presentationml.slide+xml"/>
  <Override PartName="/ppt/notesSlides/notesSlide26.xml" ContentType="application/vnd.openxmlformats-officedocument.presentationml.notesSlide+xml"/>
  <Override PartName="/ppt/slides/slide45.xml" ContentType="application/vnd.openxmlformats-officedocument.presentationml.slide+xml"/>
  <Override PartName="/ppt/notesSlides/notesSlide68.xml" ContentType="application/vnd.openxmlformats-officedocument.presentationml.notesSlide+xml"/>
  <Override PartName="/ppt/slides/slide87.xml" ContentType="application/vnd.openxmlformats-officedocument.presentationml.slide+xml"/>
  <Override PartName="/ppt/slides/slide23.xml" ContentType="application/vnd.openxmlformats-officedocument.presentationml.slide+xml"/>
  <Default Extension="pict" ContentType="image/pict"/>
  <Override PartName="/ppt/notesSlides/notesSlide46.xml" ContentType="application/vnd.openxmlformats-officedocument.presentationml.notesSlide+xml"/>
  <Override PartName="/ppt/slides/slide65.xml" ContentType="application/vnd.openxmlformats-officedocument.presentationml.slide+xml"/>
  <Override PartName="/ppt/slides/slide111.xml" ContentType="application/vnd.openxmlformats-officedocument.presentationml.slide+xml"/>
  <Override PartName="/ppt/slideLayouts/slideLayout12.xml" ContentType="application/vnd.openxmlformats-officedocument.presentationml.slideLayout+xml"/>
  <Override PartName="/ppt/notesSlides/notesSlide88.xml" ContentType="application/vnd.openxmlformats-officedocument.presentationml.notesSlide+xml"/>
  <Override PartName="/ppt/notesSlides/notesSlide115.xml" ContentType="application/vnd.openxmlformats-officedocument.presentationml.notesSlide+xml"/>
  <Override PartName="/ppt/notesSlides/notesSlide24.xml" ContentType="application/vnd.openxmlformats-officedocument.presentationml.notesSlide+xml"/>
  <Override PartName="/ppt/slides/slide43.xml" ContentType="application/vnd.openxmlformats-officedocument.presentationml.slide+xml"/>
  <Override PartName="/ppt/notesSlides/notesSlide109.xml" ContentType="application/vnd.openxmlformats-officedocument.presentationml.notesSlide+xml"/>
  <Override PartName="/ppt/notesSlides/notesSlide66.xml" ContentType="application/vnd.openxmlformats-officedocument.presentationml.notesSlide+xml"/>
  <Override PartName="/ppt/slides/slide85.xml" ContentType="application/vnd.openxmlformats-officedocument.presentationml.slide+xml"/>
  <Override PartName="/ppt/slides/slide21.xml" ContentType="application/vnd.openxmlformats-officedocument.presentationml.slide+xml"/>
  <Override PartName="/ppt/embeddings/Microsoft_Equation6.bin" ContentType="application/vnd.openxmlformats-officedocument.oleObject"/>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notesSlides/notesSlide113.xml" ContentType="application/vnd.openxmlformats-officedocument.presentationml.notesSlide+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107.xml" ContentType="application/vnd.openxmlformats-officedocument.presentationml.notesSlide+xml"/>
  <Override PartName="/ppt/notesSlides/notesSlide64.xml" ContentType="application/vnd.openxmlformats-officedocument.presentationml.notesSlide+xml"/>
  <Override PartName="/ppt/slides/slide83.xml" ContentType="application/vnd.openxmlformats-officedocument.presentationml.slide+xml"/>
  <Override PartName="/ppt/notesSlides/notesSlide58.xml" ContentType="application/vnd.openxmlformats-officedocument.presentationml.notesSlide+xml"/>
  <Override PartName="/ppt/embeddings/Microsoft_Equation4.bin" ContentType="application/vnd.openxmlformats-officedocument.oleObject"/>
  <Override PartName="/ppt/notesSlides/notesSlide42.xml" ContentType="application/vnd.openxmlformats-officedocument.presentationml.notesSlide+xml"/>
  <Override PartName="/ppt/slides/slide61.xml" ContentType="application/vnd.openxmlformats-officedocument.presentationml.slide+xml"/>
  <Override PartName="/ppt/slides/slide123.xml" ContentType="application/vnd.openxmlformats-officedocument.presentationml.slide+xml"/>
  <Override PartName="/ppt/slideLayouts/slideLayout9.xml" ContentType="application/vnd.openxmlformats-officedocument.presentationml.slideLayout+xml"/>
  <Override PartName="/ppt/notesSlides/notesSlide84.xml" ContentType="application/vnd.openxmlformats-officedocument.presentationml.notesSlide+xml"/>
  <Override PartName="/ppt/notesSlides/notesSlide111.xml" ContentType="application/vnd.openxmlformats-officedocument.presentationml.notesSlide+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105.xml" ContentType="application/vnd.openxmlformats-officedocument.presentationml.notesSlide+xml"/>
  <Override PartName="/ppt/notesSlides/notesSlide62.xml" ContentType="application/vnd.openxmlformats-officedocument.presentationml.notesSlide+xml"/>
  <Override PartName="/ppt/slides/slide81.xml" ContentType="application/vnd.openxmlformats-officedocument.presentationml.slide+xml"/>
  <Override PartName="/ppt/notesSlides/notesSlide56.xml" ContentType="application/vnd.openxmlformats-officedocument.presentationml.notesSlide+xml"/>
  <Override PartName="/ppt/embeddings/Microsoft_Equation2.bin" ContentType="application/vnd.openxmlformats-officedocument.oleObject"/>
  <Override PartName="/ppt/notesSlides/notesSlide40.xml" ContentType="application/vnd.openxmlformats-officedocument.presentationml.notesSlide+xml"/>
  <Override PartName="/ppt/slides/slide108.xml" ContentType="application/vnd.openxmlformats-officedocument.presentationml.slide+xml"/>
  <Override PartName="/ppt/slides/slide121.xml" ContentType="application/vnd.openxmlformats-officedocument.presentationml.slide+xml"/>
  <Override PartName="/ppt/notesSlides/notesSlide98.xml" ContentType="application/vnd.openxmlformats-officedocument.presentationml.notesSlide+xml"/>
  <Override PartName="/ppt/embeddings/oleObject3.bin" ContentType="application/vnd.openxmlformats-officedocument.oleObject"/>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notesSlides/notesSlide76.xml" ContentType="application/vnd.openxmlformats-officedocument.presentationml.notesSlide+xml"/>
  <Override PartName="/ppt/slides/slide9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notesSlides/notesSlide103.xml" ContentType="application/vnd.openxmlformats-officedocument.presentationml.notesSlide+xml"/>
  <Override PartName="/ppt/notesSlides/notesSlide60.xml" ContentType="application/vnd.openxmlformats-officedocument.presentationml.notesSlide+xml"/>
  <Default Extension="vml" ContentType="application/vnd.openxmlformats-officedocument.vmlDrawing"/>
  <Override PartName="/ppt/notesSlides/notesSlide54.xml" ContentType="application/vnd.openxmlformats-officedocument.presentationml.notesSlide+xml"/>
  <Override PartName="/ppt/slides/slide106.xml" ContentType="application/vnd.openxmlformats-officedocument.presentationml.slide+xml"/>
  <Override PartName="/ppt/notesSlides/notesSlide96.xml" ContentType="application/vnd.openxmlformats-officedocument.presentationml.notesSlide+xml"/>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Default Extension="bin" ContentType="application/vnd.openxmlformats-officedocument.presentationml.printerSettings"/>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9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101.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94.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notesSlides/notesSlide37.xml" ContentType="application/vnd.openxmlformats-officedocument.presentationml.notesSlide+xml"/>
  <Override PartName="/ppt/slides/slide56.xml" ContentType="application/vnd.openxmlformats-officedocument.presentationml.slide+xml"/>
  <Override PartName="/ppt/slides/slide118.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notesSlides/notesSlide9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Default Extension="png" ContentType="image/png"/>
  <Override PartName="/ppt/slides/slide12.xml" ContentType="application/vnd.openxmlformats-officedocument.presentationml.slide+xml"/>
  <Default Extension="wmf" ContentType="image/x-wmf"/>
  <Default Extension="emf" ContentType="image/x-emf"/>
  <Override PartName="/ppt/slides/slide54.xml" ContentType="application/vnd.openxmlformats-officedocument.presentationml.slide+xml"/>
  <Override PartName="/ppt/slides/slide116.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notesSlides/notesSlide90.xml" ContentType="application/vnd.openxmlformats-officedocument.presentationml.notesSlid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52.xml" ContentType="application/vnd.openxmlformats-officedocument.presentationml.slide+xml"/>
  <Override PartName="/ppt/slides/slide114.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9" r:id="rId1"/>
  </p:sldMasterIdLst>
  <p:notesMasterIdLst>
    <p:notesMasterId r:id="rId125"/>
  </p:notesMasterIdLst>
  <p:handoutMasterIdLst>
    <p:handoutMasterId r:id="rId126"/>
  </p:handoutMasterIdLst>
  <p:sldIdLst>
    <p:sldId id="407" r:id="rId2"/>
    <p:sldId id="392" r:id="rId3"/>
    <p:sldId id="391" r:id="rId4"/>
    <p:sldId id="261" r:id="rId5"/>
    <p:sldId id="374" r:id="rId6"/>
    <p:sldId id="375" r:id="rId7"/>
    <p:sldId id="412" r:id="rId8"/>
    <p:sldId id="263" r:id="rId9"/>
    <p:sldId id="264" r:id="rId10"/>
    <p:sldId id="265" r:id="rId11"/>
    <p:sldId id="266" r:id="rId12"/>
    <p:sldId id="272" r:id="rId13"/>
    <p:sldId id="413" r:id="rId14"/>
    <p:sldId id="414" r:id="rId15"/>
    <p:sldId id="274" r:id="rId16"/>
    <p:sldId id="273" r:id="rId17"/>
    <p:sldId id="275" r:id="rId18"/>
    <p:sldId id="276" r:id="rId19"/>
    <p:sldId id="385" r:id="rId20"/>
    <p:sldId id="380" r:id="rId21"/>
    <p:sldId id="381" r:id="rId22"/>
    <p:sldId id="382" r:id="rId23"/>
    <p:sldId id="384" r:id="rId24"/>
    <p:sldId id="383" r:id="rId25"/>
    <p:sldId id="417" r:id="rId26"/>
    <p:sldId id="418" r:id="rId27"/>
    <p:sldId id="278" r:id="rId28"/>
    <p:sldId id="279" r:id="rId29"/>
    <p:sldId id="281" r:id="rId30"/>
    <p:sldId id="282" r:id="rId31"/>
    <p:sldId id="283" r:id="rId32"/>
    <p:sldId id="284" r:id="rId33"/>
    <p:sldId id="285" r:id="rId34"/>
    <p:sldId id="386" r:id="rId35"/>
    <p:sldId id="286" r:id="rId36"/>
    <p:sldId id="287" r:id="rId37"/>
    <p:sldId id="290" r:id="rId38"/>
    <p:sldId id="293" r:id="rId39"/>
    <p:sldId id="294" r:id="rId40"/>
    <p:sldId id="295" r:id="rId41"/>
    <p:sldId id="401" r:id="rId42"/>
    <p:sldId id="403" r:id="rId43"/>
    <p:sldId id="404" r:id="rId44"/>
    <p:sldId id="296" r:id="rId45"/>
    <p:sldId id="297" r:id="rId46"/>
    <p:sldId id="298" r:id="rId47"/>
    <p:sldId id="299" r:id="rId48"/>
    <p:sldId id="301" r:id="rId49"/>
    <p:sldId id="302" r:id="rId50"/>
    <p:sldId id="303" r:id="rId51"/>
    <p:sldId id="304" r:id="rId52"/>
    <p:sldId id="305" r:id="rId53"/>
    <p:sldId id="306" r:id="rId54"/>
    <p:sldId id="307" r:id="rId55"/>
    <p:sldId id="308" r:id="rId56"/>
    <p:sldId id="309" r:id="rId57"/>
    <p:sldId id="393" r:id="rId58"/>
    <p:sldId id="387" r:id="rId59"/>
    <p:sldId id="388" r:id="rId60"/>
    <p:sldId id="389" r:id="rId61"/>
    <p:sldId id="390" r:id="rId62"/>
    <p:sldId id="312" r:id="rId63"/>
    <p:sldId id="394" r:id="rId64"/>
    <p:sldId id="395" r:id="rId65"/>
    <p:sldId id="396" r:id="rId66"/>
    <p:sldId id="397" r:id="rId67"/>
    <p:sldId id="313" r:id="rId68"/>
    <p:sldId id="314" r:id="rId69"/>
    <p:sldId id="415" r:id="rId70"/>
    <p:sldId id="316" r:id="rId71"/>
    <p:sldId id="315" r:id="rId72"/>
    <p:sldId id="317" r:id="rId73"/>
    <p:sldId id="318" r:id="rId74"/>
    <p:sldId id="319" r:id="rId75"/>
    <p:sldId id="320" r:id="rId76"/>
    <p:sldId id="324" r:id="rId77"/>
    <p:sldId id="325" r:id="rId78"/>
    <p:sldId id="326" r:id="rId79"/>
    <p:sldId id="327" r:id="rId80"/>
    <p:sldId id="328" r:id="rId81"/>
    <p:sldId id="329" r:id="rId82"/>
    <p:sldId id="333" r:id="rId83"/>
    <p:sldId id="330" r:id="rId84"/>
    <p:sldId id="335" r:id="rId85"/>
    <p:sldId id="350" r:id="rId86"/>
    <p:sldId id="351" r:id="rId87"/>
    <p:sldId id="352" r:id="rId88"/>
    <p:sldId id="353" r:id="rId89"/>
    <p:sldId id="355" r:id="rId90"/>
    <p:sldId id="357" r:id="rId91"/>
    <p:sldId id="358" r:id="rId92"/>
    <p:sldId id="416" r:id="rId93"/>
    <p:sldId id="359" r:id="rId94"/>
    <p:sldId id="398" r:id="rId95"/>
    <p:sldId id="399" r:id="rId96"/>
    <p:sldId id="405" r:id="rId97"/>
    <p:sldId id="408" r:id="rId98"/>
    <p:sldId id="409" r:id="rId99"/>
    <p:sldId id="410" r:id="rId100"/>
    <p:sldId id="411" r:id="rId101"/>
    <p:sldId id="366" r:id="rId102"/>
    <p:sldId id="367" r:id="rId103"/>
    <p:sldId id="369" r:id="rId104"/>
    <p:sldId id="365" r:id="rId105"/>
    <p:sldId id="370" r:id="rId106"/>
    <p:sldId id="424" r:id="rId107"/>
    <p:sldId id="425" r:id="rId108"/>
    <p:sldId id="419" r:id="rId109"/>
    <p:sldId id="421" r:id="rId110"/>
    <p:sldId id="422" r:id="rId111"/>
    <p:sldId id="423" r:id="rId112"/>
    <p:sldId id="426" r:id="rId113"/>
    <p:sldId id="428" r:id="rId114"/>
    <p:sldId id="429" r:id="rId115"/>
    <p:sldId id="430" r:id="rId116"/>
    <p:sldId id="431" r:id="rId117"/>
    <p:sldId id="432" r:id="rId118"/>
    <p:sldId id="438" r:id="rId119"/>
    <p:sldId id="433" r:id="rId120"/>
    <p:sldId id="434" r:id="rId121"/>
    <p:sldId id="435" r:id="rId122"/>
    <p:sldId id="436" r:id="rId123"/>
    <p:sldId id="437" r:id="rId124"/>
  </p:sldIdLst>
  <p:sldSz cx="9144000" cy="5143500" type="screen16x9"/>
  <p:notesSz cx="6743700" cy="9880600"/>
  <p:defaultTextStyle>
    <a:defPPr>
      <a:defRPr lang="en-GB"/>
    </a:defPPr>
    <a:lvl1pPr algn="ctr"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ctr"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ctr"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ctr"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ctr"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0066FF"/>
    <a:srgbClr val="95BACD"/>
    <a:srgbClr val="D6E4EE"/>
    <a:srgbClr val="CCEECC"/>
    <a:srgbClr val="FFCDCD"/>
    <a:srgbClr val="FFF0A3"/>
    <a:srgbClr val="FF3399"/>
    <a:srgbClr val="9A8B7C"/>
    <a:srgbClr val="0000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4551" autoAdjust="0"/>
    <p:restoredTop sz="86578" autoAdjust="0"/>
  </p:normalViewPr>
  <p:slideViewPr>
    <p:cSldViewPr snapToGrid="0">
      <p:cViewPr varScale="1">
        <p:scale>
          <a:sx n="114" d="100"/>
          <a:sy n="114" d="100"/>
        </p:scale>
        <p:origin x="-112" y="-632"/>
      </p:cViewPr>
      <p:guideLst>
        <p:guide orient="horz" pos="1620"/>
        <p:guide pos="288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Lst>
  </p:outlineViewPr>
  <p:notesTextViewPr>
    <p:cViewPr>
      <p:scale>
        <a:sx n="100" d="100"/>
        <a:sy n="100" d="100"/>
      </p:scale>
      <p:origin x="0" y="0"/>
    </p:cViewPr>
  </p:notesTextViewPr>
  <p:sorterViewPr>
    <p:cViewPr>
      <p:scale>
        <a:sx n="275" d="100"/>
        <a:sy n="275" d="100"/>
      </p:scale>
      <p:origin x="0" y="97208"/>
    </p:cViewPr>
  </p:sorterViewPr>
  <p:notesViewPr>
    <p:cSldViewPr snapToGrid="0">
      <p:cViewPr varScale="1">
        <p:scale>
          <a:sx n="97" d="100"/>
          <a:sy n="97" d="100"/>
        </p:scale>
        <p:origin x="-3152" y="-96"/>
      </p:cViewPr>
      <p:guideLst>
        <p:guide orient="horz" pos="3112"/>
        <p:guide pos="2124"/>
      </p:guideLst>
    </p:cSldViewPr>
  </p:notes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notesMaster" Target="notesMasters/notesMaster1.xml"/><Relationship Id="rId126" Type="http://schemas.openxmlformats.org/officeDocument/2006/relationships/handoutMaster" Target="handoutMasters/handoutMaster1.xml"/><Relationship Id="rId127" Type="http://schemas.openxmlformats.org/officeDocument/2006/relationships/printerSettings" Target="printerSettings/printerSettings1.bin"/><Relationship Id="rId128" Type="http://schemas.openxmlformats.org/officeDocument/2006/relationships/presProps" Target="presProps.xml"/><Relationship Id="rId12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theme" Target="theme/theme1.xml"/><Relationship Id="rId13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3" Type="http://schemas.openxmlformats.org/officeDocument/2006/relationships/slide" Target="slides/slide31.xml"/><Relationship Id="rId14" Type="http://schemas.openxmlformats.org/officeDocument/2006/relationships/slide" Target="slides/slide32.xml"/><Relationship Id="rId15" Type="http://schemas.openxmlformats.org/officeDocument/2006/relationships/slide" Target="slides/slide33.xml"/><Relationship Id="rId16" Type="http://schemas.openxmlformats.org/officeDocument/2006/relationships/slide" Target="slides/slide35.xml"/><Relationship Id="rId17" Type="http://schemas.openxmlformats.org/officeDocument/2006/relationships/slide" Target="slides/slide36.xml"/><Relationship Id="rId18" Type="http://schemas.openxmlformats.org/officeDocument/2006/relationships/slide" Target="slides/slide37.xml"/><Relationship Id="rId19" Type="http://schemas.openxmlformats.org/officeDocument/2006/relationships/slide" Target="slides/slide38.xml"/><Relationship Id="rId63" Type="http://schemas.openxmlformats.org/officeDocument/2006/relationships/slide" Target="slides/slide93.xml"/><Relationship Id="rId64" Type="http://schemas.openxmlformats.org/officeDocument/2006/relationships/slide" Target="slides/slide101.xml"/><Relationship Id="rId65" Type="http://schemas.openxmlformats.org/officeDocument/2006/relationships/slide" Target="slides/slide102.xml"/><Relationship Id="rId66" Type="http://schemas.openxmlformats.org/officeDocument/2006/relationships/slide" Target="slides/slide103.xml"/><Relationship Id="rId67" Type="http://schemas.openxmlformats.org/officeDocument/2006/relationships/slide" Target="slides/slide104.xml"/><Relationship Id="rId68" Type="http://schemas.openxmlformats.org/officeDocument/2006/relationships/slide" Target="slides/slide105.xml"/><Relationship Id="rId69" Type="http://schemas.openxmlformats.org/officeDocument/2006/relationships/slide" Target="slides/slide108.xml"/><Relationship Id="rId50" Type="http://schemas.openxmlformats.org/officeDocument/2006/relationships/slide" Target="slides/slide80.xml"/><Relationship Id="rId51" Type="http://schemas.openxmlformats.org/officeDocument/2006/relationships/slide" Target="slides/slide81.xml"/><Relationship Id="rId52" Type="http://schemas.openxmlformats.org/officeDocument/2006/relationships/slide" Target="slides/slide82.xml"/><Relationship Id="rId53" Type="http://schemas.openxmlformats.org/officeDocument/2006/relationships/slide" Target="slides/slide83.xml"/><Relationship Id="rId54" Type="http://schemas.openxmlformats.org/officeDocument/2006/relationships/slide" Target="slides/slide84.xml"/><Relationship Id="rId55" Type="http://schemas.openxmlformats.org/officeDocument/2006/relationships/slide" Target="slides/slide85.xml"/><Relationship Id="rId56" Type="http://schemas.openxmlformats.org/officeDocument/2006/relationships/slide" Target="slides/slide86.xml"/><Relationship Id="rId57" Type="http://schemas.openxmlformats.org/officeDocument/2006/relationships/slide" Target="slides/slide87.xml"/><Relationship Id="rId58" Type="http://schemas.openxmlformats.org/officeDocument/2006/relationships/slide" Target="slides/slide88.xml"/><Relationship Id="rId59" Type="http://schemas.openxmlformats.org/officeDocument/2006/relationships/slide" Target="slides/slide89.xml"/><Relationship Id="rId40" Type="http://schemas.openxmlformats.org/officeDocument/2006/relationships/slide" Target="slides/slide70.xml"/><Relationship Id="rId41" Type="http://schemas.openxmlformats.org/officeDocument/2006/relationships/slide" Target="slides/slide71.xml"/><Relationship Id="rId42" Type="http://schemas.openxmlformats.org/officeDocument/2006/relationships/slide" Target="slides/slide72.xml"/><Relationship Id="rId43" Type="http://schemas.openxmlformats.org/officeDocument/2006/relationships/slide" Target="slides/slide73.xml"/><Relationship Id="rId44" Type="http://schemas.openxmlformats.org/officeDocument/2006/relationships/slide" Target="slides/slide74.xml"/><Relationship Id="rId45" Type="http://schemas.openxmlformats.org/officeDocument/2006/relationships/slide" Target="slides/slide75.xml"/><Relationship Id="rId46" Type="http://schemas.openxmlformats.org/officeDocument/2006/relationships/slide" Target="slides/slide76.xml"/><Relationship Id="rId47" Type="http://schemas.openxmlformats.org/officeDocument/2006/relationships/slide" Target="slides/slide77.xml"/><Relationship Id="rId48" Type="http://schemas.openxmlformats.org/officeDocument/2006/relationships/slide" Target="slides/slide78.xml"/><Relationship Id="rId49" Type="http://schemas.openxmlformats.org/officeDocument/2006/relationships/slide" Target="slides/slide79.xml"/><Relationship Id="rId1" Type="http://schemas.openxmlformats.org/officeDocument/2006/relationships/slide" Target="slides/slide8.xml"/><Relationship Id="rId2" Type="http://schemas.openxmlformats.org/officeDocument/2006/relationships/slide" Target="slides/slide9.xml"/><Relationship Id="rId3" Type="http://schemas.openxmlformats.org/officeDocument/2006/relationships/slide" Target="slides/slide10.xml"/><Relationship Id="rId4" Type="http://schemas.openxmlformats.org/officeDocument/2006/relationships/slide" Target="slides/slide11.xml"/><Relationship Id="rId5" Type="http://schemas.openxmlformats.org/officeDocument/2006/relationships/slide" Target="slides/slide12.xml"/><Relationship Id="rId6" Type="http://schemas.openxmlformats.org/officeDocument/2006/relationships/slide" Target="slides/slide15.xml"/><Relationship Id="rId7" Type="http://schemas.openxmlformats.org/officeDocument/2006/relationships/slide" Target="slides/slide16.xml"/><Relationship Id="rId8" Type="http://schemas.openxmlformats.org/officeDocument/2006/relationships/slide" Target="slides/slide17.xml"/><Relationship Id="rId9" Type="http://schemas.openxmlformats.org/officeDocument/2006/relationships/slide" Target="slides/slide18.xml"/><Relationship Id="rId30" Type="http://schemas.openxmlformats.org/officeDocument/2006/relationships/slide" Target="slides/slide50.xml"/><Relationship Id="rId31" Type="http://schemas.openxmlformats.org/officeDocument/2006/relationships/slide" Target="slides/slide51.xml"/><Relationship Id="rId32" Type="http://schemas.openxmlformats.org/officeDocument/2006/relationships/slide" Target="slides/slide52.xml"/><Relationship Id="rId33" Type="http://schemas.openxmlformats.org/officeDocument/2006/relationships/slide" Target="slides/slide53.xml"/><Relationship Id="rId34" Type="http://schemas.openxmlformats.org/officeDocument/2006/relationships/slide" Target="slides/slide54.xml"/><Relationship Id="rId35" Type="http://schemas.openxmlformats.org/officeDocument/2006/relationships/slide" Target="slides/slide55.xml"/><Relationship Id="rId36" Type="http://schemas.openxmlformats.org/officeDocument/2006/relationships/slide" Target="slides/slide56.xml"/><Relationship Id="rId37" Type="http://schemas.openxmlformats.org/officeDocument/2006/relationships/slide" Target="slides/slide62.xml"/><Relationship Id="rId38" Type="http://schemas.openxmlformats.org/officeDocument/2006/relationships/slide" Target="slides/slide67.xml"/><Relationship Id="rId39" Type="http://schemas.openxmlformats.org/officeDocument/2006/relationships/slide" Target="slides/slide68.xml"/><Relationship Id="rId80" Type="http://schemas.openxmlformats.org/officeDocument/2006/relationships/slide" Target="slides/slide121.xml"/><Relationship Id="rId81" Type="http://schemas.openxmlformats.org/officeDocument/2006/relationships/slide" Target="slides/slide122.xml"/><Relationship Id="rId82" Type="http://schemas.openxmlformats.org/officeDocument/2006/relationships/slide" Target="slides/slide123.xml"/><Relationship Id="rId70" Type="http://schemas.openxmlformats.org/officeDocument/2006/relationships/slide" Target="slides/slide109.xml"/><Relationship Id="rId71" Type="http://schemas.openxmlformats.org/officeDocument/2006/relationships/slide" Target="slides/slide110.xml"/><Relationship Id="rId72" Type="http://schemas.openxmlformats.org/officeDocument/2006/relationships/slide" Target="slides/slide111.xml"/><Relationship Id="rId20" Type="http://schemas.openxmlformats.org/officeDocument/2006/relationships/slide" Target="slides/slide39.xml"/><Relationship Id="rId21" Type="http://schemas.openxmlformats.org/officeDocument/2006/relationships/slide" Target="slides/slide40.xml"/><Relationship Id="rId22" Type="http://schemas.openxmlformats.org/officeDocument/2006/relationships/slide" Target="slides/slide41.xml"/><Relationship Id="rId23" Type="http://schemas.openxmlformats.org/officeDocument/2006/relationships/slide" Target="slides/slide42.xml"/><Relationship Id="rId24" Type="http://schemas.openxmlformats.org/officeDocument/2006/relationships/slide" Target="slides/slide44.xml"/><Relationship Id="rId25" Type="http://schemas.openxmlformats.org/officeDocument/2006/relationships/slide" Target="slides/slide45.xml"/><Relationship Id="rId26" Type="http://schemas.openxmlformats.org/officeDocument/2006/relationships/slide" Target="slides/slide46.xml"/><Relationship Id="rId27" Type="http://schemas.openxmlformats.org/officeDocument/2006/relationships/slide" Target="slides/slide47.xml"/><Relationship Id="rId28" Type="http://schemas.openxmlformats.org/officeDocument/2006/relationships/slide" Target="slides/slide48.xml"/><Relationship Id="rId29" Type="http://schemas.openxmlformats.org/officeDocument/2006/relationships/slide" Target="slides/slide49.xml"/><Relationship Id="rId73" Type="http://schemas.openxmlformats.org/officeDocument/2006/relationships/slide" Target="slides/slide113.xml"/><Relationship Id="rId74" Type="http://schemas.openxmlformats.org/officeDocument/2006/relationships/slide" Target="slides/slide114.xml"/><Relationship Id="rId75" Type="http://schemas.openxmlformats.org/officeDocument/2006/relationships/slide" Target="slides/slide115.xml"/><Relationship Id="rId76" Type="http://schemas.openxmlformats.org/officeDocument/2006/relationships/slide" Target="slides/slide116.xml"/><Relationship Id="rId77" Type="http://schemas.openxmlformats.org/officeDocument/2006/relationships/slide" Target="slides/slide117.xml"/><Relationship Id="rId78" Type="http://schemas.openxmlformats.org/officeDocument/2006/relationships/slide" Target="slides/slide119.xml"/><Relationship Id="rId79" Type="http://schemas.openxmlformats.org/officeDocument/2006/relationships/slide" Target="slides/slide120.xml"/><Relationship Id="rId60" Type="http://schemas.openxmlformats.org/officeDocument/2006/relationships/slide" Target="slides/slide90.xml"/><Relationship Id="rId61" Type="http://schemas.openxmlformats.org/officeDocument/2006/relationships/slide" Target="slides/slide91.xml"/><Relationship Id="rId62" Type="http://schemas.openxmlformats.org/officeDocument/2006/relationships/slide" Target="slides/slide92.xml"/><Relationship Id="rId10" Type="http://schemas.openxmlformats.org/officeDocument/2006/relationships/slide" Target="slides/slide27.xml"/><Relationship Id="rId11" Type="http://schemas.openxmlformats.org/officeDocument/2006/relationships/slide" Target="slides/slide28.xml"/><Relationship Id="rId12"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433155" name="Rectangle 3"/>
          <p:cNvSpPr>
            <a:spLocks noGrp="1" noChangeArrowheads="1"/>
          </p:cNvSpPr>
          <p:nvPr>
            <p:ph type="dt" sz="quarter" idx="1"/>
          </p:nvPr>
        </p:nvSpPr>
        <p:spPr bwMode="auto">
          <a:xfrm>
            <a:off x="3819525"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433156" name="Rectangle 4"/>
          <p:cNvSpPr>
            <a:spLocks noGrp="1" noChangeArrowheads="1"/>
          </p:cNvSpPr>
          <p:nvPr>
            <p:ph type="ftr" sz="quarter" idx="2"/>
          </p:nvPr>
        </p:nvSpPr>
        <p:spPr bwMode="auto">
          <a:xfrm>
            <a:off x="0"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433157" name="Rectangle 5"/>
          <p:cNvSpPr>
            <a:spLocks noGrp="1" noChangeArrowheads="1"/>
          </p:cNvSpPr>
          <p:nvPr>
            <p:ph type="sldNum" sz="quarter" idx="3"/>
          </p:nvPr>
        </p:nvSpPr>
        <p:spPr bwMode="auto">
          <a:xfrm>
            <a:off x="3819525"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92251483-4C7A-4324-90D3-D0B4BF1CA2C3}" type="slidenum">
              <a:rPr lang="en-GB"/>
              <a:pPr>
                <a:defRPr/>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64195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249149" y="741363"/>
            <a:ext cx="6245402" cy="3514168"/>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74688" y="4692650"/>
            <a:ext cx="5394325" cy="4446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77831" name="Rectangle 7"/>
          <p:cNvSpPr>
            <a:spLocks noGrp="1" noChangeArrowheads="1"/>
          </p:cNvSpPr>
          <p:nvPr>
            <p:ph type="sldNum" sz="quarter" idx="5"/>
          </p:nvPr>
        </p:nvSpPr>
        <p:spPr bwMode="auto">
          <a:xfrm>
            <a:off x="3819525"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defRPr>
            </a:lvl1pPr>
          </a:lstStyle>
          <a:p>
            <a:pPr>
              <a:defRPr/>
            </a:pPr>
            <a:fld id="{04B346AC-FC04-4864-A078-9EFF419C55C7}" type="slidenum">
              <a:rPr lang="en-GB" smtClean="0"/>
              <a:pPr>
                <a:defRPr/>
              </a:pPr>
              <a:t>‹#›</a:t>
            </a:fld>
            <a:endParaRPr lang="en-GB" dirty="0"/>
          </a:p>
        </p:txBody>
      </p:sp>
      <p:sp>
        <p:nvSpPr>
          <p:cNvPr id="6" name="TextBox 5"/>
          <p:cNvSpPr txBox="1"/>
          <p:nvPr/>
        </p:nvSpPr>
        <p:spPr>
          <a:xfrm>
            <a:off x="-13511" y="13510"/>
            <a:ext cx="1715903" cy="24622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b="0" i="1" dirty="0" smtClean="0"/>
              <a:t>SIGGRAPH 2013</a:t>
            </a:r>
          </a:p>
        </p:txBody>
      </p:sp>
      <p:sp>
        <p:nvSpPr>
          <p:cNvPr id="7" name="TextBox 6"/>
          <p:cNvSpPr txBox="1"/>
          <p:nvPr/>
        </p:nvSpPr>
        <p:spPr>
          <a:xfrm>
            <a:off x="2918386" y="0"/>
            <a:ext cx="3825314" cy="246221"/>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000" b="0" i="1" dirty="0" smtClean="0"/>
              <a:t>An Introduction to OpenGL Programming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82259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dx.doi.org/10.1145/2897826.2927302"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0" charset="0"/>
                <a:ea typeface="MS PGothic" pitchFamily="34" charset="-128"/>
                <a:cs typeface="+mn-cs"/>
              </a:rPr>
              <a:t>Permission to make digital or hard copies of part or all of this work for personal or classroom use is granted without fee provided that copies are not made or distributed for profit or commercial advantage and that copies bear this notice and the full citation on the first page. Copyrights for third-party components of this work must be honored. For all other uses, contact the Owner/Author. Copyright is held by the owner/</a:t>
            </a:r>
            <a:r>
              <a:rPr lang="en-US" sz="1200" kern="1200" dirty="0" err="1" smtClean="0">
                <a:solidFill>
                  <a:schemeClr val="tx1"/>
                </a:solidFill>
                <a:latin typeface="Arial" pitchFamily="100" charset="0"/>
                <a:ea typeface="MS PGothic" pitchFamily="34" charset="-128"/>
                <a:cs typeface="+mn-cs"/>
              </a:rPr>
              <a:t>author(s).</a:t>
            </a:r>
            <a:r>
              <a:rPr lang="en-US" sz="1200" i="1" kern="1200" dirty="0" err="1" smtClean="0">
                <a:solidFill>
                  <a:schemeClr val="tx1"/>
                </a:solidFill>
                <a:latin typeface="Arial" pitchFamily="100" charset="0"/>
                <a:ea typeface="MS PGothic" pitchFamily="34" charset="-128"/>
                <a:cs typeface="+mn-cs"/>
              </a:rPr>
              <a:t>SIGGRAPH</a:t>
            </a:r>
            <a:r>
              <a:rPr lang="en-US" sz="1200" i="1" kern="1200" dirty="0" smtClean="0">
                <a:solidFill>
                  <a:schemeClr val="tx1"/>
                </a:solidFill>
                <a:latin typeface="Arial" pitchFamily="100" charset="0"/>
                <a:ea typeface="MS PGothic" pitchFamily="34" charset="-128"/>
                <a:cs typeface="+mn-cs"/>
              </a:rPr>
              <a:t> '16 Courses, July 24-28, 2016, Anaheim, CA, ACM 978-1-4503-4289-6/16/07.</a:t>
            </a:r>
            <a:r>
              <a:rPr lang="en-US" sz="1200" i="1" u="sng" kern="1200" dirty="0" smtClean="0">
                <a:solidFill>
                  <a:schemeClr val="tx1"/>
                </a:solidFill>
                <a:latin typeface="Arial" pitchFamily="100" charset="0"/>
                <a:ea typeface="MS PGothic" pitchFamily="34" charset="-128"/>
                <a:cs typeface="+mn-cs"/>
                <a:hlinkClick r:id="rId3"/>
              </a:rPr>
              <a:t>http://dx.doi.org/10.1145/2897826.2927302</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While</a:t>
            </a:r>
            <a:r>
              <a:rPr lang="en-US" baseline="0" dirty="0" smtClean="0"/>
              <a:t> many features and improvements were added into the fixed-function OpenGL pipeline, designs of GPUs were exposing more features than could be added into OpenGL.  To allow applications to gain access to these new GPU features, OpenGL version 2.0 officially added </a:t>
            </a:r>
            <a:r>
              <a:rPr lang="en-US" i="1" baseline="0" dirty="0" smtClean="0"/>
              <a:t>programmable shaders</a:t>
            </a:r>
            <a:r>
              <a:rPr lang="en-US" i="0" baseline="0" dirty="0" smtClean="0"/>
              <a:t> into the graphics pipeline.  This version of the pipeline allowed an application to create small programs, called </a:t>
            </a:r>
            <a:r>
              <a:rPr lang="en-US" i="1" baseline="0" dirty="0" smtClean="0"/>
              <a:t>shaders</a:t>
            </a:r>
            <a:r>
              <a:rPr lang="en-US" i="0" baseline="0" dirty="0" smtClean="0"/>
              <a:t>, that were responsible for implementing the features required by the application.  In the 2.0 version of the pipeline, two programmable stages were made available:</a:t>
            </a:r>
          </a:p>
          <a:p>
            <a:pPr marL="171435" indent="-171435">
              <a:buFont typeface="Arial" pitchFamily="34" charset="0"/>
              <a:buChar char="•"/>
            </a:pPr>
            <a:r>
              <a:rPr lang="en-US" i="1" baseline="0" dirty="0" smtClean="0"/>
              <a:t>vertex shading</a:t>
            </a:r>
            <a:r>
              <a:rPr lang="en-US" i="0" baseline="0" dirty="0" smtClean="0"/>
              <a:t> enabled the application full control over manipulation of the 3D geometry provided by the application</a:t>
            </a:r>
          </a:p>
          <a:p>
            <a:pPr marL="171435" indent="-171435">
              <a:buFont typeface="Arial" pitchFamily="34" charset="0"/>
              <a:buChar char="•"/>
            </a:pPr>
            <a:r>
              <a:rPr lang="en-US" i="1" baseline="0" dirty="0" smtClean="0"/>
              <a:t>fragment shading</a:t>
            </a:r>
            <a:r>
              <a:rPr lang="en-US" i="0" baseline="0" dirty="0" smtClean="0"/>
              <a:t> provided the application capabilities for </a:t>
            </a:r>
            <a:r>
              <a:rPr lang="en-US" i="1" baseline="0" dirty="0" smtClean="0"/>
              <a:t>shading </a:t>
            </a:r>
            <a:r>
              <a:rPr lang="en-US" i="0" baseline="0" dirty="0" smtClean="0"/>
              <a:t>pixels (the terms classically used for determining a pixel’s color).</a:t>
            </a:r>
          </a:p>
          <a:p>
            <a:r>
              <a:rPr lang="en-US" i="0" baseline="0" dirty="0" smtClean="0"/>
              <a:t>OpenGL 2.0 also fully supported OpenGL 1.X’s pipeline, allowing the application to use both version of the pipeline: fixed-function, and </a:t>
            </a:r>
            <a:r>
              <a:rPr lang="en-US" i="1" baseline="0" dirty="0" smtClean="0"/>
              <a:t>programmable</a:t>
            </a:r>
            <a:r>
              <a:rPr lang="en-US" i="0" baseline="0" dirty="0" smtClean="0"/>
              <a:t>. </a:t>
            </a:r>
          </a:p>
          <a:p>
            <a:endParaRPr lang="en-US" i="1"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30569"/>
      </p:ext>
    </p:extLst>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103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62495922"/>
      </p:ext>
    </p:extLst>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104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3783359"/>
      </p:ext>
    </p:extLst>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Many example programs,</a:t>
            </a:r>
            <a:r>
              <a:rPr lang="en-US" baseline="0" dirty="0" smtClean="0"/>
              <a:t> </a:t>
            </a:r>
            <a:r>
              <a:rPr lang="en-US" dirty="0" smtClean="0"/>
              <a:t>a</a:t>
            </a:r>
            <a:r>
              <a:rPr lang="en-US" baseline="0" dirty="0" smtClean="0"/>
              <a:t> C++ matrix-vector package and the </a:t>
            </a:r>
            <a:r>
              <a:rPr lang="en-US" baseline="0" dirty="0" err="1" smtClean="0"/>
              <a:t>InitShader</a:t>
            </a:r>
            <a:r>
              <a:rPr lang="en-US" baseline="0" dirty="0" smtClean="0"/>
              <a:t> function are under the Book Support tab at </a:t>
            </a:r>
            <a:r>
              <a:rPr lang="en-US" baseline="0" dirty="0" err="1" smtClean="0"/>
              <a:t>www.cs.unm.edu</a:t>
            </a:r>
            <a:r>
              <a:rPr lang="en-US" baseline="0" dirty="0" smtClean="0"/>
              <a:t>/~angel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105</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images above show the two types of projection transformations that are commonly used in computer graphics.  The </a:t>
            </a:r>
            <a:r>
              <a:rPr lang="en-US" i="1" baseline="0" dirty="0" smtClean="0"/>
              <a:t>orthographic view</a:t>
            </a:r>
            <a:r>
              <a:rPr lang="en-US" i="0" baseline="0" dirty="0" smtClean="0"/>
              <a:t> preserves angles, and simulates having the viewer at an infinite distance from the scene.  This mode is commonly used in used in engineering and design where it’s important to preserve the sizes and angles of objects in relation to each other.  Alternatively, the </a:t>
            </a:r>
            <a:r>
              <a:rPr lang="en-US" i="1" baseline="0" dirty="0" smtClean="0"/>
              <a:t>perspective view</a:t>
            </a:r>
            <a:r>
              <a:rPr lang="en-US" i="0" baseline="0" dirty="0" smtClean="0"/>
              <a:t> mimics the operation of the eye with objects seeming to shrink in size the farther from the viewer they are.</a:t>
            </a:r>
          </a:p>
          <a:p>
            <a:r>
              <a:rPr lang="en-US" i="0" baseline="0" dirty="0" smtClean="0"/>
              <a:t>The each projection, the matrix that you would need to specify is provided.  In those matrices, the six values for the positions of the left, right, bottom, top, near and far clipping planes are specified by the first letter of the plane’s name.  The only limitations on the values is for perspective projections, where the near and far values must be positive and non-zero, with near greater than far.</a:t>
            </a:r>
          </a:p>
          <a:p>
            <a:endParaRPr lang="en-US" i="0" baseline="0" dirty="0" smtClean="0"/>
          </a:p>
          <a:p>
            <a:r>
              <a:rPr lang="en-US" i="0" baseline="0" dirty="0" smtClean="0"/>
              <a:t>The functions </a:t>
            </a:r>
            <a:r>
              <a:rPr lang="en-US" i="0" baseline="0" dirty="0" err="1" smtClean="0"/>
              <a:t>otho</a:t>
            </a:r>
            <a:r>
              <a:rPr lang="en-US" i="0" baseline="0" dirty="0" smtClean="0"/>
              <a:t> and frustum in </a:t>
            </a:r>
            <a:r>
              <a:rPr lang="en-US" i="0" baseline="0" dirty="0" err="1" smtClean="0"/>
              <a:t>MV.js</a:t>
            </a:r>
            <a:r>
              <a:rPr lang="en-US" i="0" baseline="0" dirty="0" smtClean="0"/>
              <a:t> provide these matrices.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108</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541F39A-E475-E441-B48F-0DD599A4F878}" type="slidenum">
              <a:rPr lang="en-US"/>
              <a:pPr/>
              <a:t>109</a:t>
            </a:fld>
            <a:endParaRPr lang="en-US"/>
          </a:p>
        </p:txBody>
      </p:sp>
      <p:sp>
        <p:nvSpPr>
          <p:cNvPr id="102403" name="Rectangle 2"/>
          <p:cNvSpPr>
            <a:spLocks noGrp="1" noRot="1" noChangeAspect="1" noChangeArrowheads="1" noTextEdit="1"/>
          </p:cNvSpPr>
          <p:nvPr>
            <p:ph type="sldImg"/>
          </p:nvPr>
        </p:nvSpPr>
        <p:spPr>
          <a:xfrm>
            <a:off x="247650" y="741363"/>
            <a:ext cx="6248400" cy="3514725"/>
          </a:xfrm>
          <a:ln/>
        </p:spPr>
      </p:sp>
      <p:sp>
        <p:nvSpPr>
          <p:cNvPr id="10240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a:t>
            </a:r>
            <a:r>
              <a:rPr lang="en-US" baseline="0" dirty="0" smtClean="0">
                <a:latin typeface="Arial" charset="0"/>
                <a:ea typeface="ＭＳ Ｐゴシック" charset="-128"/>
                <a:cs typeface="ＭＳ Ｐゴシック" charset="-128"/>
              </a:rPr>
              <a:t> we show the construction of a translation matrix.  Translations really move coordinate systems, and not individual objects.  </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E232E7D-6046-AD4D-B051-A77EB6ACBABA}" type="slidenum">
              <a:rPr lang="en-US"/>
              <a:pPr/>
              <a:t>110</a:t>
            </a:fld>
            <a:endParaRPr lang="en-US"/>
          </a:p>
        </p:txBody>
      </p:sp>
      <p:sp>
        <p:nvSpPr>
          <p:cNvPr id="104451" name="Rectangle 2"/>
          <p:cNvSpPr>
            <a:spLocks noGrp="1" noRot="1" noChangeAspect="1" noChangeArrowheads="1" noTextEdit="1"/>
          </p:cNvSpPr>
          <p:nvPr>
            <p:ph type="sldImg"/>
          </p:nvPr>
        </p:nvSpPr>
        <p:spPr>
          <a:xfrm>
            <a:off x="247650" y="741363"/>
            <a:ext cx="6248400" cy="3514725"/>
          </a:xfrm>
          <a:ln/>
        </p:spPr>
      </p:sp>
      <p:sp>
        <p:nvSpPr>
          <p:cNvPr id="10445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 we show the construction of a scale matrix, which is used to change the shape of space, but not move</a:t>
            </a:r>
            <a:r>
              <a:rPr lang="en-US" baseline="0" dirty="0" smtClean="0">
                <a:latin typeface="Arial" charset="0"/>
                <a:ea typeface="ＭＳ Ｐゴシック" charset="-128"/>
                <a:cs typeface="ＭＳ Ｐゴシック" charset="-128"/>
              </a:rPr>
              <a:t> it (or more precisely, the origin).  The above illustration has a translation to show how space was modified, but a simple scale matrix will not include such a translation.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49A5FE8-3302-ED46-B59F-54DD787276FC}" type="slidenum">
              <a:rPr lang="en-US"/>
              <a:pPr/>
              <a:t>111</a:t>
            </a:fld>
            <a:endParaRPr lang="en-US"/>
          </a:p>
        </p:txBody>
      </p:sp>
      <p:sp>
        <p:nvSpPr>
          <p:cNvPr id="106499" name="Rectangle 2"/>
          <p:cNvSpPr>
            <a:spLocks noGrp="1" noRot="1" noChangeAspect="1" noChangeArrowheads="1" noTextEdit="1"/>
          </p:cNvSpPr>
          <p:nvPr>
            <p:ph type="sldImg"/>
          </p:nvPr>
        </p:nvSpPr>
        <p:spPr>
          <a:xfrm>
            <a:off x="247650" y="741363"/>
            <a:ext cx="6248400" cy="3514725"/>
          </a:xfrm>
          <a:ln/>
        </p:spPr>
      </p:sp>
      <p:sp>
        <p:nvSpPr>
          <p:cNvPr id="10650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 we show the effects of a rotation</a:t>
            </a:r>
            <a:r>
              <a:rPr lang="en-US" baseline="0" dirty="0" smtClean="0">
                <a:latin typeface="Arial" charset="0"/>
                <a:ea typeface="ＭＳ Ｐゴシック" charset="-128"/>
                <a:cs typeface="ＭＳ Ｐゴシック" charset="-128"/>
              </a:rPr>
              <a:t> matrix on space.  Once again, a translation has been applied in the image to make it easier to see the rotation’s affect.</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113</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Rot="1" noChangeAspect="1" noChangeArrowheads="1"/>
          </p:cNvSpPr>
          <p:nvPr>
            <p:ph type="sldImg"/>
          </p:nvPr>
        </p:nvSpPr>
        <p:spPr>
          <a:xfrm>
            <a:off x="247650" y="741363"/>
            <a:ext cx="6248400" cy="3514725"/>
          </a:xfrm>
          <a:solidFill>
            <a:srgbClr val="FFFFFF"/>
          </a:solidFill>
          <a:ln/>
        </p:spPr>
      </p:sp>
      <p:sp>
        <p:nvSpPr>
          <p:cNvPr id="133123" name="Rectangle 3"/>
          <p:cNvSpPr>
            <a:spLocks noGrp="1" noChangeArrowheads="1"/>
          </p:cNvSpPr>
          <p:nvPr>
            <p:ph type="body" idx="1"/>
          </p:nvPr>
        </p:nvSpPr>
        <p:spPr>
          <a:xfrm>
            <a:off x="897601" y="4695001"/>
            <a:ext cx="4948502" cy="4446270"/>
          </a:xfrm>
          <a:noFill/>
          <a:ln/>
        </p:spPr>
        <p:txBody>
          <a:bodyPr/>
          <a:lstStyle/>
          <a:p>
            <a:r>
              <a:rPr lang="en-US" dirty="0"/>
              <a:t>Lighting is an important technique in computer graphics. Without lighting, objects tend to look like they are made out of plastic.</a:t>
            </a:r>
          </a:p>
          <a:p>
            <a:r>
              <a:rPr lang="en-US" dirty="0"/>
              <a:t>OpenGL divides lighting into three parts: material properties, light properties and global lighting parameters</a:t>
            </a:r>
            <a:r>
              <a:rPr lang="en-US" dirty="0" smtClean="0"/>
              <a:t>.</a:t>
            </a:r>
          </a:p>
          <a:p>
            <a:r>
              <a:rPr lang="en-US" dirty="0" smtClean="0"/>
              <a:t>While</a:t>
            </a:r>
            <a:r>
              <a:rPr lang="en-US" baseline="0" dirty="0" smtClean="0"/>
              <a:t> we’ll discuss the mathematics of lighting in terms of computing illumination in a vertex shader, the almost identical computations can be done in a fragment shader to compute the lighting effects per-pixel, which yields much better results.</a:t>
            </a:r>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247650" y="741363"/>
            <a:ext cx="6248400" cy="3514725"/>
          </a:xfrm>
          <a:ln/>
        </p:spPr>
      </p:sp>
      <p:sp>
        <p:nvSpPr>
          <p:cNvPr id="135171" name="Rectangle 3"/>
          <p:cNvSpPr>
            <a:spLocks noGrp="1" noChangeArrowheads="1"/>
          </p:cNvSpPr>
          <p:nvPr>
            <p:ph type="body" idx="1"/>
          </p:nvPr>
        </p:nvSpPr>
        <p:spPr>
          <a:noFill/>
          <a:ln/>
        </p:spPr>
        <p:txBody>
          <a:bodyPr/>
          <a:lstStyle/>
          <a:p>
            <a:r>
              <a:rPr lang="en-US" dirty="0" err="1" smtClean="0"/>
              <a:t>WebGL</a:t>
            </a:r>
            <a:r>
              <a:rPr lang="en-US" dirty="0" smtClean="0"/>
              <a:t> can </a:t>
            </a:r>
            <a:r>
              <a:rPr lang="en-US" dirty="0"/>
              <a:t>use the shade at one vertex to shade an entire polygon (constant shading) or </a:t>
            </a:r>
            <a:r>
              <a:rPr lang="en-US" dirty="0" smtClean="0"/>
              <a:t>interpolate </a:t>
            </a:r>
            <a:r>
              <a:rPr lang="en-US" dirty="0"/>
              <a:t>the shades at the vertices across the polygon (smooth shading), the default.</a:t>
            </a:r>
            <a:r>
              <a:rPr lang="en-US" dirty="0" smtClean="0"/>
              <a:t> </a:t>
            </a:r>
          </a:p>
          <a:p>
            <a:endParaRPr lang="en-US" dirty="0" smtClean="0"/>
          </a:p>
          <a:p>
            <a:r>
              <a:rPr lang="en-US" dirty="0" smtClean="0"/>
              <a:t>The</a:t>
            </a:r>
            <a:r>
              <a:rPr lang="en-US" baseline="0" dirty="0" smtClean="0"/>
              <a:t> original lighting model that was supported in hardware and OpenGL was due to </a:t>
            </a:r>
            <a:r>
              <a:rPr lang="en-US" baseline="0" dirty="0" err="1" smtClean="0"/>
              <a:t>Phong</a:t>
            </a:r>
            <a:r>
              <a:rPr lang="en-US" baseline="0" dirty="0" smtClean="0"/>
              <a:t> and later modified by </a:t>
            </a:r>
            <a:r>
              <a:rPr lang="en-US" baseline="0" dirty="0" err="1" smtClean="0"/>
              <a:t>Blinn</a:t>
            </a:r>
            <a:r>
              <a:rPr lang="en-US" baseline="0" dirty="0" smtClean="0"/>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Until</a:t>
            </a:r>
            <a:r>
              <a:rPr lang="en-US" baseline="0" dirty="0" smtClean="0"/>
              <a:t> OpenGL 3.0, features have only been added (but never removed) from OpenGL, providing a lot of application backwards compatibility (up to the use of extensions).  OpenGL version 3.0 introduced the mechanisms for removing features from OpenGL, called the </a:t>
            </a:r>
            <a:r>
              <a:rPr lang="en-US" i="1" baseline="0" dirty="0" smtClean="0"/>
              <a:t>deprecation model.</a:t>
            </a:r>
            <a:r>
              <a:rPr lang="en-US" i="0" baseline="0" dirty="0" smtClean="0"/>
              <a:t>  It defines how the OpenGL design committee (the OpenGL Architecture Review Board (ARB) of the Khronos Group) will advertise of which and how functionality is removed from OpenGL.</a:t>
            </a:r>
          </a:p>
          <a:p>
            <a:endParaRPr lang="en-US" baseline="0" dirty="0" smtClean="0"/>
          </a:p>
          <a:p>
            <a:r>
              <a:rPr lang="en-US" baseline="0" dirty="0" smtClean="0"/>
              <a:t>You might ask: why remove features from OpenGL?  Over the 15 years to OpenGL 3.0, GPU features and capabilities expanded and some of the methods used in older versions of OpenGL were not as efficient as modern methods.  While removing them could break support for older applications, it also simplified and optimized the GPUs allowing better performance.</a:t>
            </a:r>
          </a:p>
          <a:p>
            <a:endParaRPr lang="en-US" baseline="0" dirty="0" smtClean="0"/>
          </a:p>
          <a:p>
            <a:r>
              <a:rPr lang="en-US" baseline="0" dirty="0" smtClean="0"/>
              <a:t>Within an OpenGL application, OpenGL uses an opaque data structure called a </a:t>
            </a:r>
            <a:r>
              <a:rPr lang="en-US" i="1" baseline="0" dirty="0" smtClean="0"/>
              <a:t>context</a:t>
            </a:r>
            <a:r>
              <a:rPr lang="en-US" i="0" baseline="0" dirty="0" smtClean="0"/>
              <a:t>, which OpenGL uses to store shaders and other data.  Contexts come in two flavors:</a:t>
            </a:r>
          </a:p>
          <a:p>
            <a:pPr marL="171435" indent="-171435">
              <a:buFont typeface="Arial" pitchFamily="34" charset="0"/>
              <a:buChar char="•"/>
            </a:pPr>
            <a:r>
              <a:rPr lang="en-US" i="1" baseline="0" dirty="0" smtClean="0"/>
              <a:t>full</a:t>
            </a:r>
            <a:r>
              <a:rPr lang="en-US" i="0" baseline="0" dirty="0" smtClean="0"/>
              <a:t> contexts expose all the features of the current version of OpenGL, including features that are marked deprecated.</a:t>
            </a:r>
          </a:p>
          <a:p>
            <a:pPr marL="171435" indent="-171435">
              <a:buFont typeface="Arial" pitchFamily="34" charset="0"/>
              <a:buChar char="•"/>
            </a:pPr>
            <a:r>
              <a:rPr lang="en-US" i="1" baseline="0" dirty="0" smtClean="0"/>
              <a:t>forward-compatible</a:t>
            </a:r>
            <a:r>
              <a:rPr lang="en-US" i="0" baseline="0" dirty="0" smtClean="0"/>
              <a:t> contexts enable only the features that will be available in the next version of OpenGL (i.e., deprecated features pretend to be removed), which can help developers make sure their applications work with future version of OpenGL.</a:t>
            </a:r>
          </a:p>
          <a:p>
            <a:r>
              <a:rPr lang="en-US" i="0" baseline="0" dirty="0" smtClean="0"/>
              <a:t>Forward-compatible contexts are available in OpenGL versions from 3.1 onwards.</a:t>
            </a:r>
          </a:p>
        </p:txBody>
      </p:sp>
      <p:sp>
        <p:nvSpPr>
          <p:cNvPr id="4" name="Slide Number Placeholder 3"/>
          <p:cNvSpPr>
            <a:spLocks noGrp="1"/>
          </p:cNvSpPr>
          <p:nvPr>
            <p:ph type="sldNum" sz="quarter" idx="10"/>
          </p:nvPr>
        </p:nvSpPr>
        <p:spPr/>
        <p:txBody>
          <a:bodyPr/>
          <a:lstStyle/>
          <a:p>
            <a:fld id="{706F8D69-B00F-F44E-9B61-4DC184CA17F8}"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8109739"/>
      </p:ext>
    </p:extLst>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Rot="1" noChangeAspect="1" noChangeArrowheads="1"/>
          </p:cNvSpPr>
          <p:nvPr>
            <p:ph type="sldImg"/>
          </p:nvPr>
        </p:nvSpPr>
        <p:spPr>
          <a:xfrm>
            <a:off x="247650" y="741363"/>
            <a:ext cx="6248400" cy="3514725"/>
          </a:xfrm>
          <a:solidFill>
            <a:srgbClr val="FFFFFF"/>
          </a:solidFill>
          <a:ln/>
        </p:spPr>
      </p:sp>
      <p:sp>
        <p:nvSpPr>
          <p:cNvPr id="141315" name="Rectangle 3"/>
          <p:cNvSpPr>
            <a:spLocks noGrp="1" noChangeArrowheads="1"/>
          </p:cNvSpPr>
          <p:nvPr>
            <p:ph type="body" idx="1"/>
          </p:nvPr>
        </p:nvSpPr>
        <p:spPr>
          <a:xfrm>
            <a:off x="897601" y="4695001"/>
            <a:ext cx="4948502" cy="4446270"/>
          </a:xfrm>
          <a:noFill/>
          <a:ln/>
        </p:spPr>
        <p:txBody>
          <a:bodyPr/>
          <a:lstStyle/>
          <a:p>
            <a:r>
              <a:rPr lang="en-US" dirty="0"/>
              <a:t>The lighting normal tells OpenGL how the object reflects light around a vertex. If you imagine that there is a small mirror at the vertex, the lighting normal describes how the mirror is oriented, and consequently how light is reflected.</a:t>
            </a:r>
          </a:p>
          <a:p>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Rot="1" noChangeAspect="1" noChangeArrowheads="1"/>
          </p:cNvSpPr>
          <p:nvPr>
            <p:ph type="sldImg"/>
          </p:nvPr>
        </p:nvSpPr>
        <p:spPr>
          <a:xfrm>
            <a:off x="247650" y="741363"/>
            <a:ext cx="6248400" cy="3514725"/>
          </a:xfrm>
          <a:solidFill>
            <a:srgbClr val="FFFFFF"/>
          </a:solidFill>
          <a:ln/>
        </p:spPr>
      </p:sp>
      <p:sp>
        <p:nvSpPr>
          <p:cNvPr id="143363" name="Rectangle 3"/>
          <p:cNvSpPr>
            <a:spLocks noGrp="1" noChangeArrowheads="1"/>
          </p:cNvSpPr>
          <p:nvPr>
            <p:ph type="body" idx="1"/>
          </p:nvPr>
        </p:nvSpPr>
        <p:spPr>
          <a:xfrm>
            <a:off x="897601" y="4695001"/>
            <a:ext cx="4948502" cy="4446270"/>
          </a:xfrm>
          <a:noFill/>
          <a:ln/>
        </p:spPr>
        <p:txBody>
          <a:bodyPr/>
          <a:lstStyle/>
          <a:p>
            <a:r>
              <a:rPr lang="en-US" dirty="0"/>
              <a:t>Material properties describe the color and surface properties of a material (dull, shiny, </a:t>
            </a:r>
            <a:r>
              <a:rPr lang="en-US" dirty="0" smtClean="0"/>
              <a:t>etc).</a:t>
            </a:r>
            <a:r>
              <a:rPr lang="en-US" baseline="0" dirty="0" smtClean="0"/>
              <a:t>  The properties described above are components of the </a:t>
            </a:r>
            <a:r>
              <a:rPr lang="en-US" baseline="0" dirty="0" err="1" smtClean="0"/>
              <a:t>Phong</a:t>
            </a:r>
            <a:r>
              <a:rPr lang="en-US" baseline="0" dirty="0" smtClean="0"/>
              <a:t> lighting model, a simple model that yields reasonable results with little computation.  Each of the material components would be passed into a vertex shader, for example, to be used in the lighting computation along with the vertex’s position and lighting normal.</a:t>
            </a:r>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Similar to our first cube</a:t>
            </a:r>
            <a:r>
              <a:rPr lang="en-US" baseline="0" dirty="0" smtClean="0"/>
              <a:t> example, if we want to texture our cube, we need to provide texture coordinates for use in our shaders.  Following our previous example, we merely add an additional vertex attribute that contains our texture coordinates.  We do this for each of our vertices.  We will also need to update VBOs and shaders to take this new attribute into account.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119</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code snippet above demonstrates procedurally generating a two 64 × 64 texture maps.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120</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above functions completely specify a texture object.  The code creates a texture id by calling </a:t>
            </a:r>
            <a:r>
              <a:rPr lang="en-US" baseline="0" dirty="0" err="1" smtClean="0"/>
              <a:t>gl.createTexture</a:t>
            </a:r>
            <a:r>
              <a:rPr lang="en-US" baseline="0" dirty="0" smtClean="0"/>
              <a:t>().  It then binds the texture using </a:t>
            </a:r>
            <a:r>
              <a:rPr lang="en-US" baseline="0" dirty="0" err="1" smtClean="0"/>
              <a:t>gl.bindTexture</a:t>
            </a:r>
            <a:r>
              <a:rPr lang="en-US" baseline="0" dirty="0" smtClean="0"/>
              <a:t>() to open the object for use, and loading in the texture by calling gl.texImage2D().  After that, numerous sampler characteristics are set, including the texture wrap modes, and </a:t>
            </a:r>
            <a:r>
              <a:rPr lang="en-US" baseline="0" dirty="0" err="1" smtClean="0"/>
              <a:t>texel</a:t>
            </a:r>
            <a:r>
              <a:rPr lang="en-US" baseline="0" dirty="0" smtClean="0"/>
              <a:t> filtering.</a:t>
            </a:r>
          </a:p>
          <a:p>
            <a:endParaRPr lang="en-US" baseline="0" dirty="0" smtClean="0"/>
          </a:p>
          <a:p>
            <a:r>
              <a:rPr lang="en-US" baseline="0" dirty="0" err="1" smtClean="0"/>
              <a:t>gl.pixelStoratei</a:t>
            </a:r>
            <a:r>
              <a:rPr lang="en-US" baseline="0" dirty="0" smtClean="0"/>
              <a:t> will flip the </a:t>
            </a:r>
            <a:r>
              <a:rPr lang="en-US" baseline="0" dirty="0" err="1" smtClean="0"/>
              <a:t>texure</a:t>
            </a:r>
            <a:r>
              <a:rPr lang="en-US" baseline="0" dirty="0" smtClean="0"/>
              <a:t> image in the </a:t>
            </a:r>
            <a:r>
              <a:rPr lang="en-US" baseline="0" dirty="0" err="1" smtClean="0"/>
              <a:t>y</a:t>
            </a:r>
            <a:r>
              <a:rPr lang="en-US" baseline="0" dirty="0" smtClean="0"/>
              <a:t> direction. We usually need to do this for web images (gif, jpeg) that we want to use for textures because </a:t>
            </a:r>
            <a:r>
              <a:rPr lang="en-US" baseline="0" dirty="0" err="1" smtClean="0"/>
              <a:t>WebGL</a:t>
            </a:r>
            <a:r>
              <a:rPr lang="en-US" baseline="0" dirty="0" smtClean="0"/>
              <a:t> uses a coordinate system with the origin at the bottom left whereas images </a:t>
            </a:r>
            <a:r>
              <a:rPr lang="en-US" baseline="0" dirty="0" err="1" smtClean="0"/>
              <a:t>basds</a:t>
            </a:r>
            <a:r>
              <a:rPr lang="en-US" baseline="0" dirty="0" smtClean="0"/>
              <a:t> standard displays have the origin at the top left.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121</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In order to apply textures to our geometry, we need to modify both the vertex </a:t>
            </a:r>
            <a:r>
              <a:rPr lang="en-US" dirty="0" err="1" smtClean="0"/>
              <a:t>shader</a:t>
            </a:r>
            <a:r>
              <a:rPr lang="en-US" dirty="0" smtClean="0"/>
              <a:t> and the pixel </a:t>
            </a:r>
            <a:r>
              <a:rPr lang="en-US" dirty="0" err="1" smtClean="0"/>
              <a:t>shader</a:t>
            </a:r>
            <a:r>
              <a:rPr lang="en-US" dirty="0" smtClean="0"/>
              <a:t>.  Above, we add some simple</a:t>
            </a:r>
            <a:r>
              <a:rPr lang="en-US" baseline="0" dirty="0" smtClean="0"/>
              <a:t> logic to pass-thru the texture coordinates from an attribute into data for the rasterizer.</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122</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Continuing</a:t>
            </a:r>
            <a:r>
              <a:rPr lang="en-US" baseline="0" dirty="0" smtClean="0"/>
              <a:t> to update our shaders, we add some simple code to modify our fragment shader to include sampling a texture.  How the texture is sampled (e.g., coordinate wrap modes, </a:t>
            </a:r>
            <a:r>
              <a:rPr lang="en-US" baseline="0" dirty="0" err="1" smtClean="0"/>
              <a:t>texel</a:t>
            </a:r>
            <a:r>
              <a:rPr lang="en-US" baseline="0" dirty="0" smtClean="0"/>
              <a:t> filtering, etc.) is configured in the application using the </a:t>
            </a:r>
            <a:r>
              <a:rPr lang="en-US" baseline="0" dirty="0" err="1" smtClean="0"/>
              <a:t>gl.texParameter</a:t>
            </a:r>
            <a:r>
              <a:rPr lang="en-US" baseline="0" dirty="0" smtClean="0"/>
              <a:t>*() call.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WebGL is becoming</a:t>
            </a:r>
            <a:r>
              <a:rPr lang="en-US" baseline="0" dirty="0" smtClean="0"/>
              <a:t> increasingly more important </a:t>
            </a:r>
            <a:r>
              <a:rPr lang="en-US" dirty="0" smtClean="0"/>
              <a:t>because </a:t>
            </a:r>
            <a:r>
              <a:rPr lang="en-US" baseline="0" dirty="0" smtClean="0"/>
              <a:t>it is supported by all browsers. Besides the advantage of being able to run without recompilation across platforms, it can easily be integrated with other Web applications and make use of a variety of portable packages available over the Web.</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Although OpenGL source</a:t>
            </a:r>
            <a:r>
              <a:rPr lang="en-US" baseline="0" dirty="0" smtClean="0"/>
              <a:t> code for rendering should be the same across multiple platforms, the code must be recompiled for each architecture, In addition, the non-rendering parts of an application such as opening windows and input are not part of of OpenGL and can be very different on different systems. Almost all OpenGL applications are designed to run locally on the computer on which they live. </a:t>
            </a:r>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A typical </a:t>
            </a:r>
            <a:r>
              <a:rPr lang="en-US" baseline="0" dirty="0" err="1" smtClean="0"/>
              <a:t>WebGL</a:t>
            </a:r>
            <a:r>
              <a:rPr lang="en-US" baseline="0" dirty="0" smtClean="0"/>
              <a:t> application consists of a mixture of HTML5, JavaScript and GLSL (shader) code. The application can be located almost anywhere and is accessed through its URL . All browsers can run JavaScript and all modern browsers support HTML. The rendering part of the application is in JavaScript and  renders into the HTML5 Canvas element. Thus, the </a:t>
            </a:r>
            <a:r>
              <a:rPr lang="en-US" baseline="0" dirty="0" err="1" smtClean="0"/>
              <a:t>WebGL</a:t>
            </a:r>
            <a:r>
              <a:rPr lang="en-US" baseline="0" dirty="0" smtClean="0"/>
              <a:t> code is obtained from a server (either locally or remote) and is compiled by the browser’s JavaScript engine into code that run on the local CPU and GPU.</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Once our JS</a:t>
            </a:r>
            <a:r>
              <a:rPr lang="en-US" baseline="0" dirty="0" smtClean="0"/>
              <a:t> code is compiled, it executes with a basic OpenGL pipeline. Generally speaking, data flows from your application through the GPU to generate an image in the </a:t>
            </a:r>
            <a:r>
              <a:rPr lang="en-US" i="1" baseline="0" dirty="0" smtClean="0"/>
              <a:t>frame buffer</a:t>
            </a:r>
            <a:r>
              <a:rPr lang="en-US" i="0" baseline="0" dirty="0" smtClean="0"/>
              <a:t>.  Your application will provide </a:t>
            </a:r>
            <a:r>
              <a:rPr lang="en-US" i="1" baseline="0" dirty="0" smtClean="0"/>
              <a:t>vertices</a:t>
            </a:r>
            <a:r>
              <a:rPr lang="en-US" i="0" baseline="0" dirty="0" smtClean="0"/>
              <a:t>, which are collections of data that are composed to form geometric objects, to the OpenGL pipeline.  The </a:t>
            </a:r>
            <a:r>
              <a:rPr lang="en-US" i="1" baseline="0" dirty="0" smtClean="0"/>
              <a:t>vertex processing</a:t>
            </a:r>
            <a:r>
              <a:rPr lang="en-US" i="0" baseline="0" dirty="0" smtClean="0"/>
              <a:t> stage uses a vertex shader to process each vertex, doing any computations necessary to determine where in the frame buffer each piece of geometry should go.  </a:t>
            </a:r>
          </a:p>
          <a:p>
            <a:endParaRPr lang="en-US" i="0" baseline="0" dirty="0" smtClean="0"/>
          </a:p>
          <a:p>
            <a:r>
              <a:rPr lang="en-US" i="0" baseline="0" dirty="0" smtClean="0"/>
              <a:t>After all the vertices for a piece of geometry are processed, the </a:t>
            </a:r>
            <a:r>
              <a:rPr lang="en-US" i="1" baseline="0" dirty="0" smtClean="0"/>
              <a:t>rasterizer</a:t>
            </a:r>
            <a:r>
              <a:rPr lang="en-US" i="0" baseline="0" dirty="0" smtClean="0"/>
              <a:t> determines which pixels in the frame buffer are affected by the geometry, and for each pixel, the </a:t>
            </a:r>
            <a:r>
              <a:rPr lang="en-US" i="1" baseline="0" dirty="0" smtClean="0"/>
              <a:t>fragment processing</a:t>
            </a:r>
            <a:r>
              <a:rPr lang="en-US" i="0" baseline="0" dirty="0" smtClean="0"/>
              <a:t> stage is employed, where the </a:t>
            </a:r>
            <a:r>
              <a:rPr lang="en-US" i="1" baseline="0" dirty="0" smtClean="0"/>
              <a:t>fragment shader</a:t>
            </a:r>
            <a:r>
              <a:rPr lang="en-US" i="0" baseline="0" dirty="0" smtClean="0"/>
              <a:t> runs to determine the final color of the pixel.</a:t>
            </a:r>
          </a:p>
          <a:p>
            <a:endParaRPr lang="en-US" i="0" baseline="0" dirty="0" smtClean="0"/>
          </a:p>
          <a:p>
            <a:r>
              <a:rPr lang="en-US" i="0" baseline="0" dirty="0" smtClean="0"/>
              <a:t>In your </a:t>
            </a:r>
            <a:r>
              <a:rPr lang="en-US" i="0" baseline="0" dirty="0" err="1" smtClean="0"/>
              <a:t>OpenG/WebGL</a:t>
            </a:r>
            <a:r>
              <a:rPr lang="en-US" i="0" baseline="0" dirty="0" smtClean="0"/>
              <a:t> applications, you’ll usually need to do the following tasks:</a:t>
            </a:r>
          </a:p>
          <a:p>
            <a:pPr marL="171435" indent="-171435">
              <a:buFont typeface="Arial" pitchFamily="34" charset="0"/>
              <a:buChar char="•"/>
            </a:pPr>
            <a:r>
              <a:rPr lang="en-US" i="0" baseline="0" dirty="0" smtClean="0"/>
              <a:t>specify the vertices for your geometry</a:t>
            </a:r>
          </a:p>
          <a:p>
            <a:pPr marL="171435" indent="-171435">
              <a:buFont typeface="Arial" pitchFamily="34" charset="0"/>
              <a:buChar char="•"/>
            </a:pPr>
            <a:r>
              <a:rPr lang="en-US" i="0" baseline="0" dirty="0" smtClean="0"/>
              <a:t>load vertex and fragment shaders (and other shaders, if you’re using them as well)</a:t>
            </a:r>
          </a:p>
          <a:p>
            <a:pPr marL="171435" indent="-171435">
              <a:buFont typeface="Arial" pitchFamily="34" charset="0"/>
              <a:buChar char="•"/>
            </a:pPr>
            <a:r>
              <a:rPr lang="en-US" i="0" baseline="0" dirty="0" smtClean="0"/>
              <a:t>issue your geometry to engage the pipeline for processing</a:t>
            </a:r>
          </a:p>
          <a:p>
            <a:r>
              <a:rPr lang="en-US" i="0" baseline="0" dirty="0" smtClean="0"/>
              <a:t>Of course, OpenGL and </a:t>
            </a:r>
            <a:r>
              <a:rPr lang="en-US" i="0" baseline="0" dirty="0" err="1" smtClean="0"/>
              <a:t>WebGL</a:t>
            </a:r>
            <a:r>
              <a:rPr lang="en-US" i="0" baseline="0" dirty="0" smtClean="0"/>
              <a:t> are capable of many other operations as well, many of which are outside of the scope of this introductory course.  We have included references at the end of the notes for your further research and development.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29921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You’ll find</a:t>
            </a:r>
            <a:r>
              <a:rPr lang="en-US" baseline="0" dirty="0" smtClean="0"/>
              <a:t> that a few techniques for programming with modern </a:t>
            </a:r>
            <a:r>
              <a:rPr lang="en-US" baseline="0" dirty="0" err="1" smtClean="0"/>
              <a:t>WebGLgoes</a:t>
            </a:r>
            <a:r>
              <a:rPr lang="en-US" baseline="0" dirty="0" smtClean="0"/>
              <a:t> a long way.  In fact, most programs – in terms of </a:t>
            </a:r>
            <a:r>
              <a:rPr lang="en-US" baseline="0" dirty="0" err="1" smtClean="0"/>
              <a:t>WebGL</a:t>
            </a:r>
            <a:r>
              <a:rPr lang="en-US" baseline="0" dirty="0" smtClean="0"/>
              <a:t> activity – are very repetitive.  Differences usually occur in how objects are rendered, and that’s mostly handled in your shaders.</a:t>
            </a:r>
          </a:p>
          <a:p>
            <a:r>
              <a:rPr lang="en-US" baseline="0" dirty="0" smtClean="0"/>
              <a:t>There four steps you’ll use for rendering a geometric object are as follows:</a:t>
            </a:r>
          </a:p>
          <a:p>
            <a:pPr marL="228580" indent="-228580">
              <a:buFont typeface="+mj-lt"/>
              <a:buAutoNum type="arabicPeriod"/>
            </a:pPr>
            <a:r>
              <a:rPr lang="en-US" baseline="0" dirty="0" smtClean="0"/>
              <a:t>First, you’ll load and create </a:t>
            </a:r>
            <a:r>
              <a:rPr lang="en-US" baseline="0" dirty="0" err="1" smtClean="0"/>
              <a:t>WebGL</a:t>
            </a:r>
            <a:r>
              <a:rPr lang="en-US" baseline="0" dirty="0" smtClean="0"/>
              <a:t> </a:t>
            </a:r>
            <a:r>
              <a:rPr lang="en-US" i="1" baseline="0" dirty="0" smtClean="0"/>
              <a:t>shader programs</a:t>
            </a:r>
            <a:r>
              <a:rPr lang="en-US" i="0" baseline="0" dirty="0" smtClean="0"/>
              <a:t> from shader source programs you create</a:t>
            </a:r>
          </a:p>
          <a:p>
            <a:pPr marL="228580" indent="-228580">
              <a:buFont typeface="+mj-lt"/>
              <a:buAutoNum type="arabicPeriod"/>
            </a:pPr>
            <a:r>
              <a:rPr lang="en-US" i="0" baseline="0" dirty="0" smtClean="0"/>
              <a:t>Next, you will need to load the data for your objects into </a:t>
            </a:r>
            <a:r>
              <a:rPr lang="en-US" i="0" baseline="0" dirty="0" err="1" smtClean="0"/>
              <a:t>WebGL’s</a:t>
            </a:r>
            <a:r>
              <a:rPr lang="en-US" i="0" baseline="0" dirty="0" smtClean="0"/>
              <a:t> memory.  You do this by creating </a:t>
            </a:r>
            <a:r>
              <a:rPr lang="en-US" i="1" baseline="0" dirty="0" smtClean="0"/>
              <a:t>buffer objects</a:t>
            </a:r>
            <a:r>
              <a:rPr lang="en-US" i="0" baseline="0" dirty="0" smtClean="0"/>
              <a:t> and loading data into them.</a:t>
            </a:r>
          </a:p>
          <a:p>
            <a:pPr marL="228580" indent="-228580">
              <a:buFont typeface="+mj-lt"/>
              <a:buAutoNum type="arabicPeriod"/>
            </a:pPr>
            <a:r>
              <a:rPr lang="en-US" i="0" baseline="0" dirty="0" smtClean="0"/>
              <a:t>Continuing, </a:t>
            </a:r>
            <a:r>
              <a:rPr lang="en-US" i="0" baseline="0" dirty="0" err="1" smtClean="0"/>
              <a:t>WebGL</a:t>
            </a:r>
            <a:r>
              <a:rPr lang="en-US" i="0" baseline="0" dirty="0" smtClean="0"/>
              <a:t> needs to be told how to interpret the data in your buffer objects and associate that data with variables that you’ll use in your shaders.  We call this </a:t>
            </a:r>
            <a:r>
              <a:rPr lang="en-US" i="1" baseline="0" dirty="0" smtClean="0"/>
              <a:t>shader plumbing</a:t>
            </a:r>
            <a:r>
              <a:rPr lang="en-US" i="0" baseline="0" dirty="0" smtClean="0"/>
              <a:t>.</a:t>
            </a:r>
          </a:p>
          <a:p>
            <a:pPr marL="228580" indent="-228580">
              <a:buFont typeface="+mj-lt"/>
              <a:buAutoNum type="arabicPeriod"/>
            </a:pPr>
            <a:r>
              <a:rPr lang="en-US" i="0" baseline="0" dirty="0" smtClean="0"/>
              <a:t>Finally, with your data initialized and shaders set up, you’ll render your objects</a:t>
            </a:r>
          </a:p>
          <a:p>
            <a:pPr marL="228580" indent="-228580">
              <a:buFont typeface="+mj-lt"/>
              <a:buAutoNum type="arabicPeriod"/>
            </a:pPr>
            <a:endParaRPr lang="en-US" i="0" baseline="0" dirty="0" smtClean="0"/>
          </a:p>
          <a:p>
            <a:pPr marL="228580" indent="-228580"/>
            <a:r>
              <a:rPr lang="en-US" i="0" baseline="0" dirty="0" smtClean="0"/>
              <a:t>We’ll expand on those steps more through the course, but you’ll find that most applications will merely iterate through those steps.</a:t>
            </a:r>
            <a:endParaRPr lang="en-US" i="1"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latin typeface="Arial"/>
                <a:cs typeface="Arial"/>
              </a:rPr>
              <a:t>HTML</a:t>
            </a:r>
            <a:r>
              <a:rPr lang="en-US" baseline="0" dirty="0" smtClean="0">
                <a:latin typeface="Arial"/>
                <a:cs typeface="Arial"/>
              </a:rPr>
              <a:t> (hypertext markup language) is the standard for describing Web pages.  A page consists of a number of elements which are described by tags, HTML5 introduced the canvas element which provides a window that </a:t>
            </a:r>
            <a:r>
              <a:rPr lang="en-US" baseline="0" dirty="0" err="1" smtClean="0">
                <a:latin typeface="Arial"/>
                <a:cs typeface="Arial"/>
              </a:rPr>
              <a:t>WebGL</a:t>
            </a:r>
            <a:r>
              <a:rPr lang="en-US" baseline="0" dirty="0" smtClean="0">
                <a:latin typeface="Arial"/>
                <a:cs typeface="Arial"/>
              </a:rPr>
              <a:t> can render into. Note other applications can also render into the canvas or on the same page. </a:t>
            </a:r>
          </a:p>
          <a:p>
            <a:endParaRPr lang="en-US" baseline="0" dirty="0" smtClean="0">
              <a:latin typeface="Arial"/>
              <a:cs typeface="Arial"/>
            </a:endParaRPr>
          </a:p>
          <a:p>
            <a:r>
              <a:rPr lang="en-US" baseline="0" dirty="0" smtClean="0">
                <a:latin typeface="Arial"/>
                <a:cs typeface="Arial"/>
              </a:rPr>
              <a:t>Generally we use HTML to set up the canvas, bring in the necessary files and set up other page elements such as buttons and sliders. We can embed our JavaScript </a:t>
            </a:r>
            <a:r>
              <a:rPr lang="en-US" baseline="0" dirty="0" err="1" smtClean="0">
                <a:latin typeface="Arial"/>
                <a:cs typeface="Arial"/>
              </a:rPr>
              <a:t>WebGL</a:t>
            </a:r>
            <a:r>
              <a:rPr lang="en-US" baseline="0" dirty="0" smtClean="0">
                <a:latin typeface="Arial"/>
                <a:cs typeface="Arial"/>
              </a:rPr>
              <a:t> code in the same file or have the HTML file load the JavaScript from a file or URL. Likewise with the shaders. </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Triangles are the preferred element for rendering</a:t>
            </a:r>
            <a:r>
              <a:rPr lang="en-US" baseline="0" dirty="0" smtClean="0"/>
              <a:t> because they are convex. If you can render one triangle, you can render any number of triangles. Most modelers use triangles to approximate surfaces.</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err="1" smtClean="0"/>
              <a:t>WebGL</a:t>
            </a:r>
            <a:r>
              <a:rPr lang="en-US" baseline="0" dirty="0" smtClean="0"/>
              <a:t> uses the basic OpenGL pipeline for rendering. We will use the simple pipeline for most of this course although at the end we will describe briefly how other types of rendering can be done with </a:t>
            </a:r>
            <a:r>
              <a:rPr lang="en-US" baseline="0" dirty="0" err="1" smtClean="0"/>
              <a:t>WebGL</a:t>
            </a:r>
            <a:r>
              <a:rPr lang="en-US" baseline="0" dirty="0" smtClean="0"/>
              <a:t>. We will use </a:t>
            </a:r>
            <a:r>
              <a:rPr lang="en-US" baseline="0" dirty="0" err="1" smtClean="0"/>
              <a:t>WebGL</a:t>
            </a:r>
            <a:r>
              <a:rPr lang="en-US" baseline="0" dirty="0" smtClean="0"/>
              <a:t> 1.0. </a:t>
            </a:r>
            <a:r>
              <a:rPr lang="en-US" baseline="0" dirty="0" err="1" smtClean="0"/>
              <a:t>WebGL</a:t>
            </a:r>
            <a:r>
              <a:rPr lang="en-US" baseline="0" dirty="0" smtClean="0"/>
              <a:t> 2.0 is now being supported by most browsers but requires a better GPU so may not run on older computers. We will note some of the new features supported by </a:t>
            </a:r>
            <a:r>
              <a:rPr lang="en-US" baseline="0" dirty="0" err="1" smtClean="0"/>
              <a:t>WebGL</a:t>
            </a:r>
            <a:r>
              <a:rPr lang="en-US" baseline="0" dirty="0" smtClean="0"/>
              <a:t> 2.0 at the end of the course.</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 html file describes the page</a:t>
            </a:r>
            <a:r>
              <a:rPr lang="en-US" baseline="0" dirty="0" smtClean="0"/>
              <a:t> and where to get the information for it. Many of the tags are not required. For example the default if the </a:t>
            </a:r>
            <a:r>
              <a:rPr lang="en-US" baseline="0" dirty="0" err="1" smtClean="0"/>
              <a:t>doctype</a:t>
            </a:r>
            <a:r>
              <a:rPr lang="en-US" baseline="0" dirty="0" smtClean="0"/>
              <a:t> tag is omitted is HTML5.</a:t>
            </a:r>
          </a:p>
          <a:p>
            <a:endParaRPr lang="en-US" dirty="0" smtClean="0"/>
          </a:p>
          <a:p>
            <a:r>
              <a:rPr lang="en-US" dirty="0" smtClean="0"/>
              <a:t>The shaders can</a:t>
            </a:r>
            <a:r>
              <a:rPr lang="en-US" baseline="0" dirty="0" smtClean="0"/>
              <a:t> also be read in from files. Alternative code for </a:t>
            </a:r>
            <a:r>
              <a:rPr lang="en-US" baseline="0" dirty="0" err="1" smtClean="0"/>
              <a:t>initShaders</a:t>
            </a:r>
            <a:r>
              <a:rPr lang="en-US" baseline="0" dirty="0" smtClean="0"/>
              <a:t> is on the website given at the end of the notes.</a:t>
            </a:r>
          </a:p>
          <a:p>
            <a:endParaRPr lang="en-US" baseline="0" dirty="0" smtClean="0"/>
          </a:p>
          <a:p>
            <a:r>
              <a:rPr lang="en-US" baseline="0" dirty="0" smtClean="0"/>
              <a:t>Most HTML tags are of the form &lt;</a:t>
            </a:r>
            <a:r>
              <a:rPr lang="en-US" baseline="0" dirty="0" err="1" smtClean="0"/>
              <a:t>tagname</a:t>
            </a:r>
            <a:r>
              <a:rPr lang="en-US" baseline="0" dirty="0" smtClean="0"/>
              <a:t>&gt; to start the tag and &lt;/</a:t>
            </a:r>
            <a:r>
              <a:rPr lang="en-US" baseline="0" dirty="0" err="1" smtClean="0"/>
              <a:t>tagname</a:t>
            </a:r>
            <a:r>
              <a:rPr lang="en-US" baseline="0" dirty="0" smtClean="0"/>
              <a:t>&gt; to end it. The id’s allow us to refer to the shaders in the </a:t>
            </a:r>
            <a:r>
              <a:rPr lang="en-US" baseline="0" dirty="0" err="1" smtClean="0"/>
              <a:t>js</a:t>
            </a:r>
            <a:r>
              <a:rPr lang="en-US" baseline="0" dirty="0" smtClean="0"/>
              <a:t> file.</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err="1" smtClean="0"/>
              <a:t>webgl-utils.js</a:t>
            </a:r>
            <a:r>
              <a:rPr lang="en-US" baseline="0" dirty="0" smtClean="0"/>
              <a:t> contains a standard set of utilities from Google (but runs on other browsers) that enable us to set up the </a:t>
            </a:r>
            <a:r>
              <a:rPr lang="en-US" baseline="0" dirty="0" err="1" smtClean="0"/>
              <a:t>WebGL</a:t>
            </a:r>
            <a:r>
              <a:rPr lang="en-US" baseline="0" dirty="0" smtClean="0"/>
              <a:t> context. </a:t>
            </a:r>
          </a:p>
          <a:p>
            <a:endParaRPr lang="en-US" baseline="0" dirty="0" smtClean="0"/>
          </a:p>
          <a:p>
            <a:r>
              <a:rPr lang="en-US" baseline="0" dirty="0" err="1" smtClean="0"/>
              <a:t>initShaders.js</a:t>
            </a:r>
            <a:r>
              <a:rPr lang="en-US" baseline="0" dirty="0" smtClean="0"/>
              <a:t> is a function that contains all the </a:t>
            </a:r>
            <a:r>
              <a:rPr lang="en-US" baseline="0" dirty="0" err="1" smtClean="0"/>
              <a:t>WebGL</a:t>
            </a:r>
            <a:r>
              <a:rPr lang="en-US" baseline="0" dirty="0" smtClean="0"/>
              <a:t> calls to read, compile and link the shaders.</a:t>
            </a:r>
          </a:p>
          <a:p>
            <a:endParaRPr lang="en-US" baseline="0" dirty="0" smtClean="0"/>
          </a:p>
          <a:p>
            <a:r>
              <a:rPr lang="en-US" baseline="0" dirty="0" err="1" smtClean="0"/>
              <a:t>triangle.js</a:t>
            </a:r>
            <a:r>
              <a:rPr lang="en-US" baseline="0" dirty="0" smtClean="0"/>
              <a:t> is the application file that generates the geometry and renders it.</a:t>
            </a:r>
          </a:p>
          <a:p>
            <a:endParaRPr lang="en-US" baseline="0" dirty="0" smtClean="0"/>
          </a:p>
          <a:p>
            <a:r>
              <a:rPr lang="en-US" baseline="0" dirty="0" smtClean="0"/>
              <a:t>All these functions are on the course website and at </a:t>
            </a:r>
            <a:r>
              <a:rPr lang="en-US" baseline="0" dirty="0" err="1" smtClean="0"/>
              <a:t>www.cs.unm.edu/~angel/WebGL</a:t>
            </a:r>
            <a:endParaRPr lang="en-US" baseline="0" dirty="0" smtClean="0"/>
          </a:p>
          <a:p>
            <a:endParaRPr lang="en-US" baseline="0" dirty="0" smtClean="0"/>
          </a:p>
          <a:p>
            <a:r>
              <a:rPr lang="en-US" baseline="0" dirty="0" smtClean="0"/>
              <a:t>The id assigned to the canvas allows us to refer to it in the </a:t>
            </a:r>
            <a:r>
              <a:rPr lang="en-US" baseline="0" dirty="0" err="1" smtClean="0"/>
              <a:t>js</a:t>
            </a:r>
            <a:r>
              <a:rPr lang="en-US" baseline="0" dirty="0" smtClean="0"/>
              <a:t> file.</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err="1" smtClean="0"/>
              <a:t>gl</a:t>
            </a:r>
            <a:r>
              <a:rPr lang="en-US" dirty="0" smtClean="0"/>
              <a:t> is the </a:t>
            </a:r>
            <a:r>
              <a:rPr lang="en-US" dirty="0" err="1" smtClean="0"/>
              <a:t>WebGL</a:t>
            </a:r>
            <a:r>
              <a:rPr lang="en-US" baseline="0" dirty="0" smtClean="0"/>
              <a:t> context and contains all the </a:t>
            </a:r>
            <a:r>
              <a:rPr lang="en-US" baseline="0" dirty="0" err="1" smtClean="0"/>
              <a:t>WebGL</a:t>
            </a:r>
            <a:r>
              <a:rPr lang="en-US" baseline="0" dirty="0" smtClean="0"/>
              <a:t> functions and parameters.</a:t>
            </a:r>
          </a:p>
          <a:p>
            <a:endParaRPr lang="en-US" baseline="0" dirty="0" smtClean="0"/>
          </a:p>
          <a:p>
            <a:r>
              <a:rPr lang="en-US" baseline="0" dirty="0" smtClean="0"/>
              <a:t>Because the browser operates asynchronously, it reads in and executes code sequentially. The </a:t>
            </a:r>
            <a:r>
              <a:rPr lang="en-US" baseline="0" dirty="0" err="1" smtClean="0"/>
              <a:t>onload</a:t>
            </a:r>
            <a:r>
              <a:rPr lang="en-US" baseline="0" dirty="0" smtClean="0"/>
              <a:t> function </a:t>
            </a:r>
            <a:r>
              <a:rPr lang="en-US" baseline="0" dirty="0" err="1" smtClean="0"/>
              <a:t>inti</a:t>
            </a:r>
            <a:r>
              <a:rPr lang="en-US" baseline="0" dirty="0" smtClean="0"/>
              <a:t> will only execute when all the files in the HTML file have been read in. Variables such as document, window and canvas are </a:t>
            </a:r>
            <a:r>
              <a:rPr lang="en-US" baseline="0" dirty="0" err="1" smtClean="0"/>
              <a:t>globals</a:t>
            </a:r>
            <a:r>
              <a:rPr lang="en-US" baseline="0" dirty="0" smtClean="0"/>
              <a:t> that are created when the </a:t>
            </a:r>
            <a:r>
              <a:rPr lang="en-US" baseline="0" dirty="0" err="1" smtClean="0"/>
              <a:t>HtML</a:t>
            </a:r>
            <a:r>
              <a:rPr lang="en-US" baseline="0" dirty="0" smtClean="0"/>
              <a:t> file is executed. </a:t>
            </a:r>
          </a:p>
          <a:p>
            <a:endParaRPr lang="en-US" baseline="0" dirty="0" smtClean="0"/>
          </a:p>
          <a:p>
            <a:r>
              <a:rPr lang="en-US" baseline="0" dirty="0" smtClean="0"/>
              <a:t>The typed array vertices is similar to a C/C++/Java array of floats and is simpler than a JS array.</a:t>
            </a:r>
          </a:p>
          <a:p>
            <a:endParaRPr lang="en-US" baseline="0" dirty="0" smtClean="0"/>
          </a:p>
          <a:p>
            <a:r>
              <a:rPr lang="en-US" baseline="0" dirty="0" smtClean="0"/>
              <a:t>We are using the default camera here which sees everything within a cube whose diagonally opposite corners are at (-1, -1, -1) and (1, 1, 1). In addition if specify locations in two dimensions, </a:t>
            </a:r>
            <a:r>
              <a:rPr lang="en-US" baseline="0" dirty="0" err="1" smtClean="0"/>
              <a:t>WebGL</a:t>
            </a:r>
            <a:r>
              <a:rPr lang="en-US" baseline="0" dirty="0" smtClean="0"/>
              <a:t> sets the </a:t>
            </a:r>
            <a:r>
              <a:rPr lang="en-US" baseline="0" dirty="0" err="1" smtClean="0"/>
              <a:t>z</a:t>
            </a:r>
            <a:r>
              <a:rPr lang="en-US" baseline="0" dirty="0" smtClean="0"/>
              <a:t> component to 0.</a:t>
            </a:r>
          </a:p>
          <a:p>
            <a:endParaRPr lang="en-US" baseline="0" dirty="0" smtClean="0"/>
          </a:p>
          <a:p>
            <a:r>
              <a:rPr lang="en-US" baseline="0" dirty="0" smtClean="0"/>
              <a:t>viewport says we want to use the whole canvas.</a:t>
            </a:r>
          </a:p>
          <a:p>
            <a:r>
              <a:rPr lang="en-US" baseline="0" dirty="0" smtClean="0"/>
              <a:t>Canvas is cleared to white and opaque.</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err="1" smtClean="0"/>
              <a:t>intiShaders</a:t>
            </a:r>
            <a:r>
              <a:rPr lang="en-US" dirty="0" smtClean="0"/>
              <a:t> reads, compiles</a:t>
            </a:r>
            <a:r>
              <a:rPr lang="en-US" baseline="0" dirty="0" smtClean="0"/>
              <a:t> and links the shaders into a program object. We can have multiple program objects, each with is own shaders and switch among them with </a:t>
            </a:r>
            <a:r>
              <a:rPr lang="en-US" baseline="0" dirty="0" err="1" smtClean="0"/>
              <a:t>gl.useProgram</a:t>
            </a:r>
            <a:endParaRPr lang="en-US" baseline="0" dirty="0" smtClean="0"/>
          </a:p>
          <a:p>
            <a:endParaRPr lang="en-US" baseline="0" dirty="0" smtClean="0"/>
          </a:p>
          <a:p>
            <a:r>
              <a:rPr lang="en-US" baseline="0" dirty="0" smtClean="0"/>
              <a:t>data are placed in vertex buffer objects (</a:t>
            </a:r>
            <a:r>
              <a:rPr lang="en-US" baseline="0" dirty="0" err="1" smtClean="0"/>
              <a:t>VBOs</a:t>
            </a:r>
            <a:r>
              <a:rPr lang="en-US" baseline="0" dirty="0" smtClean="0"/>
              <a:t>) which on the GPU. Here the only vertex attribute we need for each vertex is its position. By caching data in </a:t>
            </a:r>
            <a:r>
              <a:rPr lang="en-US" baseline="0" dirty="0" err="1" smtClean="0"/>
              <a:t>VBOs</a:t>
            </a:r>
            <a:r>
              <a:rPr lang="en-US" baseline="0" dirty="0" smtClean="0"/>
              <a:t> we avoid repeated CPU to GPU data transfers when want to </a:t>
            </a:r>
            <a:r>
              <a:rPr lang="en-US" baseline="0" dirty="0" err="1" smtClean="0"/>
              <a:t>rerender</a:t>
            </a:r>
            <a:r>
              <a:rPr lang="en-US" baseline="0" dirty="0" smtClean="0"/>
              <a:t> the geometry.</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err="1" smtClean="0"/>
              <a:t>vPosition</a:t>
            </a:r>
            <a:r>
              <a:rPr lang="en-US" baseline="0" dirty="0" smtClean="0"/>
              <a:t> is our name for the vertex position attribute in our vertex shader.</a:t>
            </a:r>
          </a:p>
          <a:p>
            <a:endParaRPr lang="en-US" baseline="0" dirty="0" smtClean="0"/>
          </a:p>
          <a:p>
            <a:r>
              <a:rPr lang="en-US" baseline="0" dirty="0" smtClean="0"/>
              <a:t>Because this example is static, we only need to render the geometry once. We clear the frame buffer and draw our one triangle as a filled entity.</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Only atomic primitives</a:t>
            </a:r>
            <a:r>
              <a:rPr lang="en-US" baseline="0" dirty="0" smtClean="0"/>
              <a:t> in JS are numbers (64 bit floats), strings and </a:t>
            </a:r>
            <a:r>
              <a:rPr lang="en-US" baseline="0" dirty="0" err="1" smtClean="0"/>
              <a:t>booleans</a:t>
            </a:r>
            <a:r>
              <a:rPr lang="en-US" baseline="0" dirty="0" smtClean="0"/>
              <a:t>. Everything else is an object. Objects inherit from a prototype object and thus even the simplest objects have some members and functions that are defined in the prototype. JS uses function scope rather than block scope as in most other languages. There are global variables defined outside of your program, e.g. window. </a:t>
            </a:r>
          </a:p>
          <a:p>
            <a:endParaRPr lang="en-US" baseline="0" dirty="0" smtClean="0"/>
          </a:p>
          <a:p>
            <a:r>
              <a:rPr lang="en-US" baseline="0" dirty="0" smtClean="0"/>
              <a:t>Typing is dynamic so we can change the type of a variable anyplace in the program.</a:t>
            </a:r>
          </a:p>
          <a:p>
            <a:endParaRPr lang="en-US" baseline="0" dirty="0" smtClean="0"/>
          </a:p>
          <a:p>
            <a:r>
              <a:rPr lang="en-US" baseline="0" dirty="0" smtClean="0"/>
              <a:t>JavaScript is a large language that has matured over the past few years. However, there are multiple ways to accomplish a task with JS, some good and some bad. See for example </a:t>
            </a:r>
            <a:r>
              <a:rPr lang="en-US" baseline="0" dirty="0" err="1" smtClean="0"/>
              <a:t>Crockford</a:t>
            </a:r>
            <a:r>
              <a:rPr lang="en-US" baseline="0" dirty="0" smtClean="0"/>
              <a:t>, </a:t>
            </a:r>
            <a:r>
              <a:rPr lang="en-US" i="1" baseline="0" dirty="0" smtClean="0"/>
              <a:t>JavaScript, the Good Parts</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lnSpcReduction="10000"/>
          </a:bodyPr>
          <a:lstStyle/>
          <a:p>
            <a:r>
              <a:rPr lang="en-US" dirty="0" smtClean="0"/>
              <a:t>In OpenGL,</a:t>
            </a:r>
            <a:r>
              <a:rPr lang="en-US" baseline="0" dirty="0" smtClean="0"/>
              <a:t> as in other graphics libraries, objects in the scene are composed of </a:t>
            </a:r>
            <a:r>
              <a:rPr lang="en-US" i="1" baseline="0" dirty="0" smtClean="0"/>
              <a:t>geometric primitives</a:t>
            </a:r>
            <a:r>
              <a:rPr lang="en-US" i="0" baseline="0" dirty="0" smtClean="0"/>
              <a:t>, which themselves are described by </a:t>
            </a:r>
            <a:r>
              <a:rPr lang="en-US" i="1" baseline="0" dirty="0" smtClean="0"/>
              <a:t>vertices</a:t>
            </a:r>
            <a:r>
              <a:rPr lang="en-US" i="0" baseline="0" dirty="0" smtClean="0"/>
              <a:t>.  A vertex in modern OpenGL is a collection of data values associated with a location in space.  Those data values might include colors, reflection information for lighting, or additional coordinates for use in texture mapping. Locations can be specified on 2, 3 or 4 dimensions but are stored in 4 dimensional </a:t>
            </a:r>
            <a:r>
              <a:rPr lang="en-US" i="1" baseline="0" dirty="0" smtClean="0"/>
              <a:t>homogeneous coordinates</a:t>
            </a:r>
            <a:r>
              <a:rPr lang="en-US" i="0" baseline="0" dirty="0" smtClean="0"/>
              <a:t>.</a:t>
            </a:r>
          </a:p>
          <a:p>
            <a:endParaRPr lang="en-US" i="0" baseline="0" dirty="0" smtClean="0"/>
          </a:p>
          <a:p>
            <a:r>
              <a:rPr lang="en-US" i="0" baseline="0" dirty="0" smtClean="0"/>
              <a:t>Vertices must be organized in OpenGL server-side objects called </a:t>
            </a:r>
            <a:r>
              <a:rPr lang="en-US" i="1" baseline="0" dirty="0" smtClean="0"/>
              <a:t>vertex buffer objects </a:t>
            </a:r>
            <a:r>
              <a:rPr lang="en-US" i="0" baseline="0" dirty="0" smtClean="0"/>
              <a:t>(also known </a:t>
            </a:r>
            <a:r>
              <a:rPr lang="en-US" i="0" baseline="0" dirty="0" err="1" smtClean="0"/>
              <a:t>as</a:t>
            </a:r>
            <a:r>
              <a:rPr lang="en-US" i="1" baseline="0" dirty="0" err="1" smtClean="0"/>
              <a:t>VBOs</a:t>
            </a:r>
            <a:r>
              <a:rPr lang="en-US" i="0" baseline="0" dirty="0" smtClean="0"/>
              <a:t>), which need to contain all of the vertex information for all of the primitives that you want to draw at one time.  VBOs can store vertex information in almost any format (i.e., an array-of-structures (</a:t>
            </a:r>
            <a:r>
              <a:rPr lang="en-US" i="0" baseline="0" dirty="0" err="1" smtClean="0"/>
              <a:t>AoS</a:t>
            </a:r>
            <a:r>
              <a:rPr lang="en-US" i="0" baseline="0" dirty="0" smtClean="0"/>
              <a:t>) each containing a single vertex’s information, or a structure-of-arrays (</a:t>
            </a:r>
            <a:r>
              <a:rPr lang="en-US" i="0" baseline="0" dirty="0" err="1" smtClean="0"/>
              <a:t>SoA</a:t>
            </a:r>
            <a:r>
              <a:rPr lang="en-US" i="0" baseline="0" dirty="0" smtClean="0"/>
              <a:t>) where all of the same “type” of data for a vertex is stored in a contiguous array, and the structure stores arrays for each attribute that a vertex can have).  The data within a VBO needs to be contiguous in memory, but doesn’t need to be tightly packed (i.e., data elements may be separated by any number of bytes, as long as the number of bytes between attributes is consistent).</a:t>
            </a:r>
          </a:p>
          <a:p>
            <a:endParaRPr lang="en-US" i="0" baseline="0" dirty="0" smtClean="0"/>
          </a:p>
          <a:p>
            <a:r>
              <a:rPr lang="en-US" i="0" baseline="0" dirty="0" smtClean="0"/>
              <a:t>In desktop OpenGL, </a:t>
            </a:r>
            <a:r>
              <a:rPr lang="en-US" i="0" baseline="0" dirty="0" err="1" smtClean="0"/>
              <a:t>VBOs</a:t>
            </a:r>
            <a:r>
              <a:rPr lang="en-US" i="0" baseline="0" dirty="0" smtClean="0"/>
              <a:t> are further required to be stored in </a:t>
            </a:r>
            <a:r>
              <a:rPr lang="en-US" i="1" baseline="0" dirty="0" smtClean="0"/>
              <a:t>vertex array objects</a:t>
            </a:r>
            <a:r>
              <a:rPr lang="en-US" i="0" baseline="0" dirty="0" smtClean="0"/>
              <a:t> (known as </a:t>
            </a:r>
            <a:r>
              <a:rPr lang="en-US" i="1" baseline="0" dirty="0" smtClean="0"/>
              <a:t>VAOs</a:t>
            </a:r>
            <a:r>
              <a:rPr lang="en-US" i="0" baseline="0" dirty="0" smtClean="0"/>
              <a:t>).  Since it may be the case that numerous VBOs are associated with a single object, VAOs simplify the management of the collection of </a:t>
            </a:r>
            <a:r>
              <a:rPr lang="en-US" i="0" baseline="0" dirty="0" err="1" smtClean="0"/>
              <a:t>VBOs.VAOs</a:t>
            </a:r>
            <a:r>
              <a:rPr lang="en-US" i="0" baseline="0" dirty="0" smtClean="0"/>
              <a:t> are in </a:t>
            </a:r>
            <a:r>
              <a:rPr lang="en-US" i="0" baseline="0" dirty="0" err="1" smtClean="0"/>
              <a:t>WebGL</a:t>
            </a:r>
            <a:r>
              <a:rPr lang="en-US" i="0" baseline="0" dirty="0" smtClean="0"/>
              <a:t> 2.0.</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3E405C1-4260-1B48-AB6A-1B181C8E9BB2}" type="slidenum">
              <a:rPr lang="en-US"/>
              <a:pPr/>
              <a:t>28</a:t>
            </a:fld>
            <a:endParaRPr lang="en-US"/>
          </a:p>
        </p:txBody>
      </p:sp>
      <p:sp>
        <p:nvSpPr>
          <p:cNvPr id="55299" name="Rectangle 2"/>
          <p:cNvSpPr>
            <a:spLocks noGrp="1" noRot="1" noChangeAspect="1" noChangeArrowheads="1" noTextEdit="1"/>
          </p:cNvSpPr>
          <p:nvPr>
            <p:ph type="sldImg"/>
          </p:nvPr>
        </p:nvSpPr>
        <p:spPr>
          <a:xfrm>
            <a:off x="247650" y="741363"/>
            <a:ext cx="6248400" cy="3514725"/>
          </a:xfrm>
          <a:ln/>
        </p:spPr>
      </p:sp>
      <p:sp>
        <p:nvSpPr>
          <p:cNvPr id="5530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To form 3D</a:t>
            </a:r>
            <a:r>
              <a:rPr lang="en-US" baseline="0" dirty="0" smtClean="0">
                <a:latin typeface="Arial" charset="0"/>
                <a:ea typeface="ＭＳ Ｐゴシック" charset="-128"/>
                <a:cs typeface="ＭＳ Ｐゴシック" charset="-128"/>
              </a:rPr>
              <a:t> geometric objects, you need to decompose them into geometric primitives that </a:t>
            </a:r>
            <a:r>
              <a:rPr lang="en-US" baseline="0" dirty="0" err="1" smtClean="0">
                <a:latin typeface="Arial" charset="0"/>
                <a:ea typeface="ＭＳ Ｐゴシック" charset="-128"/>
                <a:cs typeface="ＭＳ Ｐゴシック" charset="-128"/>
              </a:rPr>
              <a:t>WebGLcan</a:t>
            </a:r>
            <a:r>
              <a:rPr lang="en-US" baseline="0" dirty="0" smtClean="0">
                <a:latin typeface="Arial" charset="0"/>
                <a:ea typeface="ＭＳ Ｐゴシック" charset="-128"/>
                <a:cs typeface="ＭＳ Ｐゴシック" charset="-128"/>
              </a:rPr>
              <a:t> draw.  </a:t>
            </a:r>
            <a:r>
              <a:rPr lang="en-US" baseline="0" dirty="0" err="1" smtClean="0">
                <a:latin typeface="Arial" charset="0"/>
                <a:ea typeface="ＭＳ Ｐゴシック" charset="-128"/>
                <a:cs typeface="ＭＳ Ｐゴシック" charset="-128"/>
              </a:rPr>
              <a:t>WebGL</a:t>
            </a:r>
            <a:r>
              <a:rPr lang="en-US" baseline="0" dirty="0" smtClean="0">
                <a:latin typeface="Arial" charset="0"/>
                <a:ea typeface="ＭＳ Ｐゴシック" charset="-128"/>
                <a:cs typeface="ＭＳ Ｐゴシック" charset="-128"/>
              </a:rPr>
              <a:t> (and modern desktop OpenGL) only knows how to draw three things: points, lines, and triangles, but can use collections of the same type of primitive to optimize rendering.</a:t>
            </a:r>
          </a:p>
          <a:p>
            <a:pPr eaLnBrk="1" hangingPunct="1"/>
            <a:endParaRPr lang="en-US" dirty="0">
              <a:latin typeface="Arial" charset="0"/>
              <a:ea typeface="ＭＳ Ｐゴシック" charset="-128"/>
              <a:cs typeface="ＭＳ Ｐゴシック" charset="-128"/>
            </a:endParaRPr>
          </a:p>
        </p:txBody>
      </p:sp>
      <p:graphicFrame>
        <p:nvGraphicFramePr>
          <p:cNvPr id="6" name="Table 5"/>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0204366"/>
              </p:ext>
            </p:extLst>
          </p:nvPr>
        </p:nvGraphicFramePr>
        <p:xfrm>
          <a:off x="511382" y="5602981"/>
          <a:ext cx="5720936" cy="4141414"/>
        </p:xfrm>
        <a:graphic>
          <a:graphicData uri="http://schemas.openxmlformats.org/drawingml/2006/table">
            <a:tbl>
              <a:tblPr firstRow="1" bandRow="1">
                <a:tableStyleId>{00A15C55-8517-42AA-B614-E9B94910E393}</a:tableStyleId>
              </a:tblPr>
              <a:tblGrid>
                <a:gridCol w="1541642"/>
                <a:gridCol w="2529255"/>
                <a:gridCol w="1650039"/>
              </a:tblGrid>
              <a:tr h="411934">
                <a:tc>
                  <a:txBody>
                    <a:bodyPr/>
                    <a:lstStyle/>
                    <a:p>
                      <a:r>
                        <a:rPr lang="en-US" sz="1100" dirty="0" smtClean="0"/>
                        <a:t>OpenGL Primitive</a:t>
                      </a:r>
                      <a:endParaRPr lang="en-US" sz="1100" dirty="0"/>
                    </a:p>
                  </a:txBody>
                  <a:tcPr marL="89916" marR="89916" marT="49403" marB="49403" anchor="ctr"/>
                </a:tc>
                <a:tc>
                  <a:txBody>
                    <a:bodyPr/>
                    <a:lstStyle/>
                    <a:p>
                      <a:r>
                        <a:rPr lang="en-US" sz="1100" dirty="0" smtClean="0"/>
                        <a:t>Description</a:t>
                      </a:r>
                      <a:endParaRPr lang="en-US" sz="1100" dirty="0"/>
                    </a:p>
                  </a:txBody>
                  <a:tcPr marL="89916" marR="89916" marT="49403" marB="49403" anchor="ctr"/>
                </a:tc>
                <a:tc>
                  <a:txBody>
                    <a:bodyPr/>
                    <a:lstStyle/>
                    <a:p>
                      <a:r>
                        <a:rPr lang="en-US" sz="1100" dirty="0" smtClean="0"/>
                        <a:t>Total</a:t>
                      </a:r>
                      <a:r>
                        <a:rPr lang="en-US" sz="1100" baseline="0" dirty="0" smtClean="0"/>
                        <a:t> Vertices for </a:t>
                      </a:r>
                      <a:r>
                        <a:rPr lang="en-US" sz="1100" i="1" baseline="0" dirty="0" smtClean="0"/>
                        <a:t>n</a:t>
                      </a:r>
                      <a:r>
                        <a:rPr lang="en-US" sz="1100" i="0" baseline="0" dirty="0" smtClean="0"/>
                        <a:t> Primitives</a:t>
                      </a:r>
                      <a:endParaRPr lang="en-US" sz="1100" dirty="0"/>
                    </a:p>
                  </a:txBody>
                  <a:tcPr marL="89916" marR="89916" marT="49403" marB="49403" anchor="ctr"/>
                </a:tc>
              </a:tr>
              <a:tr h="515760">
                <a:tc>
                  <a:txBody>
                    <a:bodyPr/>
                    <a:lstStyle/>
                    <a:p>
                      <a:r>
                        <a:rPr lang="en-US" sz="1100" dirty="0" smtClean="0">
                          <a:latin typeface="Consolas" pitchFamily="49" charset="0"/>
                          <a:cs typeface="Consolas" pitchFamily="49" charset="0"/>
                        </a:rPr>
                        <a:t>GL_POINTS</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Render a single</a:t>
                      </a:r>
                      <a:r>
                        <a:rPr lang="en-US" sz="1100" baseline="0" dirty="0" smtClean="0"/>
                        <a:t> point per vertex (points may be larger than a single pixel)</a:t>
                      </a:r>
                      <a:endParaRPr lang="en-US" sz="1100" dirty="0"/>
                    </a:p>
                  </a:txBody>
                  <a:tcPr marL="89916" marR="89916" marT="49403" marB="49403" anchor="ctr"/>
                </a:tc>
                <a:tc>
                  <a:txBody>
                    <a:bodyPr/>
                    <a:lstStyle/>
                    <a:p>
                      <a:pPr algn="ctr"/>
                      <a:r>
                        <a:rPr lang="en-US" sz="1100" dirty="0" smtClean="0"/>
                        <a:t>n</a:t>
                      </a:r>
                      <a:endParaRPr lang="en-US" sz="1100" dirty="0"/>
                    </a:p>
                  </a:txBody>
                  <a:tcPr marL="89916" marR="89916" marT="49403" marB="49403" anchor="ctr"/>
                </a:tc>
              </a:tr>
              <a:tr h="411934">
                <a:tc>
                  <a:txBody>
                    <a:bodyPr/>
                    <a:lstStyle/>
                    <a:p>
                      <a:r>
                        <a:rPr lang="en-US" sz="1100" dirty="0" smtClean="0">
                          <a:latin typeface="Consolas" pitchFamily="49" charset="0"/>
                          <a:cs typeface="Consolas" pitchFamily="49" charset="0"/>
                        </a:rPr>
                        <a:t>GL_LINES</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Connect each pair of vertices with a single line segment.</a:t>
                      </a:r>
                      <a:endParaRPr lang="en-US" sz="1100" dirty="0"/>
                    </a:p>
                  </a:txBody>
                  <a:tcPr marL="89916" marR="89916" marT="49403" marB="49403" anchor="ctr"/>
                </a:tc>
                <a:tc>
                  <a:txBody>
                    <a:bodyPr/>
                    <a:lstStyle/>
                    <a:p>
                      <a:pPr algn="ctr"/>
                      <a:r>
                        <a:rPr lang="en-US" sz="1100" dirty="0" smtClean="0"/>
                        <a:t>2n</a:t>
                      </a:r>
                      <a:endParaRPr lang="en-US" sz="1100" dirty="0"/>
                    </a:p>
                  </a:txBody>
                  <a:tcPr marL="89916" marR="89916" marT="49403" marB="49403" anchor="ctr"/>
                </a:tc>
              </a:tr>
              <a:tr h="503514">
                <a:tc>
                  <a:txBody>
                    <a:bodyPr/>
                    <a:lstStyle/>
                    <a:p>
                      <a:r>
                        <a:rPr lang="en-US" sz="1100" dirty="0" smtClean="0">
                          <a:latin typeface="Consolas" pitchFamily="49" charset="0"/>
                          <a:cs typeface="Consolas" pitchFamily="49" charset="0"/>
                        </a:rPr>
                        <a:t>GL_LINE_STRIP</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Connect</a:t>
                      </a:r>
                      <a:r>
                        <a:rPr lang="en-US" sz="1100" baseline="0" dirty="0" smtClean="0"/>
                        <a:t> each successive vertex to the previous one with a line segment.</a:t>
                      </a:r>
                      <a:endParaRPr lang="en-US" sz="1100" dirty="0"/>
                    </a:p>
                  </a:txBody>
                  <a:tcPr marL="89916" marR="89916" marT="49403" marB="49403" anchor="ctr"/>
                </a:tc>
                <a:tc>
                  <a:txBody>
                    <a:bodyPr/>
                    <a:lstStyle/>
                    <a:p>
                      <a:pPr algn="ctr"/>
                      <a:r>
                        <a:rPr lang="en-US" sz="1100" dirty="0" smtClean="0"/>
                        <a:t>n+1</a:t>
                      </a:r>
                      <a:endParaRPr lang="en-US" sz="1100" dirty="0"/>
                    </a:p>
                  </a:txBody>
                  <a:tcPr marL="89916" marR="89916" marT="49403" marB="49403" anchor="ctr"/>
                </a:tc>
              </a:tr>
              <a:tr h="411934">
                <a:tc>
                  <a:txBody>
                    <a:bodyPr/>
                    <a:lstStyle/>
                    <a:p>
                      <a:r>
                        <a:rPr lang="en-US" sz="1100" dirty="0" smtClean="0">
                          <a:latin typeface="Consolas" pitchFamily="49" charset="0"/>
                          <a:cs typeface="Consolas" pitchFamily="49" charset="0"/>
                        </a:rPr>
                        <a:t>GL_LINE_LOOP</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Connect all vertices</a:t>
                      </a:r>
                      <a:r>
                        <a:rPr lang="en-US" sz="1100" baseline="0" dirty="0" smtClean="0"/>
                        <a:t> in a loop of line segments.</a:t>
                      </a:r>
                      <a:endParaRPr lang="en-US" sz="1100" dirty="0"/>
                    </a:p>
                  </a:txBody>
                  <a:tcPr marL="89916" marR="89916" marT="49403" marB="49403" anchor="ctr"/>
                </a:tc>
                <a:tc>
                  <a:txBody>
                    <a:bodyPr/>
                    <a:lstStyle/>
                    <a:p>
                      <a:pPr algn="ctr"/>
                      <a:r>
                        <a:rPr lang="en-US" sz="1100" dirty="0" smtClean="0"/>
                        <a:t>n</a:t>
                      </a:r>
                      <a:endParaRPr lang="en-US" sz="1100" dirty="0"/>
                    </a:p>
                  </a:txBody>
                  <a:tcPr marL="89916" marR="89916" marT="49403" marB="49403" anchor="ctr"/>
                </a:tc>
              </a:tr>
              <a:tr h="371400">
                <a:tc>
                  <a:txBody>
                    <a:bodyPr/>
                    <a:lstStyle/>
                    <a:p>
                      <a:r>
                        <a:rPr lang="en-US" sz="1100" dirty="0" smtClean="0">
                          <a:latin typeface="Consolas" pitchFamily="49" charset="0"/>
                          <a:cs typeface="Consolas" pitchFamily="49" charset="0"/>
                        </a:rPr>
                        <a:t>GL_TRIANGLES</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Render a triangle for each triple of vertices.</a:t>
                      </a:r>
                      <a:endParaRPr lang="en-US" sz="1100" dirty="0"/>
                    </a:p>
                  </a:txBody>
                  <a:tcPr marL="89916" marR="89916" marT="49403" marB="49403" anchor="ctr"/>
                </a:tc>
                <a:tc>
                  <a:txBody>
                    <a:bodyPr/>
                    <a:lstStyle/>
                    <a:p>
                      <a:pPr algn="ctr"/>
                      <a:r>
                        <a:rPr lang="en-US" sz="1100" dirty="0" smtClean="0"/>
                        <a:t>3n</a:t>
                      </a:r>
                      <a:endParaRPr lang="en-US" sz="1100" dirty="0"/>
                    </a:p>
                  </a:txBody>
                  <a:tcPr marL="89916" marR="89916" marT="49403" marB="49403" anchor="ctr"/>
                </a:tc>
              </a:tr>
              <a:tr h="784070">
                <a:tc>
                  <a:txBody>
                    <a:bodyPr/>
                    <a:lstStyle/>
                    <a:p>
                      <a:r>
                        <a:rPr lang="en-US" sz="1100" dirty="0" smtClean="0">
                          <a:latin typeface="Consolas" pitchFamily="49" charset="0"/>
                          <a:cs typeface="Consolas" pitchFamily="49" charset="0"/>
                        </a:rPr>
                        <a:t>GL_TRIANGLE_STRIP</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Render</a:t>
                      </a:r>
                      <a:r>
                        <a:rPr lang="en-US" sz="1100" baseline="0" dirty="0" smtClean="0"/>
                        <a:t> a triangle from the first three vertices in the list, and then create a new triangle with the last two rendered vertices, and the new vertex.</a:t>
                      </a:r>
                      <a:endParaRPr lang="en-US" sz="1100" dirty="0"/>
                    </a:p>
                  </a:txBody>
                  <a:tcPr marL="89916" marR="89916" marT="49403" marB="49403" anchor="ctr"/>
                </a:tc>
                <a:tc>
                  <a:txBody>
                    <a:bodyPr/>
                    <a:lstStyle/>
                    <a:p>
                      <a:pPr algn="ctr"/>
                      <a:r>
                        <a:rPr lang="en-US" sz="1100" dirty="0" smtClean="0"/>
                        <a:t>n+2</a:t>
                      </a:r>
                      <a:endParaRPr lang="en-US" sz="1100" dirty="0"/>
                    </a:p>
                  </a:txBody>
                  <a:tcPr marL="89916" marR="89916" marT="49403" marB="49403" anchor="ctr"/>
                </a:tc>
              </a:tr>
              <a:tr h="515760">
                <a:tc>
                  <a:txBody>
                    <a:bodyPr/>
                    <a:lstStyle/>
                    <a:p>
                      <a:r>
                        <a:rPr lang="en-US" sz="1100" dirty="0" smtClean="0">
                          <a:latin typeface="Consolas" pitchFamily="49" charset="0"/>
                          <a:cs typeface="Consolas" pitchFamily="49" charset="0"/>
                        </a:rPr>
                        <a:t>GL_TRIANGLE_FAN</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Create triangles by using the first vertex</a:t>
                      </a:r>
                      <a:r>
                        <a:rPr lang="en-US" sz="1100" baseline="0" dirty="0" smtClean="0"/>
                        <a:t> in the list, and pairs of successive vertices.</a:t>
                      </a:r>
                      <a:endParaRPr lang="en-US" sz="1100" dirty="0"/>
                    </a:p>
                  </a:txBody>
                  <a:tcPr marL="89916" marR="89916" marT="49403" marB="49403" anchor="ctr"/>
                </a:tc>
                <a:tc>
                  <a:txBody>
                    <a:bodyPr/>
                    <a:lstStyle/>
                    <a:p>
                      <a:pPr algn="ctr"/>
                      <a:r>
                        <a:rPr lang="en-US" sz="1100" dirty="0" smtClean="0"/>
                        <a:t>n+2</a:t>
                      </a:r>
                      <a:endParaRPr lang="en-US" sz="1100" dirty="0"/>
                    </a:p>
                  </a:txBody>
                  <a:tcPr marL="89916" marR="89916" marT="49403" marB="49403" anchor="ctr"/>
                </a:tc>
              </a:tr>
            </a:tbl>
          </a:graphicData>
        </a:graphic>
      </p:graphicFrame>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 next few slides</a:t>
            </a:r>
            <a:r>
              <a:rPr lang="en-US" baseline="0" dirty="0" smtClean="0"/>
              <a:t> will introduce our second example program, one which simply displays a cube with different colors at each vertex.  We aim for simplicity in this example, focusing on the </a:t>
            </a:r>
            <a:r>
              <a:rPr lang="en-US" baseline="0" dirty="0" err="1" smtClean="0"/>
              <a:t>WebGL</a:t>
            </a:r>
            <a:r>
              <a:rPr lang="en-US" baseline="0" dirty="0" smtClean="0"/>
              <a:t> techniques, and not on optimal performance. This example is animated with rotation about the three coordinate axes and interactive buttons that  allow the user to change the axis of rotation and start or stop the rotation.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simplify our application development, we define a few types and constants to make our code more readable and organized.</a:t>
            </a:r>
          </a:p>
          <a:p>
            <a:endParaRPr lang="en-US" baseline="0" dirty="0" smtClean="0"/>
          </a:p>
          <a:p>
            <a:r>
              <a:rPr lang="en-US" baseline="0" dirty="0" smtClean="0"/>
              <a:t>Our cube, like any other cube, has six square faces, each of which we’ll draw as two triangles.  In order to sizes memory arrays to hold the necessary vertex data, we define the constant </a:t>
            </a:r>
            <a:r>
              <a:rPr lang="en-US" baseline="0" dirty="0" err="1" smtClean="0">
                <a:latin typeface="Consolas" pitchFamily="49" charset="0"/>
                <a:cs typeface="Consolas" pitchFamily="49" charset="0"/>
              </a:rPr>
              <a:t>numVertices</a:t>
            </a:r>
            <a:r>
              <a:rPr lang="en-US" baseline="0" dirty="0" smtClean="0">
                <a:latin typeface="+mn-lt"/>
                <a:cs typeface="Consolas" pitchFamily="49" charset="0"/>
              </a:rPr>
              <a:t>.</a:t>
            </a:r>
          </a:p>
          <a:p>
            <a:endParaRPr lang="en-US" baseline="0" dirty="0" smtClean="0">
              <a:latin typeface="+mn-lt"/>
              <a:cs typeface="Consolas" pitchFamily="49" charset="0"/>
            </a:endParaRPr>
          </a:p>
          <a:p>
            <a:r>
              <a:rPr lang="en-US" baseline="0" dirty="0" smtClean="0">
                <a:latin typeface="+mn-lt"/>
                <a:cs typeface="Consolas" pitchFamily="49" charset="0"/>
              </a:rPr>
              <a:t>As we shall see, GLSL has vec2, vec3 and vec4 types. All are stored as four element arrays: [</a:t>
            </a:r>
            <a:r>
              <a:rPr lang="en-US" baseline="0" dirty="0" err="1" smtClean="0">
                <a:latin typeface="+mn-lt"/>
                <a:cs typeface="Consolas" pitchFamily="49" charset="0"/>
              </a:rPr>
              <a:t>x</a:t>
            </a:r>
            <a:r>
              <a:rPr lang="en-US" baseline="0" dirty="0" smtClean="0">
                <a:latin typeface="+mn-lt"/>
                <a:cs typeface="Consolas" pitchFamily="49" charset="0"/>
              </a:rPr>
              <a:t>, </a:t>
            </a:r>
            <a:r>
              <a:rPr lang="en-US" baseline="0" dirty="0" err="1" smtClean="0">
                <a:latin typeface="+mn-lt"/>
                <a:cs typeface="Consolas" pitchFamily="49" charset="0"/>
              </a:rPr>
              <a:t>y</a:t>
            </a:r>
            <a:r>
              <a:rPr lang="en-US" baseline="0" dirty="0" smtClean="0">
                <a:latin typeface="+mn-lt"/>
                <a:cs typeface="Consolas" pitchFamily="49" charset="0"/>
              </a:rPr>
              <a:t>, </a:t>
            </a:r>
            <a:r>
              <a:rPr lang="en-US" baseline="0" dirty="0" err="1" smtClean="0">
                <a:latin typeface="+mn-lt"/>
                <a:cs typeface="Consolas" pitchFamily="49" charset="0"/>
              </a:rPr>
              <a:t>z</a:t>
            </a:r>
            <a:r>
              <a:rPr lang="en-US" baseline="0" dirty="0" smtClean="0">
                <a:latin typeface="+mn-lt"/>
                <a:cs typeface="Consolas" pitchFamily="49" charset="0"/>
              </a:rPr>
              <a:t>, </a:t>
            </a:r>
            <a:r>
              <a:rPr lang="en-US" baseline="0" dirty="0" err="1" smtClean="0">
                <a:latin typeface="+mn-lt"/>
                <a:cs typeface="Consolas" pitchFamily="49" charset="0"/>
              </a:rPr>
              <a:t>w</a:t>
            </a:r>
            <a:r>
              <a:rPr lang="en-US" baseline="0" dirty="0" smtClean="0">
                <a:latin typeface="+mn-lt"/>
                <a:cs typeface="Consolas" pitchFamily="49" charset="0"/>
              </a:rPr>
              <a:t>]. The default for vec2’s is to set </a:t>
            </a:r>
            <a:r>
              <a:rPr lang="en-US" baseline="0" dirty="0" err="1" smtClean="0">
                <a:latin typeface="+mn-lt"/>
                <a:cs typeface="Consolas" pitchFamily="49" charset="0"/>
              </a:rPr>
              <a:t>z</a:t>
            </a:r>
            <a:r>
              <a:rPr lang="en-US" baseline="0" dirty="0" smtClean="0">
                <a:latin typeface="+mn-lt"/>
                <a:cs typeface="Consolas" pitchFamily="49" charset="0"/>
              </a:rPr>
              <a:t> = 0 and </a:t>
            </a:r>
            <a:r>
              <a:rPr lang="en-US" baseline="0" dirty="0" err="1" smtClean="0">
                <a:latin typeface="+mn-lt"/>
                <a:cs typeface="Consolas" pitchFamily="49" charset="0"/>
              </a:rPr>
              <a:t>w</a:t>
            </a:r>
            <a:r>
              <a:rPr lang="en-US" baseline="0" dirty="0" smtClean="0">
                <a:latin typeface="+mn-lt"/>
                <a:cs typeface="Consolas" pitchFamily="49" charset="0"/>
              </a:rPr>
              <a:t> =1. For vec3’s the default is to set </a:t>
            </a:r>
            <a:r>
              <a:rPr lang="en-US" baseline="0" dirty="0" err="1" smtClean="0">
                <a:latin typeface="+mn-lt"/>
                <a:cs typeface="Consolas" pitchFamily="49" charset="0"/>
              </a:rPr>
              <a:t>w</a:t>
            </a:r>
            <a:r>
              <a:rPr lang="en-US" baseline="0" dirty="0" smtClean="0">
                <a:latin typeface="+mn-lt"/>
                <a:cs typeface="Consolas" pitchFamily="49" charset="0"/>
              </a:rPr>
              <a:t> = 1.</a:t>
            </a:r>
          </a:p>
          <a:p>
            <a:endParaRPr lang="en-US" baseline="0" dirty="0" smtClean="0">
              <a:latin typeface="+mn-lt"/>
              <a:cs typeface="Consolas" pitchFamily="49" charset="0"/>
            </a:endParaRPr>
          </a:p>
          <a:p>
            <a:r>
              <a:rPr lang="en-US" baseline="0" dirty="0" err="1" smtClean="0">
                <a:latin typeface="+mn-lt"/>
                <a:cs typeface="Consolas" pitchFamily="49" charset="0"/>
              </a:rPr>
              <a:t>MV.js</a:t>
            </a:r>
            <a:r>
              <a:rPr lang="en-US" baseline="0" dirty="0" smtClean="0">
                <a:latin typeface="+mn-lt"/>
                <a:cs typeface="Consolas" pitchFamily="49" charset="0"/>
              </a:rPr>
              <a:t> also contains many matrix and viewing functions. The package is available on the course website or at </a:t>
            </a:r>
            <a:r>
              <a:rPr lang="en-US" baseline="0" dirty="0" err="1" smtClean="0">
                <a:latin typeface="+mn-lt"/>
                <a:cs typeface="Consolas" pitchFamily="49" charset="0"/>
              </a:rPr>
              <a:t>www.cs.unm.edu/~angel/WebGL</a:t>
            </a:r>
            <a:r>
              <a:rPr lang="en-US" baseline="0" dirty="0" smtClean="0">
                <a:latin typeface="+mn-lt"/>
                <a:cs typeface="Consolas" pitchFamily="49" charset="0"/>
              </a:rPr>
              <a:t>. </a:t>
            </a:r>
            <a:r>
              <a:rPr lang="en-US" baseline="0" dirty="0" err="1" smtClean="0">
                <a:latin typeface="+mn-lt"/>
                <a:cs typeface="Consolas" pitchFamily="49" charset="0"/>
              </a:rPr>
              <a:t>MV.js</a:t>
            </a:r>
            <a:r>
              <a:rPr lang="en-US" baseline="0" dirty="0" smtClean="0">
                <a:latin typeface="+mn-lt"/>
                <a:cs typeface="Consolas" pitchFamily="49" charset="0"/>
              </a:rPr>
              <a:t> is not necessary for writing </a:t>
            </a:r>
            <a:r>
              <a:rPr lang="en-US" baseline="0" dirty="0" err="1" smtClean="0">
                <a:latin typeface="+mn-lt"/>
                <a:cs typeface="Consolas" pitchFamily="49" charset="0"/>
              </a:rPr>
              <a:t>WebGL</a:t>
            </a:r>
            <a:r>
              <a:rPr lang="en-US" baseline="0" dirty="0" smtClean="0">
                <a:latin typeface="+mn-lt"/>
                <a:cs typeface="Consolas" pitchFamily="49" charset="0"/>
              </a:rPr>
              <a:t> applications but its functions simplify development of 3D applications.</a:t>
            </a:r>
          </a:p>
          <a:p>
            <a:endParaRPr lang="en-US"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We’ll</a:t>
            </a:r>
            <a:r>
              <a:rPr lang="en-US" baseline="0" dirty="0" smtClean="0"/>
              <a:t> present four examples:</a:t>
            </a:r>
          </a:p>
          <a:p>
            <a:endParaRPr lang="en-US" baseline="0" dirty="0" smtClean="0"/>
          </a:p>
          <a:p>
            <a:pPr marL="228600" indent="-228600">
              <a:buAutoNum type="arabicPeriod"/>
            </a:pPr>
            <a:r>
              <a:rPr lang="en-US" baseline="0" dirty="0" smtClean="0"/>
              <a:t>A minimum but complete </a:t>
            </a:r>
            <a:r>
              <a:rPr lang="en-US" baseline="0" dirty="0" err="1" smtClean="0"/>
              <a:t>WebGL</a:t>
            </a:r>
            <a:r>
              <a:rPr lang="en-US" baseline="0" dirty="0" smtClean="0"/>
              <a:t> program that renders a single triangle</a:t>
            </a:r>
          </a:p>
          <a:p>
            <a:pPr marL="228600" indent="-228600">
              <a:buAutoNum type="arabicPeriod"/>
            </a:pPr>
            <a:r>
              <a:rPr lang="en-US" baseline="0" dirty="0" smtClean="0"/>
              <a:t>A rotating cube with interactive buttons to control direction of rotation and also to toggle rotation on and off</a:t>
            </a:r>
          </a:p>
          <a:p>
            <a:pPr marL="228600" indent="-228600">
              <a:buAutoNum type="arabicPeriod"/>
            </a:pPr>
            <a:r>
              <a:rPr lang="en-US" baseline="0" dirty="0" smtClean="0"/>
              <a:t>A cube with lighting implemented in the shaders</a:t>
            </a:r>
          </a:p>
          <a:p>
            <a:pPr marL="228600" indent="-228600">
              <a:buAutoNum type="arabicPeriod"/>
            </a:pPr>
            <a:r>
              <a:rPr lang="en-US" baseline="0" dirty="0" smtClean="0"/>
              <a:t>A cube with texture mapping</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provide data for </a:t>
            </a:r>
            <a:r>
              <a:rPr lang="en-US" baseline="0" dirty="0" err="1" smtClean="0"/>
              <a:t>WebGL</a:t>
            </a:r>
            <a:r>
              <a:rPr lang="en-US" baseline="0" dirty="0" smtClean="0"/>
              <a:t> to use, we need to stage it so that we can load it into the VBOs that our application will use.  In your applications, you might load these data from a file, or generate them on the fly.  For each vertex, we want to use two bits of data – </a:t>
            </a:r>
            <a:r>
              <a:rPr lang="en-US" i="1" baseline="0" dirty="0" smtClean="0"/>
              <a:t>vertex attributes</a:t>
            </a:r>
            <a:r>
              <a:rPr lang="en-US" i="0" baseline="0" dirty="0" smtClean="0"/>
              <a:t> in OpenGL speak – to help process each vertex to draw the cube.  In our case, each vertex has a position in space, and an associated color.  To store those values for later use in our VBOs, we create two arrays to hold the per vertex data. Note that we can organize our data in other ways such as with a single array with interleaved positions and colors.</a:t>
            </a:r>
          </a:p>
          <a:p>
            <a:endParaRPr lang="en-US" i="0" baseline="0" dirty="0" smtClean="0"/>
          </a:p>
          <a:p>
            <a:r>
              <a:rPr lang="en-US" i="0" baseline="0" dirty="0" smtClean="0"/>
              <a:t>We will see shortly that </a:t>
            </a:r>
            <a:r>
              <a:rPr lang="en-US" i="0" baseline="0" dirty="0" err="1" smtClean="0"/>
              <a:t>JavaSript</a:t>
            </a:r>
            <a:r>
              <a:rPr lang="en-US" i="0" baseline="0" dirty="0" smtClean="0"/>
              <a:t> arrays are objects and are not equivalent to simple C/C++/Java arrays.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In</a:t>
            </a:r>
            <a:r>
              <a:rPr lang="en-US" baseline="0" dirty="0" smtClean="0"/>
              <a:t> our example we’ll copy the coordinates of our cube model into a VBO for </a:t>
            </a:r>
            <a:r>
              <a:rPr lang="en-US" baseline="0" dirty="0" err="1" smtClean="0"/>
              <a:t>WebGLto</a:t>
            </a:r>
            <a:r>
              <a:rPr lang="en-US" baseline="0" dirty="0" smtClean="0"/>
              <a:t> use.  Here we set up an array of eight coordinates for the corners of a unit cube centered at the origin.</a:t>
            </a:r>
          </a:p>
          <a:p>
            <a:endParaRPr lang="en-US" baseline="0" dirty="0" smtClean="0"/>
          </a:p>
          <a:p>
            <a:r>
              <a:rPr lang="en-US" baseline="0" dirty="0" smtClean="0"/>
              <a:t>You may be asking yourself: “Why do we have four coordinates for 3D data?”  The answer is that in computer graphics, it’s often useful to include a fourth coordinate to represent three-dimensional coordinates, as it allows numerous mathematical techniques that are common operations in graphics to be done in the same way.  In fact, this four-dimensional coordinate has a proper name, </a:t>
            </a:r>
            <a:r>
              <a:rPr lang="en-US" i="0" baseline="0" dirty="0" smtClean="0"/>
              <a:t>a </a:t>
            </a:r>
            <a:r>
              <a:rPr lang="en-US" i="1" baseline="0" dirty="0" smtClean="0"/>
              <a:t>homogenous coordinate</a:t>
            </a:r>
            <a:r>
              <a:rPr lang="en-US" i="0" baseline="0" dirty="0" smtClean="0"/>
              <a:t>. We could also use a vec3 type, i.e.</a:t>
            </a:r>
          </a:p>
          <a:p>
            <a:endParaRPr lang="en-US" i="0" baseline="0" dirty="0" smtClean="0"/>
          </a:p>
          <a:p>
            <a:r>
              <a:rPr lang="en-US" i="0" baseline="0" dirty="0" smtClean="0"/>
              <a:t>vec3(-0.5, -0.5, 0.5) </a:t>
            </a:r>
          </a:p>
          <a:p>
            <a:endParaRPr lang="en-US" i="0" baseline="0" dirty="0" smtClean="0"/>
          </a:p>
          <a:p>
            <a:r>
              <a:rPr lang="en-US" i="0" baseline="0" dirty="0" smtClean="0"/>
              <a:t>which will be stored in 4 dimensions on the GPU.</a:t>
            </a:r>
          </a:p>
          <a:p>
            <a:endParaRPr lang="en-US" baseline="0" dirty="0" smtClean="0"/>
          </a:p>
          <a:p>
            <a:r>
              <a:rPr lang="en-US" baseline="0" dirty="0" smtClean="0"/>
              <a:t>In this example, we will again use the default camera so our vertices all fit within the default view volume.</a:t>
            </a:r>
            <a:br>
              <a:rPr lang="en-US" baseline="0" dirty="0" smtClean="0"/>
            </a:b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Just like our positional data, we’ll set up a matching set of colors for each of the model’s vertices,</a:t>
            </a:r>
            <a:r>
              <a:rPr lang="en-US" baseline="0" dirty="0" smtClean="0"/>
              <a:t> which we’ll later copy into our VBO.  Here we set up eight RGBA colors.  In </a:t>
            </a:r>
            <a:r>
              <a:rPr lang="en-US" baseline="0" dirty="0" err="1" smtClean="0"/>
              <a:t>WebGL</a:t>
            </a:r>
            <a:r>
              <a:rPr lang="en-US" baseline="0" dirty="0" smtClean="0"/>
              <a:t>, colors are processed in the pipeline as floating-point values in the range [0.0, 1.0].  Your input data can take any for; for example, image data from a digital photograph usually has values between [0, 255].  </a:t>
            </a:r>
            <a:r>
              <a:rPr lang="en-US" baseline="0" dirty="0" err="1" smtClean="0"/>
              <a:t>WebGL</a:t>
            </a:r>
            <a:r>
              <a:rPr lang="en-US" baseline="0" dirty="0" smtClean="0"/>
              <a:t> will (if you request it), automatically convert those values into [0.0, 1.0], a process called </a:t>
            </a:r>
            <a:r>
              <a:rPr lang="en-US" i="1" baseline="0" dirty="0" smtClean="0"/>
              <a:t>normalizing</a:t>
            </a:r>
            <a:r>
              <a:rPr lang="en-US" i="0" baseline="0" dirty="0" smtClean="0"/>
              <a:t> values.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flatten() is in </a:t>
            </a:r>
            <a:r>
              <a:rPr lang="en-US" dirty="0" err="1" smtClean="0"/>
              <a:t>MV.js</a:t>
            </a:r>
            <a:r>
              <a:rPr lang="en-US" dirty="0" smtClean="0"/>
              <a:t>.</a:t>
            </a:r>
          </a:p>
          <a:p>
            <a:endParaRPr lang="en-US" dirty="0" smtClean="0"/>
          </a:p>
          <a:p>
            <a:r>
              <a:rPr lang="en-US" dirty="0" smtClean="0"/>
              <a:t>Alternately, we could use typed</a:t>
            </a:r>
            <a:r>
              <a:rPr lang="en-US" baseline="0" dirty="0" smtClean="0"/>
              <a:t> arrays as we did for the triangle example and avoid the use of flatten for one-dimensional arrays. However. we will still need to convert matrices from two-dimensional to one-dimensional arrays to send them to the shaders. In addition, there are potential efficiency differences between using JS arrays </a:t>
            </a:r>
            <a:r>
              <a:rPr lang="en-US" baseline="0" dirty="0" err="1" smtClean="0"/>
              <a:t>vs</a:t>
            </a:r>
            <a:r>
              <a:rPr lang="en-US" baseline="0" dirty="0" smtClean="0"/>
              <a:t> typed arrays. It’s a very small change to use typed Arrays in </a:t>
            </a:r>
            <a:r>
              <a:rPr lang="en-US" baseline="0" dirty="0" err="1" smtClean="0"/>
              <a:t>MV.js</a:t>
            </a:r>
            <a:r>
              <a:rPr lang="en-US" baseline="0" dirty="0" smtClean="0"/>
              <a:t>. See the website.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34</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As</a:t>
            </a:r>
            <a:r>
              <a:rPr lang="en-US" baseline="0" dirty="0" smtClean="0"/>
              <a:t> our cube is constructed from square cube faces, we create a small function, </a:t>
            </a:r>
            <a:r>
              <a:rPr lang="en-US" baseline="0" dirty="0" smtClean="0">
                <a:latin typeface="Consolas" pitchFamily="49" charset="0"/>
                <a:cs typeface="Consolas" pitchFamily="49" charset="0"/>
              </a:rPr>
              <a:t>quad()</a:t>
            </a:r>
            <a:r>
              <a:rPr lang="en-US" baseline="0" dirty="0" smtClean="0"/>
              <a:t>, which takes the indices into the original vertex color and position arrays, and copies the data into the VBO staging arrays.  If you were to use this method (and we’ll see better ways in a moment), you would need to remember to reset the </a:t>
            </a:r>
            <a:r>
              <a:rPr lang="en-US" baseline="0" dirty="0" smtClean="0">
                <a:latin typeface="Consolas" pitchFamily="49" charset="0"/>
                <a:cs typeface="Consolas" pitchFamily="49" charset="0"/>
              </a:rPr>
              <a:t>Index</a:t>
            </a:r>
            <a:r>
              <a:rPr lang="en-US" baseline="0" dirty="0" smtClean="0"/>
              <a:t> value between setting up your VBO arrays.</a:t>
            </a:r>
          </a:p>
          <a:p>
            <a:endParaRPr lang="en-US" baseline="0" dirty="0" smtClean="0"/>
          </a:p>
          <a:p>
            <a:r>
              <a:rPr lang="en-US" baseline="0" dirty="0" smtClean="0"/>
              <a:t>Note the use of the array method push() so we do not have to use indices for the point and color array elements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Here we complete the</a:t>
            </a:r>
            <a:r>
              <a:rPr lang="en-US" baseline="0" dirty="0" smtClean="0"/>
              <a:t> generation of our cube’s VBO data by specifying the six faces using index values into our original </a:t>
            </a:r>
            <a:r>
              <a:rPr lang="en-US" baseline="0" dirty="0" smtClean="0">
                <a:latin typeface="Consolas" pitchFamily="49" charset="0"/>
                <a:cs typeface="Consolas" pitchFamily="49" charset="0"/>
              </a:rPr>
              <a:t>positions</a:t>
            </a:r>
            <a:r>
              <a:rPr lang="en-US" baseline="0" dirty="0" smtClean="0"/>
              <a:t> and </a:t>
            </a:r>
            <a:r>
              <a:rPr lang="en-US" baseline="0" dirty="0" smtClean="0">
                <a:latin typeface="Consolas" pitchFamily="49" charset="0"/>
                <a:cs typeface="Consolas" pitchFamily="49" charset="0"/>
              </a:rPr>
              <a:t>colors</a:t>
            </a:r>
            <a:r>
              <a:rPr lang="en-US" baseline="0" dirty="0" smtClean="0"/>
              <a:t> arrays.  It’s worth noting that the order that we choose our vertex indices is important, as it will affect something called </a:t>
            </a:r>
            <a:r>
              <a:rPr lang="en-US" i="1" baseline="0" dirty="0" err="1" smtClean="0"/>
              <a:t>backface</a:t>
            </a:r>
            <a:r>
              <a:rPr lang="en-US" i="1" baseline="0" dirty="0" smtClean="0"/>
              <a:t> culling</a:t>
            </a:r>
            <a:r>
              <a:rPr lang="en-US" i="0" baseline="0" dirty="0" smtClean="0"/>
              <a:t> later.</a:t>
            </a:r>
          </a:p>
          <a:p>
            <a:endParaRPr lang="en-US" i="0" baseline="0" dirty="0" smtClean="0"/>
          </a:p>
          <a:p>
            <a:r>
              <a:rPr lang="en-US" i="0" baseline="0" dirty="0" smtClean="0"/>
              <a:t>We’ll see later that instead of creating the cube by copying lots of data, we can use our original vertex data along with just the indices we passed into </a:t>
            </a:r>
            <a:r>
              <a:rPr lang="en-US" i="0" baseline="0" dirty="0" smtClean="0">
                <a:latin typeface="Consolas" pitchFamily="49" charset="0"/>
                <a:cs typeface="Consolas" pitchFamily="49" charset="0"/>
              </a:rPr>
              <a:t>quad()</a:t>
            </a:r>
            <a:r>
              <a:rPr lang="en-US" i="0" baseline="0" dirty="0" smtClean="0"/>
              <a:t> here to accomplish the same effect.  That technique is very common, and something you’ll use a lot.  We chose this to introduce the technique in this manner to simplify the OpenGL concepts for loading VBO data.</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we’ve talked a lot about VBOs, we haven’t detailed how one goes about creating them.  Vertex buffer objects, like all (memory) objects in </a:t>
            </a:r>
            <a:r>
              <a:rPr lang="en-US" baseline="0" dirty="0" err="1" smtClean="0"/>
              <a:t>WebGL</a:t>
            </a:r>
            <a:r>
              <a:rPr lang="en-US" baseline="0" dirty="0" smtClean="0"/>
              <a:t> (as compared to geometric objects) are created in the same way, using the same set of functions.  In fact, you’ll see that the pattern of calls we make here are similar to other sequences of calls for doing other </a:t>
            </a:r>
            <a:r>
              <a:rPr lang="en-US" baseline="0" dirty="0" err="1" smtClean="0"/>
              <a:t>WebGL</a:t>
            </a:r>
            <a:r>
              <a:rPr lang="en-US" baseline="0" dirty="0" smtClean="0"/>
              <a:t> operations.</a:t>
            </a:r>
          </a:p>
          <a:p>
            <a:r>
              <a:rPr lang="en-US" baseline="0" dirty="0" smtClean="0"/>
              <a:t>In the case of vertex buffer objects, you’ll do the following sequence of function calls:</a:t>
            </a:r>
          </a:p>
          <a:p>
            <a:pPr marL="228580" indent="-228580">
              <a:buFont typeface="+mj-lt"/>
              <a:buAutoNum type="arabicPeriod"/>
            </a:pPr>
            <a:r>
              <a:rPr lang="en-US" baseline="0" dirty="0" smtClean="0"/>
              <a:t>Generate a buffer’s by calling </a:t>
            </a:r>
            <a:r>
              <a:rPr lang="en-US" baseline="0" dirty="0" err="1" smtClean="0">
                <a:latin typeface="Consolas" pitchFamily="49" charset="0"/>
                <a:cs typeface="Consolas" pitchFamily="49" charset="0"/>
              </a:rPr>
              <a:t>gl.createBuffer</a:t>
            </a:r>
            <a:r>
              <a:rPr lang="en-US" baseline="0" dirty="0" smtClean="0">
                <a:latin typeface="Consolas" pitchFamily="49" charset="0"/>
                <a:cs typeface="Consolas" pitchFamily="49" charset="0"/>
              </a:rPr>
              <a:t>()</a:t>
            </a:r>
          </a:p>
          <a:p>
            <a:pPr marL="228580" indent="-228580">
              <a:buFont typeface="+mj-lt"/>
              <a:buAutoNum type="arabicPeriod"/>
            </a:pPr>
            <a:r>
              <a:rPr lang="en-US" baseline="0" dirty="0" smtClean="0"/>
              <a:t>Next, you’ll make that buffer the “current” buffer, which means it’s the selected buffer for reading or writing data values by calling </a:t>
            </a:r>
            <a:r>
              <a:rPr lang="en-US" baseline="0" dirty="0" err="1" smtClean="0">
                <a:latin typeface="Consolas" pitchFamily="49" charset="0"/>
                <a:cs typeface="Consolas" pitchFamily="49" charset="0"/>
              </a:rPr>
              <a:t>gl.bindBuffer</a:t>
            </a:r>
            <a:r>
              <a:rPr lang="en-US" baseline="0" dirty="0" smtClean="0">
                <a:latin typeface="Consolas" pitchFamily="49" charset="0"/>
                <a:cs typeface="Consolas" pitchFamily="49" charset="0"/>
              </a:rPr>
              <a:t>()</a:t>
            </a:r>
            <a:r>
              <a:rPr lang="en-US" baseline="0" dirty="0" smtClean="0">
                <a:latin typeface="+mn-lt"/>
                <a:cs typeface="Consolas" pitchFamily="49" charset="0"/>
              </a:rPr>
              <a:t>, with a type of </a:t>
            </a:r>
            <a:r>
              <a:rPr lang="en-US" baseline="0" dirty="0" smtClean="0">
                <a:latin typeface="Consolas" pitchFamily="49" charset="0"/>
                <a:cs typeface="Consolas" pitchFamily="49" charset="0"/>
              </a:rPr>
              <a:t>GL_ARRAY_BUFFER</a:t>
            </a:r>
            <a:r>
              <a:rPr lang="en-US" baseline="0" dirty="0" smtClean="0">
                <a:latin typeface="+mn-lt"/>
                <a:cs typeface="Consolas" pitchFamily="49" charset="0"/>
              </a:rPr>
              <a:t>.  There are different types of buffer objects, with an array buffer being the one used for storing geometric data.</a:t>
            </a:r>
            <a:endParaRPr lang="en-US" baseline="0" dirty="0" smtClean="0">
              <a:latin typeface="+mn-lt"/>
            </a:endParaRPr>
          </a:p>
          <a:p>
            <a:pPr marL="228580" indent="-228580">
              <a:buFont typeface="+mj-lt"/>
              <a:buAutoNum type="arabicPeriod"/>
            </a:pPr>
            <a:r>
              <a:rPr lang="en-US" baseline="0" dirty="0" smtClean="0"/>
              <a:t>To initialize a buffer, you’ll call </a:t>
            </a:r>
            <a:r>
              <a:rPr lang="en-US" baseline="0" dirty="0" err="1" smtClean="0">
                <a:latin typeface="Consolas" pitchFamily="49" charset="0"/>
                <a:cs typeface="Consolas" pitchFamily="49" charset="0"/>
              </a:rPr>
              <a:t>gl.bufferData</a:t>
            </a:r>
            <a:r>
              <a:rPr lang="en-US" baseline="0" dirty="0" smtClean="0">
                <a:latin typeface="Consolas" pitchFamily="49" charset="0"/>
                <a:cs typeface="Consolas" pitchFamily="49" charset="0"/>
              </a:rPr>
              <a:t>()</a:t>
            </a:r>
            <a:r>
              <a:rPr lang="en-US" baseline="0" dirty="0" smtClean="0"/>
              <a:t>, which will copy data from your application into the GPU’s memory.  You would do the same operation if you also wanted to update data in the buffer</a:t>
            </a:r>
          </a:p>
          <a:p>
            <a:pPr marL="228580" indent="-228580">
              <a:buFont typeface="+mj-lt"/>
              <a:buAutoNum type="arabicPeriod"/>
            </a:pPr>
            <a:r>
              <a:rPr lang="en-US" baseline="0" dirty="0" smtClean="0"/>
              <a:t>Finally, when it comes time to render using the data in the buffer, you’ll once again call </a:t>
            </a:r>
            <a:r>
              <a:rPr lang="en-US" baseline="0" dirty="0" err="1" smtClean="0">
                <a:latin typeface="Consolas" pitchFamily="49" charset="0"/>
                <a:cs typeface="Consolas" pitchFamily="49" charset="0"/>
              </a:rPr>
              <a:t>gl.bindVertexArray</a:t>
            </a:r>
            <a:r>
              <a:rPr lang="en-US" baseline="0" dirty="0" smtClean="0">
                <a:latin typeface="Consolas" pitchFamily="49" charset="0"/>
                <a:cs typeface="Consolas" pitchFamily="49" charset="0"/>
              </a:rPr>
              <a:t>()</a:t>
            </a:r>
            <a:r>
              <a:rPr lang="en-US" baseline="0" dirty="0" smtClean="0"/>
              <a:t> to make it and its VBOs current again.  </a:t>
            </a:r>
          </a:p>
          <a:p>
            <a:pPr marL="228580" indent="-228580">
              <a:buFont typeface="+mj-lt"/>
              <a:buAutoNum type="arabicPeriod"/>
            </a:pPr>
            <a:endParaRPr lang="en-US" dirty="0" smtClean="0"/>
          </a:p>
          <a:p>
            <a:pPr marL="228580" indent="-228580">
              <a:buFont typeface="+mj-lt"/>
              <a:buNone/>
            </a:pPr>
            <a:r>
              <a:rPr lang="en-US" dirty="0" smtClean="0"/>
              <a:t>We can replace part of the data in a buffer</a:t>
            </a:r>
            <a:r>
              <a:rPr lang="en-US" baseline="0" dirty="0" smtClean="0"/>
              <a:t> with </a:t>
            </a:r>
            <a:r>
              <a:rPr lang="en-US" baseline="0" dirty="0" err="1" smtClean="0"/>
              <a:t>gl.bufferSubData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lnSpcReduction="10000"/>
          </a:bodyPr>
          <a:lstStyle/>
          <a:p>
            <a:r>
              <a:rPr lang="en-US" dirty="0" smtClean="0"/>
              <a:t>To complete the “plumbing” of associating our vertex data with variables in our shader programs,</a:t>
            </a:r>
            <a:r>
              <a:rPr lang="en-US" baseline="0" dirty="0" smtClean="0"/>
              <a:t> you need to tell </a:t>
            </a:r>
            <a:r>
              <a:rPr lang="en-US" baseline="0" dirty="0" err="1" smtClean="0"/>
              <a:t>WebGL</a:t>
            </a:r>
            <a:r>
              <a:rPr lang="en-US" baseline="0" dirty="0" smtClean="0"/>
              <a:t> where in our buffer object to find the vertex data, and which shader variable to pass the data to when we draw. The above code snippet shows that process for our two data sources.  In our shaders (which we’ll discuss in a moment), we have two variables: </a:t>
            </a:r>
            <a:r>
              <a:rPr lang="en-US" baseline="0" dirty="0" err="1" smtClean="0">
                <a:latin typeface="Consolas" pitchFamily="49" charset="0"/>
                <a:cs typeface="Consolas" pitchFamily="49" charset="0"/>
              </a:rPr>
              <a:t>vPosition</a:t>
            </a:r>
            <a:r>
              <a:rPr lang="en-US" baseline="0" dirty="0" smtClean="0"/>
              <a:t>, and </a:t>
            </a:r>
            <a:r>
              <a:rPr lang="en-US" baseline="0" dirty="0" err="1" smtClean="0">
                <a:latin typeface="Consolas" pitchFamily="49" charset="0"/>
                <a:cs typeface="Consolas" pitchFamily="49" charset="0"/>
              </a:rPr>
              <a:t>vColor</a:t>
            </a:r>
            <a:r>
              <a:rPr lang="en-US" baseline="0" dirty="0" smtClean="0"/>
              <a:t>, which we will associate with the data values in our VBOs that we copied form our vertex </a:t>
            </a:r>
            <a:r>
              <a:rPr lang="en-US" baseline="0" dirty="0" smtClean="0">
                <a:latin typeface="Consolas" pitchFamily="49" charset="0"/>
                <a:cs typeface="Consolas" pitchFamily="49" charset="0"/>
              </a:rPr>
              <a:t>positions </a:t>
            </a:r>
            <a:r>
              <a:rPr lang="en-US" baseline="0" dirty="0" smtClean="0"/>
              <a:t>and </a:t>
            </a:r>
            <a:r>
              <a:rPr lang="en-US" baseline="0" dirty="0" smtClean="0">
                <a:latin typeface="Consolas" pitchFamily="49" charset="0"/>
                <a:cs typeface="Consolas" pitchFamily="49" charset="0"/>
              </a:rPr>
              <a:t>colors</a:t>
            </a:r>
            <a:r>
              <a:rPr lang="en-US" baseline="0" dirty="0" smtClean="0"/>
              <a:t> arrays.</a:t>
            </a:r>
          </a:p>
          <a:p>
            <a:endParaRPr lang="en-US" baseline="0" dirty="0" smtClean="0"/>
          </a:p>
          <a:p>
            <a:r>
              <a:rPr lang="en-US" baseline="0" dirty="0" smtClean="0"/>
              <a:t>The calls to </a:t>
            </a:r>
            <a:r>
              <a:rPr lang="en-US" baseline="0" dirty="0" err="1" smtClean="0">
                <a:latin typeface="Consolas" pitchFamily="49" charset="0"/>
                <a:cs typeface="Consolas" pitchFamily="49" charset="0"/>
              </a:rPr>
              <a:t>gl.getAttribLocation</a:t>
            </a:r>
            <a:r>
              <a:rPr lang="en-US" baseline="0" dirty="0" smtClean="0">
                <a:latin typeface="Consolas" pitchFamily="49" charset="0"/>
                <a:cs typeface="Consolas" pitchFamily="49" charset="0"/>
              </a:rPr>
              <a:t>()</a:t>
            </a:r>
            <a:r>
              <a:rPr lang="en-US" baseline="0" dirty="0" smtClean="0"/>
              <a:t> will return a compiler-generated index which we need to use to complete the connection from our data to the shader inputs.  We also need to “turn the valve” on our data by enabling its attribute array by calling </a:t>
            </a:r>
            <a:r>
              <a:rPr lang="en-US" baseline="0" dirty="0" err="1" smtClean="0">
                <a:latin typeface="Consolas" pitchFamily="49" charset="0"/>
                <a:cs typeface="Consolas" pitchFamily="49" charset="0"/>
              </a:rPr>
              <a:t>gl.enableVertexAttribArray</a:t>
            </a:r>
            <a:r>
              <a:rPr lang="en-US" baseline="0" dirty="0" smtClean="0">
                <a:latin typeface="Consolas" pitchFamily="49" charset="0"/>
                <a:cs typeface="Consolas" pitchFamily="49" charset="0"/>
              </a:rPr>
              <a:t>()</a:t>
            </a:r>
            <a:r>
              <a:rPr lang="en-US" baseline="0" dirty="0" smtClean="0"/>
              <a:t> with the selected attribute location.</a:t>
            </a:r>
          </a:p>
          <a:p>
            <a:endParaRPr lang="en-US" baseline="0" dirty="0" smtClean="0"/>
          </a:p>
          <a:p>
            <a:r>
              <a:rPr lang="en-US" baseline="0" dirty="0" smtClean="0"/>
              <a:t>Here we use the flatten function to extract the data from the JS arrays and put them into the simple form expected by the </a:t>
            </a:r>
            <a:r>
              <a:rPr lang="en-US" baseline="0" dirty="0" err="1" smtClean="0"/>
              <a:t>WebGL</a:t>
            </a:r>
            <a:r>
              <a:rPr lang="en-US" baseline="0" dirty="0" smtClean="0"/>
              <a:t> functions,  basically one dimensional C-style arrays of floats.</a:t>
            </a:r>
          </a:p>
        </p:txBody>
      </p:sp>
      <p:sp>
        <p:nvSpPr>
          <p:cNvPr id="4" name="Slide Number Placeholder 3"/>
          <p:cNvSpPr>
            <a:spLocks noGrp="1"/>
          </p:cNvSpPr>
          <p:nvPr>
            <p:ph type="sldNum" sz="quarter" idx="10"/>
          </p:nvPr>
        </p:nvSpPr>
        <p:spPr/>
        <p:txBody>
          <a:bodyPr/>
          <a:lstStyle/>
          <a:p>
            <a:fld id="{706F8D69-B00F-F44E-9B61-4DC184CA17F8}"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DC6DC69-6E62-CA4D-B49A-A89042FDDDAF}" type="slidenum">
              <a:rPr lang="en-US"/>
              <a:pPr/>
              <a:t>39</a:t>
            </a:fld>
            <a:endParaRPr lang="en-US" dirty="0"/>
          </a:p>
        </p:txBody>
      </p:sp>
      <p:sp>
        <p:nvSpPr>
          <p:cNvPr id="66563" name="Rectangle 2"/>
          <p:cNvSpPr>
            <a:spLocks noGrp="1" noRot="1" noChangeAspect="1" noChangeArrowheads="1" noTextEdit="1"/>
          </p:cNvSpPr>
          <p:nvPr>
            <p:ph type="sldImg"/>
          </p:nvPr>
        </p:nvSpPr>
        <p:spPr>
          <a:xfrm>
            <a:off x="247650" y="741363"/>
            <a:ext cx="6248400" cy="3514725"/>
          </a:xfrm>
          <a:ln/>
        </p:spPr>
      </p:sp>
      <p:sp>
        <p:nvSpPr>
          <p:cNvPr id="6656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In order</a:t>
            </a:r>
            <a:r>
              <a:rPr lang="en-US" baseline="0" dirty="0" smtClean="0">
                <a:latin typeface="Arial" charset="0"/>
                <a:ea typeface="ＭＳ Ｐゴシック" charset="-128"/>
                <a:cs typeface="ＭＳ Ｐゴシック" charset="-128"/>
              </a:rPr>
              <a:t> to initiate the rendering of primitives, you need to issue a drawing routine.  While there are many routines for this in OpenGL, we’ll discuss the most fundamental ones.  The simplest routine is </a:t>
            </a:r>
            <a:r>
              <a:rPr lang="en-US" baseline="0" dirty="0" smtClean="0">
                <a:latin typeface="Consolas" pitchFamily="49" charset="0"/>
                <a:ea typeface="ＭＳ Ｐゴシック" charset="-128"/>
                <a:cs typeface="Consolas" pitchFamily="49" charset="0"/>
              </a:rPr>
              <a:t>glDrawArrays()</a:t>
            </a:r>
            <a:r>
              <a:rPr lang="en-US" baseline="0" dirty="0" smtClean="0">
                <a:latin typeface="Arial" charset="0"/>
                <a:ea typeface="ＭＳ Ｐゴシック" charset="-128"/>
                <a:cs typeface="ＭＳ Ｐゴシック" charset="-128"/>
              </a:rPr>
              <a:t>, to which you specify what type of graphics primitive you want to draw (e.g., here we’re rending a triangle strip), which vertex in the enabled vertex</a:t>
            </a:r>
            <a:r>
              <a:rPr lang="en-US" dirty="0" smtClean="0">
                <a:latin typeface="Arial" charset="0"/>
                <a:ea typeface="ＭＳ Ｐゴシック" charset="-128"/>
                <a:cs typeface="ＭＳ Ｐゴシック" charset="-128"/>
              </a:rPr>
              <a:t> attribute arrays </a:t>
            </a:r>
            <a:r>
              <a:rPr lang="en-US" baseline="0" dirty="0" smtClean="0">
                <a:latin typeface="Arial" charset="0"/>
                <a:ea typeface="ＭＳ Ｐゴシック" charset="-128"/>
                <a:cs typeface="ＭＳ Ｐゴシック" charset="-128"/>
              </a:rPr>
              <a:t>to start with, and how many vertices to send.</a:t>
            </a:r>
          </a:p>
          <a:p>
            <a:pPr eaLnBrk="1" hangingPunct="1"/>
            <a:endParaRPr lang="en-US" baseline="0"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This is the simplest way of rendering geometry in </a:t>
            </a:r>
            <a:r>
              <a:rPr lang="en-US" dirty="0" err="1" smtClean="0">
                <a:latin typeface="Arial" charset="0"/>
                <a:ea typeface="ＭＳ Ｐゴシック" charset="-128"/>
                <a:cs typeface="ＭＳ Ｐゴシック" charset="-128"/>
              </a:rPr>
              <a:t>WebGL</a:t>
            </a:r>
            <a:r>
              <a:rPr lang="en-US" dirty="0" smtClean="0">
                <a:latin typeface="Arial" charset="0"/>
                <a:ea typeface="ＭＳ Ｐゴシック" charset="-128"/>
                <a:cs typeface="ＭＳ Ｐゴシック" charset="-128"/>
              </a:rPr>
              <a:t>.  You merely need to store you vertex data in sequence, and then </a:t>
            </a:r>
            <a:r>
              <a:rPr lang="en-US" dirty="0" err="1" smtClean="0">
                <a:latin typeface="Consolas" pitchFamily="49" charset="0"/>
                <a:ea typeface="ＭＳ Ｐゴシック" charset="-128"/>
                <a:cs typeface="Consolas" pitchFamily="49" charset="0"/>
              </a:rPr>
              <a:t>gl.drawArrays</a:t>
            </a:r>
            <a:r>
              <a:rPr lang="en-US" dirty="0" smtClean="0">
                <a:latin typeface="Consolas" pitchFamily="49" charset="0"/>
                <a:ea typeface="ＭＳ Ｐゴシック" charset="-128"/>
                <a:cs typeface="Consolas" pitchFamily="49" charset="0"/>
              </a:rPr>
              <a:t>()</a:t>
            </a:r>
            <a:r>
              <a:rPr lang="en-US" dirty="0" smtClean="0">
                <a:latin typeface="Arial" charset="0"/>
                <a:ea typeface="ＭＳ Ｐゴシック" charset="-128"/>
                <a:cs typeface="ＭＳ Ｐゴシック" charset="-128"/>
              </a:rPr>
              <a:t> takes care of the rest.  However, in some cases, this won’t be the most memory efficient method of doing things.  Many geometric objects share vertices between geometric primitives, and with this method, you need to replicate the data once for each vertex.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40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8960230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fld id="{76853749-DBEA-6F4C-A359-F603E7575D2F}" type="slidenum">
              <a:rPr lang="en-US" smtClean="0"/>
              <a:pPr/>
              <a:t>4</a:t>
            </a:fld>
            <a:endParaRPr lang="en-US" dirty="0"/>
          </a:p>
        </p:txBody>
      </p:sp>
      <p:sp>
        <p:nvSpPr>
          <p:cNvPr id="28676" name="Rectangle 3"/>
          <p:cNvSpPr>
            <a:spLocks noGrp="1" noChangeArrowheads="1"/>
          </p:cNvSpPr>
          <p:nvPr>
            <p:ph type="body" idx="1"/>
          </p:nvPr>
        </p:nvSpPr>
        <p:spPr/>
        <p:txBody>
          <a:bodyPr/>
          <a:lstStyle/>
          <a:p>
            <a:r>
              <a:rPr lang="en-US" dirty="0" smtClean="0"/>
              <a:t>OpenGL is a library of function calls for doing computer graphics. With it, you can create interactive applications that render high-quality color images composed of 2D and 3D geometric objects and images.</a:t>
            </a:r>
          </a:p>
          <a:p>
            <a:endParaRPr lang="en-US" dirty="0" smtClean="0"/>
          </a:p>
          <a:p>
            <a:r>
              <a:rPr lang="en-US" dirty="0" smtClean="0"/>
              <a:t>Additionally, the OpenGL API is independent of all operating systems, and their associated windowing systems. That means that the part of your application that draws can be platform independent. However, in order for OpenGL to be able to render, it needs a window to draw into. Generally,  this is controlled by the windowing system on whatever platform you are working on.</a:t>
            </a:r>
          </a:p>
          <a:p>
            <a:endParaRPr lang="en-US" dirty="0"/>
          </a:p>
        </p:txBody>
      </p:sp>
      <p:sp>
        <p:nvSpPr>
          <p:cNvPr id="4" name="Slide Image Placeholder 3"/>
          <p:cNvSpPr>
            <a:spLocks noGrp="1" noRot="1" noChangeAspect="1"/>
          </p:cNvSpPr>
          <p:nvPr>
            <p:ph type="sldImg"/>
          </p:nvPr>
        </p:nvSpPr>
        <p:spPr>
          <a:xfrm>
            <a:off x="247650" y="741363"/>
            <a:ext cx="6248400" cy="3514725"/>
          </a:xfr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 final shading</a:t>
            </a:r>
            <a:r>
              <a:rPr lang="en-US" baseline="0" dirty="0" smtClean="0"/>
              <a:t> stage that OpenGL supports is </a:t>
            </a:r>
            <a:r>
              <a:rPr lang="en-US" i="1" baseline="0" dirty="0" smtClean="0"/>
              <a:t>fragment shading</a:t>
            </a:r>
            <a:r>
              <a:rPr lang="en-US" i="0" baseline="0" dirty="0" smtClean="0"/>
              <a:t> which allows an application per-pixel-location control over the color that may be written to that location.  Fragments, which are on their way to the </a:t>
            </a:r>
            <a:r>
              <a:rPr lang="en-US" i="0" baseline="0" dirty="0" err="1" smtClean="0"/>
              <a:t>framebuffer</a:t>
            </a:r>
            <a:r>
              <a:rPr lang="en-US" i="0" baseline="0" dirty="0" smtClean="0"/>
              <a:t>, but still need to do some pass some additional processing to become pixels.  However, the computational power available in shading fragments is a great asset to generating images.  In a fragment shader, you can compute lighting values – similar to what we just discussed in vertex shading – per fragment, which gives much better results, or add bump mapping, which provides the illusion of greater surface detail.  Likewise, we’ll apply texture maps, which allow us to increase the detail for our models without increasing the geometric complexity.</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 final shading</a:t>
            </a:r>
            <a:r>
              <a:rPr lang="en-US" baseline="0" dirty="0" smtClean="0"/>
              <a:t> stage that OpenGL supports is </a:t>
            </a:r>
            <a:r>
              <a:rPr lang="en-US" i="1" baseline="0" dirty="0" smtClean="0"/>
              <a:t>fragment shading</a:t>
            </a:r>
            <a:r>
              <a:rPr lang="en-US" i="0" baseline="0" dirty="0" smtClean="0"/>
              <a:t> which allows an application per-pixel-location control over the color that may be written to that location.  Fragments, which are on their way to the </a:t>
            </a:r>
            <a:r>
              <a:rPr lang="en-US" i="0" baseline="0" dirty="0" err="1" smtClean="0"/>
              <a:t>framebuffer</a:t>
            </a:r>
            <a:r>
              <a:rPr lang="en-US" i="0" baseline="0" dirty="0" smtClean="0"/>
              <a:t>, but still need to do some pass some additional processing to become pixels.  However, the computational power available in shading fragments is a great asset to generating images.  In a fragment shader, you can compute lighting values – similar to what we just discussed in vertex shading – per fragment, which gives much better results, or add bump mapping, which provides the illusion of greater surface detail.  Likewise, we’ll apply texture maps, which allow us to increase the detail for our models without increasing the geometric complexity.</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E125609-E9B4-C04F-BF5D-4B17C9F45FD8}" type="slidenum">
              <a:rPr lang="en-US"/>
              <a:pPr/>
              <a:t>44</a:t>
            </a:fld>
            <a:endParaRPr lang="en-US"/>
          </a:p>
        </p:txBody>
      </p:sp>
      <p:sp>
        <p:nvSpPr>
          <p:cNvPr id="131075" name="Rectangle 2"/>
          <p:cNvSpPr>
            <a:spLocks noGrp="1" noRot="1" noChangeAspect="1" noChangeArrowheads="1" noTextEdit="1"/>
          </p:cNvSpPr>
          <p:nvPr>
            <p:ph type="sldImg"/>
          </p:nvPr>
        </p:nvSpPr>
        <p:spPr>
          <a:xfrm>
            <a:off x="247650" y="741363"/>
            <a:ext cx="6248400" cy="3514725"/>
          </a:xfrm>
          <a:ln/>
        </p:spPr>
      </p:sp>
      <p:sp>
        <p:nvSpPr>
          <p:cNvPr id="1310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As with any programming language, GLSL has types for variables.</a:t>
            </a:r>
            <a:r>
              <a:rPr lang="en-US" baseline="0" dirty="0" smtClean="0">
                <a:latin typeface="Arial" charset="0"/>
                <a:ea typeface="ＭＳ Ｐゴシック" charset="-128"/>
                <a:cs typeface="ＭＳ Ｐゴシック" charset="-128"/>
              </a:rPr>
              <a:t>  However, it includes vector-, and matrix-based types to simplify the operations that occur often in computer graphics.</a:t>
            </a:r>
          </a:p>
          <a:p>
            <a:pPr eaLnBrk="1" hangingPunct="1"/>
            <a:endParaRPr lang="en-US" baseline="0" dirty="0" smtClean="0">
              <a:latin typeface="Arial" charset="0"/>
              <a:ea typeface="ＭＳ Ｐゴシック" charset="-128"/>
              <a:cs typeface="ＭＳ Ｐゴシック" charset="-128"/>
            </a:endParaRPr>
          </a:p>
          <a:p>
            <a:pPr eaLnBrk="1" hangingPunct="1"/>
            <a:r>
              <a:rPr lang="en-US" baseline="0" dirty="0" smtClean="0">
                <a:latin typeface="Arial" charset="0"/>
                <a:ea typeface="ＭＳ Ｐゴシック" charset="-128"/>
                <a:cs typeface="ＭＳ Ｐゴシック" charset="-128"/>
              </a:rPr>
              <a:t>In addition to numerical types, other types like </a:t>
            </a:r>
            <a:r>
              <a:rPr lang="en-US" i="1" baseline="0" dirty="0" smtClean="0">
                <a:latin typeface="Arial" charset="0"/>
                <a:ea typeface="ＭＳ Ｐゴシック" charset="-128"/>
                <a:cs typeface="ＭＳ Ｐゴシック" charset="-128"/>
              </a:rPr>
              <a:t>texture samplers</a:t>
            </a:r>
            <a:r>
              <a:rPr lang="en-US" i="0" baseline="0" dirty="0" smtClean="0">
                <a:latin typeface="Arial" charset="0"/>
                <a:ea typeface="ＭＳ Ｐゴシック" charset="-128"/>
                <a:cs typeface="ＭＳ Ｐゴシック" charset="-128"/>
              </a:rPr>
              <a:t> are used to enable other OpenGL operations.  We’ll discuss texture samplers in the texture mapping section.</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The vector and matrix classes</a:t>
            </a:r>
            <a:r>
              <a:rPr lang="en-US" baseline="0" dirty="0" smtClean="0"/>
              <a:t> of GLSL are first-class types, with arithmetic and logical operations well defined.  This helps simplify your code, and prevent errors.</a:t>
            </a:r>
          </a:p>
          <a:p>
            <a:endParaRPr lang="en-US" baseline="0" dirty="0" smtClean="0"/>
          </a:p>
          <a:p>
            <a:r>
              <a:rPr lang="en-US" baseline="0" dirty="0" smtClean="0"/>
              <a:t>Note in the above example, overloading ensures that both a*</a:t>
            </a:r>
            <a:r>
              <a:rPr lang="en-US" baseline="0" dirty="0" err="1" smtClean="0"/>
              <a:t>m</a:t>
            </a:r>
            <a:r>
              <a:rPr lang="en-US" baseline="0" dirty="0" smtClean="0"/>
              <a:t> and </a:t>
            </a:r>
            <a:r>
              <a:rPr lang="en-US" baseline="0" dirty="0" err="1" smtClean="0"/>
              <a:t>m</a:t>
            </a:r>
            <a:r>
              <a:rPr lang="en-US" baseline="0" dirty="0" smtClean="0"/>
              <a:t>*a are defined although they will not in general produce the same result.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40987456"/>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For GLSL’s vector types, you’ll find that often you may also want to access components within</a:t>
            </a:r>
            <a:r>
              <a:rPr lang="en-US" baseline="0" dirty="0" smtClean="0"/>
              <a:t> the vector, as well as operate on all of the vector’s components at the same time.  To support that, vectors and matrices (which are really a vector of vectors), support normal “C” vector accessing using the square-bracket notation (e.g., “[</a:t>
            </a:r>
            <a:r>
              <a:rPr lang="en-US" baseline="0" dirty="0" err="1" smtClean="0"/>
              <a:t>i</a:t>
            </a:r>
            <a:r>
              <a:rPr lang="en-US" baseline="0" dirty="0" smtClean="0"/>
              <a:t>]”), with zero-based indexing.  Additionally, vectors (but not matrices) support </a:t>
            </a:r>
            <a:r>
              <a:rPr lang="en-US" i="1" baseline="0" dirty="0" err="1" smtClean="0"/>
              <a:t>swizzling</a:t>
            </a:r>
            <a:r>
              <a:rPr lang="en-US" i="0" baseline="0" dirty="0" smtClean="0"/>
              <a:t>, which provides a very powerful method for accessing and manipulating vector components.</a:t>
            </a:r>
          </a:p>
          <a:p>
            <a:r>
              <a:rPr lang="en-US" i="1" baseline="0" dirty="0" smtClean="0"/>
              <a:t>Swizzles</a:t>
            </a:r>
            <a:r>
              <a:rPr lang="en-US" i="0" baseline="0" dirty="0" smtClean="0"/>
              <a:t> allow components within a vector to be accessed by name.</a:t>
            </a:r>
            <a:r>
              <a:rPr lang="en-US" i="0" dirty="0" smtClean="0"/>
              <a:t>  </a:t>
            </a:r>
            <a:r>
              <a:rPr lang="en-US" dirty="0" smtClean="0"/>
              <a:t>For example, the first element in a vector – element 0 – can also be referenced by the names “x”, “s”, and “r”.  Why all the names – to clarify their usage.  If you’re working with a color, for example, it may be clearer in the code to use “r” to represent the red channel, as compared to “x”, which make more sense as the x-positional coordinate</a:t>
            </a:r>
            <a:endParaRPr lang="en-US" i="1" baseline="0"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46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37640794"/>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In</a:t>
            </a:r>
            <a:r>
              <a:rPr lang="en-US" baseline="0" dirty="0" smtClean="0"/>
              <a:t> addition to types, GLSL has numerous qualifiers to describe a variable usage.  The most common of those are:</a:t>
            </a:r>
          </a:p>
          <a:p>
            <a:pPr marL="171435" indent="-171435">
              <a:buFont typeface="Arial"/>
              <a:buChar char="•"/>
            </a:pPr>
            <a:r>
              <a:rPr lang="en-US" baseline="0" dirty="0" smtClean="0">
                <a:latin typeface="Consolas"/>
                <a:cs typeface="Consolas"/>
              </a:rPr>
              <a:t>attribute </a:t>
            </a:r>
            <a:r>
              <a:rPr lang="en-US" baseline="0" dirty="0" smtClean="0"/>
              <a:t>qualifiers indicate the shader variable will receive data flowing into the shader, either from the application,</a:t>
            </a:r>
          </a:p>
          <a:p>
            <a:pPr marL="171435" indent="-171435">
              <a:buFont typeface="Arial"/>
              <a:buChar char="•"/>
            </a:pPr>
            <a:r>
              <a:rPr lang="en-US" baseline="0" dirty="0" smtClean="0">
                <a:latin typeface="Consolas"/>
                <a:cs typeface="Consolas"/>
              </a:rPr>
              <a:t>varying </a:t>
            </a:r>
            <a:r>
              <a:rPr lang="en-US" baseline="0" dirty="0" smtClean="0"/>
              <a:t>qualifier which tag a variable as data output where data will flow to the next shader stage</a:t>
            </a:r>
          </a:p>
          <a:p>
            <a:pPr marL="171435" indent="-171435">
              <a:buFont typeface="Arial"/>
              <a:buChar char="•"/>
            </a:pPr>
            <a:r>
              <a:rPr lang="en-US" baseline="0" dirty="0" smtClean="0">
                <a:latin typeface="Consolas"/>
                <a:cs typeface="Consolas"/>
              </a:rPr>
              <a:t>uniform</a:t>
            </a:r>
            <a:r>
              <a:rPr lang="en-US" baseline="0" dirty="0" smtClean="0"/>
              <a:t> qualifiers for accessing data that doesn’t change across a draw operation</a:t>
            </a:r>
          </a:p>
          <a:p>
            <a:pPr marL="171435" indent="-171435">
              <a:buFont typeface="Arial"/>
              <a:buChar char="•"/>
            </a:pPr>
            <a:endParaRPr lang="en-US" baseline="0" dirty="0" smtClean="0"/>
          </a:p>
          <a:p>
            <a:pPr marL="171435" indent="-171435">
              <a:buFont typeface="Arial"/>
              <a:buNone/>
            </a:pPr>
            <a:r>
              <a:rPr lang="en-US" baseline="0" dirty="0" smtClean="0"/>
              <a:t>Recent versions of GLSL replace attribute and varying qualifiers by in and out qualifiers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0711000"/>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GLSL</a:t>
            </a:r>
            <a:r>
              <a:rPr lang="en-US" baseline="0" dirty="0" smtClean="0"/>
              <a:t> also provides a rich library of functions supporting common operations.  While pretty much every vector- and matrix-related function available you can think of, along with the most common mathematical functions are built into GLSL, there’s no support for operations like reading files or printing values.  Shaders are really data-flow engines with data coming in, being processed, and sent on for further processing.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8481533"/>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Fundamental</a:t>
            </a:r>
            <a:r>
              <a:rPr lang="en-US" baseline="0" dirty="0" smtClean="0"/>
              <a:t> to </a:t>
            </a:r>
            <a:r>
              <a:rPr lang="en-US" baseline="0" dirty="0" err="1" smtClean="0"/>
              <a:t>shader</a:t>
            </a:r>
            <a:r>
              <a:rPr lang="en-US" baseline="0" dirty="0" smtClean="0"/>
              <a:t> processing are a couple of built-in GLSL variable which are the terminus for operations.  In particular, vertex data, which can be processed by up to four shader stages in OpenGL, are all ended by setting a positional value into the built-in variable, </a:t>
            </a:r>
            <a:r>
              <a:rPr lang="en-US" baseline="0" dirty="0" err="1" smtClean="0">
                <a:latin typeface="Consolas"/>
                <a:cs typeface="Consolas"/>
              </a:rPr>
              <a:t>gl_Position</a:t>
            </a:r>
            <a:r>
              <a:rPr lang="en-US" baseline="0" dirty="0" smtClean="0"/>
              <a:t>.  </a:t>
            </a:r>
          </a:p>
          <a:p>
            <a:r>
              <a:rPr lang="en-US" baseline="0" dirty="0" smtClean="0"/>
              <a:t>Additionally, fragment shaders provide a number of </a:t>
            </a:r>
            <a:r>
              <a:rPr lang="en-US" dirty="0" smtClean="0"/>
              <a:t>built-in variables.  For example, </a:t>
            </a:r>
            <a:r>
              <a:rPr lang="en-US" dirty="0" err="1" smtClean="0">
                <a:latin typeface="Consolas"/>
                <a:cs typeface="Consolas"/>
              </a:rPr>
              <a:t>gl_FragCoord</a:t>
            </a:r>
            <a:r>
              <a:rPr lang="en-US" dirty="0" smtClean="0"/>
              <a:t> is a read-only variable, while </a:t>
            </a:r>
            <a:r>
              <a:rPr lang="en-US" dirty="0" err="1" smtClean="0"/>
              <a:t>gl_FragDepth</a:t>
            </a:r>
            <a:r>
              <a:rPr lang="en-US" dirty="0" smtClean="0"/>
              <a:t> is a read-write variable.  </a:t>
            </a:r>
            <a:r>
              <a:rPr lang="en-US" baseline="0" dirty="0" smtClean="0"/>
              <a:t>Later versions of OpenGL allow fragment shaders to output to other variables of the user’s designation as well.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4934224"/>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1E0E845-9CC2-A043-A7AF-4D0ACF842967}" type="slidenum">
              <a:rPr lang="en-US"/>
              <a:pPr/>
              <a:t>50</a:t>
            </a:fld>
            <a:endParaRPr lang="en-US"/>
          </a:p>
        </p:txBody>
      </p:sp>
      <p:sp>
        <p:nvSpPr>
          <p:cNvPr id="43011" name="Rectangle 2"/>
          <p:cNvSpPr>
            <a:spLocks noGrp="1" noRot="1" noChangeAspect="1" noChangeArrowheads="1" noTextEdit="1"/>
          </p:cNvSpPr>
          <p:nvPr>
            <p:ph type="sldImg"/>
          </p:nvPr>
        </p:nvSpPr>
        <p:spPr>
          <a:xfrm>
            <a:off x="247650" y="741363"/>
            <a:ext cx="6248400" cy="3514725"/>
          </a:xfrm>
          <a:ln/>
        </p:spPr>
      </p:sp>
      <p:sp>
        <p:nvSpPr>
          <p:cNvPr id="4301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Here’s the simple vertex </a:t>
            </a:r>
            <a:r>
              <a:rPr lang="en-US" dirty="0" err="1" smtClean="0">
                <a:latin typeface="Arial" charset="0"/>
                <a:ea typeface="ＭＳ Ｐゴシック" charset="-128"/>
                <a:cs typeface="ＭＳ Ｐゴシック" charset="-128"/>
              </a:rPr>
              <a:t>shader</a:t>
            </a:r>
            <a:r>
              <a:rPr lang="en-US" dirty="0" smtClean="0">
                <a:latin typeface="Arial" charset="0"/>
                <a:ea typeface="ＭＳ Ｐゴシック" charset="-128"/>
                <a:cs typeface="ＭＳ Ｐゴシック" charset="-128"/>
              </a:rPr>
              <a:t> we use</a:t>
            </a:r>
            <a:r>
              <a:rPr lang="en-US" baseline="0" dirty="0" smtClean="0">
                <a:latin typeface="Arial" charset="0"/>
                <a:ea typeface="ＭＳ Ｐゴシック" charset="-128"/>
                <a:cs typeface="ＭＳ Ｐゴシック" charset="-128"/>
              </a:rPr>
              <a:t> in our cube rendering example.  It accepts two vertex attributes as input: the vertex’s position and color, and does very little processing on them; in fact, it merely copies the input into some output variables (with </a:t>
            </a:r>
            <a:r>
              <a:rPr lang="en-US" baseline="0" dirty="0" err="1" smtClean="0">
                <a:latin typeface="Consolas"/>
                <a:ea typeface="ＭＳ Ｐゴシック" charset="-128"/>
                <a:cs typeface="Consolas"/>
              </a:rPr>
              <a:t>gl_Position</a:t>
            </a:r>
            <a:r>
              <a:rPr lang="en-US" baseline="0" dirty="0" smtClean="0">
                <a:latin typeface="Arial" charset="0"/>
                <a:ea typeface="ＭＳ Ｐゴシック" charset="-128"/>
                <a:cs typeface="ＭＳ Ｐゴシック" charset="-128"/>
              </a:rPr>
              <a:t> being implicitly declared).  The results of each vertex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 execution are passed further down the OpenGL pipeline, and ultimately end their processing in the fragment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5D61512-380E-1446-9341-05E1CB00BF1B}" type="slidenum">
              <a:rPr lang="en-US"/>
              <a:pPr/>
              <a:t>51</a:t>
            </a:fld>
            <a:endParaRPr lang="en-US"/>
          </a:p>
        </p:txBody>
      </p:sp>
      <p:sp>
        <p:nvSpPr>
          <p:cNvPr id="45059" name="Rectangle 2"/>
          <p:cNvSpPr>
            <a:spLocks noGrp="1" noRot="1" noChangeAspect="1" noChangeArrowheads="1" noTextEdit="1"/>
          </p:cNvSpPr>
          <p:nvPr>
            <p:ph type="sldImg"/>
          </p:nvPr>
        </p:nvSpPr>
        <p:spPr>
          <a:xfrm>
            <a:off x="247650" y="741363"/>
            <a:ext cx="6248400" cy="3514725"/>
          </a:xfrm>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Here’s the associated fragment </a:t>
            </a:r>
            <a:r>
              <a:rPr lang="en-US" dirty="0" err="1" smtClean="0">
                <a:latin typeface="Arial" charset="0"/>
                <a:ea typeface="ＭＳ Ｐゴシック" charset="-128"/>
                <a:cs typeface="ＭＳ Ｐゴシック" charset="-128"/>
              </a:rPr>
              <a:t>shader</a:t>
            </a:r>
            <a:r>
              <a:rPr lang="en-US" dirty="0" smtClean="0">
                <a:latin typeface="Arial" charset="0"/>
                <a:ea typeface="ＭＳ Ｐゴシック" charset="-128"/>
                <a:cs typeface="ＭＳ Ｐゴシック" charset="-128"/>
              </a:rPr>
              <a:t> that we use in our cube example.  While this</a:t>
            </a:r>
            <a:r>
              <a:rPr lang="en-US" baseline="0" dirty="0" smtClean="0">
                <a:latin typeface="Arial" charset="0"/>
                <a:ea typeface="ＭＳ Ｐゴシック" charset="-128"/>
                <a:cs typeface="ＭＳ Ｐゴシック" charset="-128"/>
              </a:rPr>
              <a:t>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 is as simple as they come – merely setting the fragment’s color to the input color passed in, there’s been a lot of processing to this point.  In particular, every fragment that’s shaded was generated by the rasterizer, which is a built-in, non-programmable (i.e., you don’t write a shader to control its operation).  What’s magical about this process is that if the colors across the geometric primitive (for multi-vertex primitives: lines and triangles) is not the same, the rasterizer will interpolate those colors across the primitive, passing each iterated value into our </a:t>
            </a:r>
            <a:r>
              <a:rPr lang="en-US" baseline="0" dirty="0" smtClean="0">
                <a:latin typeface="Consolas"/>
                <a:ea typeface="ＭＳ Ｐゴシック" charset="-128"/>
                <a:cs typeface="Consolas"/>
              </a:rPr>
              <a:t>color</a:t>
            </a:r>
            <a:r>
              <a:rPr lang="en-US" baseline="0" dirty="0" smtClean="0">
                <a:latin typeface="Arial" charset="0"/>
                <a:ea typeface="ＭＳ Ｐゴシック" charset="-128"/>
                <a:cs typeface="ＭＳ Ｐゴシック" charset="-128"/>
              </a:rPr>
              <a:t> variable.</a:t>
            </a:r>
          </a:p>
          <a:p>
            <a:pPr eaLnBrk="1" hangingPunct="1"/>
            <a:endParaRPr lang="en-US" baseline="0" dirty="0" smtClean="0">
              <a:latin typeface="Arial" charset="0"/>
              <a:ea typeface="ＭＳ Ｐゴシック" charset="-128"/>
              <a:cs typeface="ＭＳ Ｐゴシック" charset="-128"/>
            </a:endParaRPr>
          </a:p>
          <a:p>
            <a:pPr eaLnBrk="1" hangingPunct="1"/>
            <a:r>
              <a:rPr lang="en-US" baseline="0" dirty="0" smtClean="0">
                <a:latin typeface="Arial" charset="0"/>
                <a:ea typeface="ＭＳ Ｐゴシック" charset="-128"/>
                <a:cs typeface="ＭＳ Ｐゴシック" charset="-128"/>
              </a:rPr>
              <a:t>The precision for floats must be specified. All </a:t>
            </a:r>
            <a:r>
              <a:rPr lang="en-US" baseline="0" dirty="0" err="1" smtClean="0">
                <a:latin typeface="Arial" charset="0"/>
                <a:ea typeface="ＭＳ Ｐゴシック" charset="-128"/>
                <a:cs typeface="ＭＳ Ｐゴシック" charset="-128"/>
              </a:rPr>
              <a:t>WebGL</a:t>
            </a:r>
            <a:r>
              <a:rPr lang="en-US" baseline="0" dirty="0" smtClean="0">
                <a:latin typeface="Arial" charset="0"/>
                <a:ea typeface="ＭＳ Ｐゴシック" charset="-128"/>
                <a:cs typeface="ＭＳ Ｐゴシック" charset="-128"/>
              </a:rPr>
              <a:t> implementations must support medium.</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fld id="{76853749-DBEA-6F4C-A359-F603E7575D2F}" type="slidenum">
              <a:rPr lang="en-US" smtClean="0"/>
              <a:pPr/>
              <a:t>5</a:t>
            </a:fld>
            <a:endParaRPr lang="en-US" dirty="0"/>
          </a:p>
        </p:txBody>
      </p:sp>
      <p:sp>
        <p:nvSpPr>
          <p:cNvPr id="28676" name="Rectangle 3"/>
          <p:cNvSpPr>
            <a:spLocks noGrp="1" noChangeArrowheads="1"/>
          </p:cNvSpPr>
          <p:nvPr>
            <p:ph type="body" idx="1"/>
          </p:nvPr>
        </p:nvSpPr>
        <p:spPr/>
        <p:txBody>
          <a:bodyPr/>
          <a:lstStyle/>
          <a:p>
            <a:r>
              <a:rPr lang="en-US" dirty="0" smtClean="0"/>
              <a:t>OpenGL ES is a smaller version of</a:t>
            </a:r>
            <a:r>
              <a:rPr lang="en-US" baseline="0" dirty="0" smtClean="0"/>
              <a:t> OpenGL that was  designed for embedded systems which did have the hardware capability to run desktop OpenGL. OpenGL ES 2.0 is based on desktop OpenGL 3.1 and thus is shader based. Each application must provide both a vertex shader and a fragment shader. Functions from the fixed function pipeline that were in ES 1.0 have been deprecated.  OpenGL ES has become the standard API for developing 3D cell phone applications.</a:t>
            </a:r>
          </a:p>
          <a:p>
            <a:endParaRPr lang="en-US" baseline="0" dirty="0" smtClean="0"/>
          </a:p>
          <a:p>
            <a:r>
              <a:rPr lang="en-US" baseline="0" dirty="0" err="1" smtClean="0"/>
              <a:t>WebGL</a:t>
            </a:r>
            <a:r>
              <a:rPr lang="en-US" baseline="0" dirty="0" smtClean="0"/>
              <a:t> runs within the browser so is independent of the operating and window systems. It is an implementation of ES 2.0 and with a few exceptions the functions are identical. Because </a:t>
            </a:r>
            <a:r>
              <a:rPr lang="en-US" baseline="0" dirty="0" err="1" smtClean="0"/>
              <a:t>WebGL</a:t>
            </a:r>
            <a:r>
              <a:rPr lang="en-US" baseline="0" dirty="0" smtClean="0"/>
              <a:t> uses the HTML canvas element, it does not require system dependent packages for opening windows and interaction.</a:t>
            </a:r>
          </a:p>
          <a:p>
            <a:endParaRPr lang="en-US" baseline="0" dirty="0" smtClean="0"/>
          </a:p>
          <a:p>
            <a:r>
              <a:rPr lang="en-US" baseline="0" dirty="0" err="1" smtClean="0"/>
              <a:t>WebGL</a:t>
            </a:r>
            <a:r>
              <a:rPr lang="en-US" baseline="0" dirty="0" smtClean="0"/>
              <a:t> 2.0 is is JS implementation of ES 3.0</a:t>
            </a:r>
            <a:endParaRPr lang="en-US" dirty="0"/>
          </a:p>
        </p:txBody>
      </p:sp>
      <p:sp>
        <p:nvSpPr>
          <p:cNvPr id="4" name="Slide Image Placeholder 3"/>
          <p:cNvSpPr>
            <a:spLocks noGrp="1" noRot="1" noChangeAspect="1"/>
          </p:cNvSpPr>
          <p:nvPr>
            <p:ph type="sldImg"/>
          </p:nvPr>
        </p:nvSpPr>
        <p:spPr>
          <a:xfrm>
            <a:off x="247650" y="741363"/>
            <a:ext cx="6248400" cy="3514725"/>
          </a:xfr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Shaders</a:t>
            </a:r>
            <a:r>
              <a:rPr lang="en-US" baseline="0" dirty="0" smtClean="0"/>
              <a:t> need to be compiled in order to be used in your program. As compared to C programs, the compiler and linker are implemented in the OpenGL driver, and accessible through function calls from within your program. The diagram illustrates the steps required to compile and link each type of shader into your shader program. A program must contain a vertex shader (which replaces the fixed-function vertex processing), a fragment shader (which replaces the fragment coloring stages).</a:t>
            </a:r>
          </a:p>
          <a:p>
            <a:endParaRPr lang="en-US" baseline="0" dirty="0" smtClean="0"/>
          </a:p>
          <a:p>
            <a:r>
              <a:rPr lang="en-US" baseline="0" dirty="0" smtClean="0"/>
              <a:t>Just a with regular programs, a syntax error from the compilation stage, or a missing symbol from the linker stage could prevent the successful </a:t>
            </a:r>
            <a:r>
              <a:rPr lang="en-US" dirty="0" smtClean="0"/>
              <a:t>generation </a:t>
            </a:r>
            <a:r>
              <a:rPr lang="en-US" baseline="0" dirty="0" smtClean="0"/>
              <a:t>of an executable program. There are routines for verifying the results of the compilation and link stages of the compilation process, but are not shown here. Instead, we’ve provided a routine that makes this process much simpler, as demonstrated on the next slide.</a:t>
            </a:r>
            <a:endParaRPr lang="en-US" dirty="0"/>
          </a:p>
        </p:txBody>
      </p:sp>
      <p:sp>
        <p:nvSpPr>
          <p:cNvPr id="4" name="Slide Number Placeholder 3"/>
          <p:cNvSpPr>
            <a:spLocks noGrp="1"/>
          </p:cNvSpPr>
          <p:nvPr>
            <p:ph type="sldNum" sz="quarter" idx="10"/>
          </p:nvPr>
        </p:nvSpPr>
        <p:spPr/>
        <p:txBody>
          <a:bodyPr/>
          <a:lstStyle/>
          <a:p>
            <a:fld id="{DA1863BB-6147-4F5F-B60F-8DA3E10FE7C6}"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To simplify our lives, we created a routine that simplifies loading,</a:t>
            </a:r>
            <a:r>
              <a:rPr lang="en-US" baseline="0" dirty="0" smtClean="0"/>
              <a:t> compiling, and linking shaders: </a:t>
            </a:r>
            <a:r>
              <a:rPr lang="en-US" dirty="0" err="1" smtClean="0">
                <a:latin typeface="Consolas"/>
                <a:cs typeface="Consolas"/>
              </a:rPr>
              <a:t>InitShaders</a:t>
            </a:r>
            <a:r>
              <a:rPr lang="en-US" dirty="0" smtClean="0">
                <a:latin typeface="Consolas"/>
                <a:cs typeface="Consolas"/>
              </a:rPr>
              <a:t>()</a:t>
            </a:r>
            <a:r>
              <a:rPr lang="en-US" baseline="0" dirty="0" smtClean="0"/>
              <a:t>.  It implements the shader compilation and linking process shown on the previous slide. It also does full error checking, and will terminate your program if there’s an error at some stage in the process (production applications might choose a less terminal solution to the problem, but it’s useful in the classroom).</a:t>
            </a:r>
          </a:p>
          <a:p>
            <a:endParaRPr lang="en-US" baseline="0" dirty="0" smtClean="0"/>
          </a:p>
          <a:p>
            <a:r>
              <a:rPr lang="en-US" baseline="0" dirty="0" err="1" smtClean="0">
                <a:latin typeface="Consolas"/>
                <a:cs typeface="Consolas"/>
              </a:rPr>
              <a:t>InitShaders</a:t>
            </a:r>
            <a:r>
              <a:rPr lang="en-US" baseline="0" dirty="0" smtClean="0">
                <a:latin typeface="Consolas"/>
                <a:cs typeface="Consolas"/>
              </a:rPr>
              <a:t>()</a:t>
            </a:r>
            <a:r>
              <a:rPr lang="en-US" baseline="0" dirty="0" smtClean="0">
                <a:cs typeface="Courier New" pitchFamily="49" charset="0"/>
              </a:rPr>
              <a:t> </a:t>
            </a:r>
            <a:r>
              <a:rPr lang="en-US" baseline="0" dirty="0" smtClean="0"/>
              <a:t>accepts two parameters, each a filename to be loaded as source for the vertex and fragment </a:t>
            </a:r>
            <a:r>
              <a:rPr lang="en-US" baseline="0" dirty="0" err="1" smtClean="0"/>
              <a:t>shader</a:t>
            </a:r>
            <a:r>
              <a:rPr lang="en-US" baseline="0" dirty="0" smtClean="0"/>
              <a:t> stages, respectively.</a:t>
            </a:r>
          </a:p>
          <a:p>
            <a:r>
              <a:rPr lang="en-US" baseline="0" dirty="0" smtClean="0"/>
              <a:t>The value returned from </a:t>
            </a:r>
            <a:r>
              <a:rPr lang="en-US" baseline="0" dirty="0" err="1" smtClean="0">
                <a:latin typeface="Consolas"/>
                <a:cs typeface="Consolas"/>
              </a:rPr>
              <a:t>InitShaders</a:t>
            </a:r>
            <a:r>
              <a:rPr lang="en-US" baseline="0" dirty="0" smtClean="0">
                <a:latin typeface="Consolas"/>
                <a:cs typeface="Consolas"/>
              </a:rPr>
              <a:t>()</a:t>
            </a:r>
            <a:r>
              <a:rPr lang="en-US" baseline="0" dirty="0" smtClean="0"/>
              <a:t> will be a valid GLSL program id that you can pass into </a:t>
            </a:r>
            <a:r>
              <a:rPr lang="en-US" baseline="0" dirty="0" err="1" smtClean="0">
                <a:latin typeface="Consolas"/>
                <a:cs typeface="Consolas"/>
              </a:rPr>
              <a:t>glUseProgram</a:t>
            </a:r>
            <a:r>
              <a:rPr lang="en-US" baseline="0" dirty="0" smtClean="0">
                <a:latin typeface="Consolas"/>
                <a:cs typeface="Consolas"/>
              </a:rPr>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A1863BB-6147-4F5F-B60F-8DA3E10FE7C6}"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7CF5B81-1CD1-B740-BBA9-F3105EE408FC}" type="slidenum">
              <a:rPr lang="en-US"/>
              <a:pPr/>
              <a:t>54</a:t>
            </a:fld>
            <a:endParaRPr lang="en-US"/>
          </a:p>
        </p:txBody>
      </p:sp>
      <p:sp>
        <p:nvSpPr>
          <p:cNvPr id="75779" name="Rectangle 2"/>
          <p:cNvSpPr>
            <a:spLocks noGrp="1" noRot="1" noChangeAspect="1" noChangeArrowheads="1" noTextEdit="1"/>
          </p:cNvSpPr>
          <p:nvPr>
            <p:ph type="sldImg"/>
          </p:nvPr>
        </p:nvSpPr>
        <p:spPr>
          <a:xfrm>
            <a:off x="247650" y="741363"/>
            <a:ext cx="6248400" cy="3514725"/>
          </a:xfrm>
          <a:ln/>
        </p:spPr>
      </p:sp>
      <p:sp>
        <p:nvSpPr>
          <p:cNvPr id="75780" name="Rectangle 3"/>
          <p:cNvSpPr>
            <a:spLocks noGrp="1" noChangeArrowheads="1"/>
          </p:cNvSpPr>
          <p:nvPr>
            <p:ph type="body" idx="1"/>
          </p:nvPr>
        </p:nvSpPr>
        <p:spPr>
          <a:noFill/>
          <a:ln/>
        </p:spPr>
        <p:txBody>
          <a:bodyPr/>
          <a:lstStyle/>
          <a:p>
            <a:r>
              <a:rPr lang="en-US" dirty="0" smtClean="0"/>
              <a:t>OpenGL</a:t>
            </a:r>
            <a:r>
              <a:rPr lang="en-US" baseline="0" dirty="0" smtClean="0"/>
              <a:t> shaders, depending on which stage their associated with, process different types of data.  Some data for a shader changes for each shader invocation.  For example, each time a vertex shader executes, it’s presented with new data for a single vertex; likewise for fragment, and the other shader stages in the pipeline.  The number of executions of a particular shader rely on how much data was associated with the draw call that started the pipeline – if you call </a:t>
            </a:r>
            <a:r>
              <a:rPr lang="en-US" baseline="0" dirty="0" err="1" smtClean="0"/>
              <a:t>glDrawArrays</a:t>
            </a:r>
            <a:r>
              <a:rPr lang="en-US" baseline="0" dirty="0" smtClean="0"/>
              <a:t>() </a:t>
            </a:r>
            <a:r>
              <a:rPr lang="en-US" baseline="0" dirty="0" err="1" smtClean="0"/>
              <a:t>specifiying</a:t>
            </a:r>
            <a:r>
              <a:rPr lang="en-US" baseline="0" dirty="0" smtClean="0"/>
              <a:t> 100 vertices, your vertex shader will be called 100 times, each time with a different vertex.</a:t>
            </a:r>
          </a:p>
          <a:p>
            <a:endParaRPr lang="en-US" baseline="0" dirty="0" smtClean="0"/>
          </a:p>
          <a:p>
            <a:r>
              <a:rPr lang="en-US" baseline="0" dirty="0" smtClean="0"/>
              <a:t>Other data that a shader may use in processing may be constant across a draw call, or even all the drawing calls for a frame.  GLSL calls those </a:t>
            </a:r>
            <a:r>
              <a:rPr lang="en-US" i="1" baseline="0" dirty="0" smtClean="0"/>
              <a:t>uniform</a:t>
            </a:r>
            <a:r>
              <a:rPr lang="en-US" i="0" baseline="0" dirty="0" smtClean="0"/>
              <a:t> </a:t>
            </a:r>
            <a:r>
              <a:rPr lang="en-US" i="0" baseline="0" dirty="0" err="1" smtClean="0"/>
              <a:t>varialbes</a:t>
            </a:r>
            <a:r>
              <a:rPr lang="en-US" i="0" baseline="0" dirty="0" smtClean="0"/>
              <a:t>, since their value is uniform across the execution of all shaders for a single draw call.</a:t>
            </a:r>
          </a:p>
          <a:p>
            <a:endParaRPr lang="en-US" i="0" baseline="0" dirty="0" smtClean="0"/>
          </a:p>
          <a:p>
            <a:r>
              <a:rPr lang="en-US" i="0" baseline="0" dirty="0" smtClean="0"/>
              <a:t>Each of the </a:t>
            </a:r>
            <a:r>
              <a:rPr lang="en-US" i="0" baseline="0" dirty="0" err="1" smtClean="0"/>
              <a:t>shader’s</a:t>
            </a:r>
            <a:r>
              <a:rPr lang="en-US" i="0" baseline="0" dirty="0" smtClean="0"/>
              <a:t> input data variables (ins and uniforms) needs to be connected to a data source in the application.  We’ve already seen </a:t>
            </a:r>
            <a:r>
              <a:rPr lang="en-US" i="0" baseline="0" dirty="0" err="1" smtClean="0"/>
              <a:t>glGetAttribLocation</a:t>
            </a:r>
            <a:r>
              <a:rPr lang="en-US" i="0" baseline="0" dirty="0" smtClean="0"/>
              <a:t>() for retrieving information for connecting vertex data in a VBO to shader variable.  You will also use the same process for uniform variables, as we’ll describe shortly.</a:t>
            </a:r>
            <a:endParaRPr lang="en-US" dirty="0" smtClean="0"/>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FECDC38-152B-404F-8833-0CE3B68D2415}" type="slidenum">
              <a:rPr lang="en-US"/>
              <a:pPr/>
              <a:t>55</a:t>
            </a:fld>
            <a:endParaRPr lang="en-US"/>
          </a:p>
        </p:txBody>
      </p:sp>
      <p:sp>
        <p:nvSpPr>
          <p:cNvPr id="77827" name="Rectangle 2"/>
          <p:cNvSpPr>
            <a:spLocks noGrp="1" noRot="1" noChangeAspect="1" noChangeArrowheads="1" noTextEdit="1"/>
          </p:cNvSpPr>
          <p:nvPr>
            <p:ph type="sldImg"/>
          </p:nvPr>
        </p:nvSpPr>
        <p:spPr>
          <a:xfrm>
            <a:off x="247650" y="741363"/>
            <a:ext cx="6248400" cy="3514725"/>
          </a:xfrm>
          <a:ln/>
        </p:spPr>
      </p:sp>
      <p:sp>
        <p:nvSpPr>
          <p:cNvPr id="7782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Once</a:t>
            </a:r>
            <a:r>
              <a:rPr lang="en-US" baseline="0" dirty="0" smtClean="0">
                <a:latin typeface="Arial" charset="0"/>
                <a:ea typeface="ＭＳ Ｐゴシック" charset="-128"/>
                <a:cs typeface="ＭＳ Ｐゴシック" charset="-128"/>
              </a:rPr>
              <a:t> you know the names of variables in a shader – whether they’re attributes or uniforms – you can determine their location using one of the </a:t>
            </a:r>
            <a:r>
              <a:rPr lang="en-US" baseline="0" dirty="0" err="1" smtClean="0">
                <a:latin typeface="Arial" charset="0"/>
                <a:ea typeface="ＭＳ Ｐゴシック" charset="-128"/>
                <a:cs typeface="ＭＳ Ｐゴシック" charset="-128"/>
              </a:rPr>
              <a:t>glGet</a:t>
            </a:r>
            <a:r>
              <a:rPr lang="en-US" baseline="0" dirty="0" smtClean="0">
                <a:latin typeface="Arial" charset="0"/>
                <a:ea typeface="ＭＳ Ｐゴシック" charset="-128"/>
                <a:cs typeface="ＭＳ Ｐゴシック" charset="-128"/>
              </a:rPr>
              <a:t>*Location() calls.</a:t>
            </a:r>
          </a:p>
          <a:p>
            <a:pPr eaLnBrk="1" hangingPunct="1"/>
            <a:r>
              <a:rPr lang="en-US" baseline="0" dirty="0" smtClean="0">
                <a:latin typeface="Arial" charset="0"/>
                <a:ea typeface="ＭＳ Ｐゴシック" charset="-128"/>
                <a:cs typeface="ＭＳ Ｐゴシック" charset="-128"/>
              </a:rPr>
              <a:t>If you don’t know the variables in a shader (if, for instance, you’re writing a library that accepts shaders), you can find out all of the shader variables by using the </a:t>
            </a:r>
            <a:r>
              <a:rPr lang="en-US" baseline="0" dirty="0" err="1" smtClean="0">
                <a:latin typeface="Arial" charset="0"/>
                <a:ea typeface="ＭＳ Ｐゴシック" charset="-128"/>
                <a:cs typeface="ＭＳ Ｐゴシック" charset="-128"/>
              </a:rPr>
              <a:t>glGetActiveAttrib</a:t>
            </a:r>
            <a:r>
              <a:rPr lang="en-US" baseline="0" dirty="0" smtClean="0">
                <a:latin typeface="Arial" charset="0"/>
                <a:ea typeface="ＭＳ Ｐゴシック" charset="-128"/>
                <a:cs typeface="ＭＳ Ｐゴシック" charset="-128"/>
              </a:rPr>
              <a:t>() function.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9A57DE7-E792-A742-9759-C5AEDB34D8C6}" type="slidenum">
              <a:rPr lang="en-US"/>
              <a:pPr/>
              <a:t>56</a:t>
            </a:fld>
            <a:endParaRPr lang="en-US"/>
          </a:p>
        </p:txBody>
      </p:sp>
      <p:sp>
        <p:nvSpPr>
          <p:cNvPr id="79875" name="Rectangle 2"/>
          <p:cNvSpPr>
            <a:spLocks noGrp="1" noRot="1" noChangeAspect="1" noChangeArrowheads="1" noTextEdit="1"/>
          </p:cNvSpPr>
          <p:nvPr>
            <p:ph type="sldImg"/>
          </p:nvPr>
        </p:nvSpPr>
        <p:spPr>
          <a:xfrm>
            <a:off x="247650" y="741363"/>
            <a:ext cx="6248400" cy="3514725"/>
          </a:xfrm>
          <a:ln/>
        </p:spPr>
      </p:sp>
      <p:sp>
        <p:nvSpPr>
          <p:cNvPr id="798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You’ve already</a:t>
            </a:r>
            <a:r>
              <a:rPr lang="en-US" baseline="0" dirty="0" smtClean="0">
                <a:latin typeface="Arial" charset="0"/>
                <a:ea typeface="ＭＳ Ｐゴシック" charset="-128"/>
                <a:cs typeface="ＭＳ Ｐゴシック" charset="-128"/>
              </a:rPr>
              <a:t> seen how one associates values with attributes by calling </a:t>
            </a:r>
            <a:r>
              <a:rPr lang="en-US" baseline="0" dirty="0" err="1" smtClean="0">
                <a:latin typeface="Arial" charset="0"/>
                <a:ea typeface="ＭＳ Ｐゴシック" charset="-128"/>
                <a:cs typeface="ＭＳ Ｐゴシック" charset="-128"/>
              </a:rPr>
              <a:t>glVertexAttribPointer</a:t>
            </a:r>
            <a:r>
              <a:rPr lang="en-US" baseline="0" dirty="0" smtClean="0">
                <a:latin typeface="Arial" charset="0"/>
                <a:ea typeface="ＭＳ Ｐゴシック" charset="-128"/>
                <a:cs typeface="ＭＳ Ｐゴシック" charset="-128"/>
              </a:rPr>
              <a:t>().  To specify a uniform’s value, we use one of the </a:t>
            </a:r>
            <a:r>
              <a:rPr lang="en-US" baseline="0" dirty="0" err="1" smtClean="0">
                <a:latin typeface="Arial" charset="0"/>
                <a:ea typeface="ＭＳ Ｐゴシック" charset="-128"/>
                <a:cs typeface="ＭＳ Ｐゴシック" charset="-128"/>
              </a:rPr>
              <a:t>glUniform</a:t>
            </a:r>
            <a:r>
              <a:rPr lang="en-US" baseline="0" dirty="0" smtClean="0">
                <a:latin typeface="Arial" charset="0"/>
                <a:ea typeface="ＭＳ Ｐゴシック" charset="-128"/>
                <a:cs typeface="ＭＳ Ｐゴシック" charset="-128"/>
              </a:rPr>
              <a:t>*() functions.  For setting a vector type, you’ll use one of the </a:t>
            </a:r>
            <a:r>
              <a:rPr lang="en-US" baseline="0" dirty="0" err="1" smtClean="0">
                <a:latin typeface="Arial" charset="0"/>
                <a:ea typeface="ＭＳ Ｐゴシック" charset="-128"/>
                <a:cs typeface="ＭＳ Ｐゴシック" charset="-128"/>
              </a:rPr>
              <a:t>glUniform</a:t>
            </a:r>
            <a:r>
              <a:rPr lang="en-US" baseline="0" dirty="0" smtClean="0">
                <a:latin typeface="Arial" charset="0"/>
                <a:ea typeface="ＭＳ Ｐゴシック" charset="-128"/>
                <a:cs typeface="ＭＳ Ｐゴシック" charset="-128"/>
              </a:rPr>
              <a:t>*() variants, and for matrices you’ll use a </a:t>
            </a:r>
            <a:r>
              <a:rPr lang="en-US" baseline="0" dirty="0" err="1" smtClean="0">
                <a:latin typeface="Arial" charset="0"/>
                <a:ea typeface="ＭＳ Ｐゴシック" charset="-128"/>
                <a:cs typeface="ＭＳ Ｐゴシック" charset="-128"/>
              </a:rPr>
              <a:t>glUniformMatrix</a:t>
            </a:r>
            <a:r>
              <a:rPr lang="en-US" baseline="0" dirty="0" smtClean="0">
                <a:latin typeface="Arial" charset="0"/>
                <a:ea typeface="ＭＳ Ｐゴシック" charset="-128"/>
                <a:cs typeface="ＭＳ Ｐゴシック" charset="-128"/>
              </a:rPr>
              <a:t> *() form.</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For</a:t>
            </a:r>
            <a:r>
              <a:rPr lang="en-US" baseline="0" dirty="0" smtClean="0"/>
              <a:t> a static application we can generate geometry in init() or call another function for init()</a:t>
            </a:r>
          </a:p>
          <a:p>
            <a:r>
              <a:rPr lang="en-US" baseline="0" dirty="0" smtClean="0"/>
              <a:t>For dynamic applications, we can put static parts in init() and dynamic parts in render() or in the event listeners which we will discuss soon.</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57</a:t>
            </a:fld>
            <a:endParaRPr lang="en-GB"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58</a:t>
            </a:fld>
            <a:endParaRPr lang="en-GB"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Double buffering is no faster or slower</a:t>
            </a:r>
            <a:r>
              <a:rPr lang="en-US" baseline="0" dirty="0" smtClean="0"/>
              <a:t> than single buffering. It just prevents the display of a partially rendered scene.</a:t>
            </a:r>
          </a:p>
          <a:p>
            <a:endParaRPr lang="en-US" baseline="0" dirty="0" smtClean="0"/>
          </a:p>
          <a:p>
            <a:r>
              <a:rPr lang="en-US" baseline="0" dirty="0" smtClean="0"/>
              <a:t>In desktop OpenGL, the application has control of the swapping of the front and back buffers through interaction with the window system. With </a:t>
            </a:r>
            <a:r>
              <a:rPr lang="en-US" baseline="0" dirty="0" err="1" smtClean="0"/>
              <a:t>WebGL</a:t>
            </a:r>
            <a:r>
              <a:rPr lang="en-US" baseline="0" dirty="0" smtClean="0"/>
              <a:t>, the control of the display is by the browser.</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59</a:t>
            </a:fld>
            <a:endParaRPr lang="en-GB"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uniform</a:t>
            </a:r>
            <a:r>
              <a:rPr lang="en-US" baseline="0" dirty="0" smtClean="0"/>
              <a:t> qualified variables are constant for an execution of </a:t>
            </a:r>
            <a:r>
              <a:rPr lang="en-US" baseline="0" dirty="0" err="1" smtClean="0"/>
              <a:t>gl.drawArrays</a:t>
            </a:r>
            <a:r>
              <a:rPr lang="en-US" baseline="0" dirty="0" smtClean="0"/>
              <a:t>(), i.e. are constant for each instantiation of the vertex shader.</a:t>
            </a:r>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60</a:t>
            </a:fld>
            <a:endParaRPr lang="en-GB"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multiplication operation is overloaded so we can use vec4 =  float*vec4 in shader but we must set the </a:t>
            </a:r>
            <a:r>
              <a:rPr lang="en-US" baseline="0" dirty="0" err="1" smtClean="0"/>
              <a:t>w</a:t>
            </a:r>
            <a:r>
              <a:rPr lang="en-US" baseline="0" dirty="0" smtClean="0"/>
              <a:t> component back to zero or the effect of the scaling will be cancelled by the perspective division when we go from homogeneous coordinates back to three dimensions in the pipeline</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61</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Most</a:t>
            </a:r>
            <a:r>
              <a:rPr lang="en-US" baseline="0" dirty="0" smtClean="0"/>
              <a:t> Web applications involve some combination of HTML code, JavaScript code, Cascading Style Sheet (CSS) code and some additional packages such as </a:t>
            </a:r>
            <a:r>
              <a:rPr lang="en-US" baseline="0" dirty="0" err="1" smtClean="0"/>
              <a:t>jQuery</a:t>
            </a:r>
            <a:r>
              <a:rPr lang="en-US" baseline="0" dirty="0" smtClean="0"/>
              <a:t>. The fundamental element is a Web page which can be described by HTML. HTML code consists of series of tags, most of which can have multiple parameters associated with them. For example the script tag (&lt;script&gt;) allows us to bring in the shaders and other files. The key tag for </a:t>
            </a:r>
            <a:r>
              <a:rPr lang="en-US" baseline="0" dirty="0" err="1" smtClean="0"/>
              <a:t>WebGL</a:t>
            </a:r>
            <a:r>
              <a:rPr lang="en-US" baseline="0" dirty="0" smtClean="0"/>
              <a:t> is the HTML5 canvas tag which creates a window into which </a:t>
            </a:r>
            <a:r>
              <a:rPr lang="en-US" baseline="0" dirty="0" err="1" smtClean="0"/>
              <a:t>WebGL</a:t>
            </a:r>
            <a:r>
              <a:rPr lang="en-US" baseline="0" dirty="0" smtClean="0"/>
              <a:t> can render. </a:t>
            </a:r>
          </a:p>
          <a:p>
            <a:endParaRPr lang="en-US" baseline="0" dirty="0" smtClean="0"/>
          </a:p>
          <a:p>
            <a:r>
              <a:rPr lang="en-US" baseline="0" dirty="0" smtClean="0"/>
              <a:t>All browsers will execute JavaScript code which can be placed between &lt;script&gt; and &lt;/script&gt; tags or read in from a file identified in the &lt;script&gt; tag. JavaScript is an interpreted high level language which because all browsers can execute JS code has become the language of the Web. JavaScript is a large language with many elements similar to C++ and Java but with many elements closer to other languages. Our examples should be understandable to anyone familiar with C++ or Java. There are, however,  a number of “</a:t>
            </a:r>
            <a:r>
              <a:rPr lang="en-US" baseline="0" dirty="0" err="1" smtClean="0"/>
              <a:t>gotchas</a:t>
            </a:r>
            <a:r>
              <a:rPr lang="en-US" baseline="0" dirty="0" smtClean="0"/>
              <a:t>” in JS that we will point out as we go through our examples.</a:t>
            </a:r>
          </a:p>
          <a:p>
            <a:endParaRPr lang="en-US" baseline="0" dirty="0" smtClean="0"/>
          </a:p>
          <a:p>
            <a:r>
              <a:rPr lang="en-US" baseline="0" dirty="0" smtClean="0"/>
              <a:t> In this course, we only need HLML and JS to create basic interactive 3D applications.</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a:t>
            </a:fld>
            <a:endParaRPr lang="en-GB"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We begin delving</a:t>
            </a:r>
            <a:r>
              <a:rPr lang="en-US" baseline="0" dirty="0" smtClean="0"/>
              <a:t> into shader specifics by first taking a look at vertex shaders.  As you’ve probably arrived at, vertex shaders are used to process vertices, and have the required responsibility of specifying the vertex’s position in clip coordinates.  This process usually involves numerous vertex transformations, which we’ll discuss next.  Additionally, a vertex shader may be responsible for determine additional information about a vertex for use by the rasterizer, including specifying colors.</a:t>
            </a:r>
          </a:p>
          <a:p>
            <a:r>
              <a:rPr lang="en-US" baseline="0" dirty="0" smtClean="0"/>
              <a:t>To begin our discussion of vertex transformations, we’ll first describe the </a:t>
            </a:r>
            <a:r>
              <a:rPr lang="en-US" i="1" baseline="0" dirty="0" smtClean="0"/>
              <a:t>synthetic camera model</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63</a:t>
            </a:fld>
            <a:endParaRPr lang="en-GB"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id allows us</a:t>
            </a:r>
            <a:r>
              <a:rPr lang="en-US" baseline="0" dirty="0" smtClean="0"/>
              <a:t> to refer to button in JS file. Text between &lt;button&gt; and &lt;/button&gt; tags is placed on button. Clicking on button generates an event which we will handle with a listener in JS file.</a:t>
            </a:r>
          </a:p>
          <a:p>
            <a:endParaRPr lang="en-US" baseline="0" dirty="0" smtClean="0"/>
          </a:p>
          <a:p>
            <a:r>
              <a:rPr lang="en-US" baseline="0" dirty="0" smtClean="0"/>
              <a:t>Note buttons are part of HTML not </a:t>
            </a:r>
            <a:r>
              <a:rPr lang="en-US" baseline="0" dirty="0" err="1" smtClean="0"/>
              <a:t>WebGL</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64</a:t>
            </a:fld>
            <a:endParaRPr lang="en-GB"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 event of clicking a</a:t>
            </a:r>
            <a:r>
              <a:rPr lang="en-US" baseline="0" dirty="0" smtClean="0"/>
              <a:t> button (</a:t>
            </a:r>
            <a:r>
              <a:rPr lang="en-US" baseline="0" dirty="0" err="1" smtClean="0"/>
              <a:t>onclick</a:t>
            </a:r>
            <a:r>
              <a:rPr lang="en-US" baseline="0" dirty="0" smtClean="0"/>
              <a:t>) occurs on the display (document). Thus the name of the event is </a:t>
            </a:r>
            <a:r>
              <a:rPr lang="en-US" baseline="0" dirty="0" err="1" smtClean="0"/>
              <a:t>document.button_id.onclick</a:t>
            </a:r>
            <a:r>
              <a:rPr lang="en-US" baseline="0" dirty="0" smtClean="0"/>
              <a:t>. For a button, the event returns no information other than it has been clicked. The first three buttons allow us to change the axis about which we increment the angle in the render function. The variable flag is toggled between true and force. When it is true, we increment the angle in the render function.</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65</a:t>
            </a:fld>
            <a:endParaRPr lang="en-GB"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completes the rotating cube example.</a:t>
            </a:r>
          </a:p>
          <a:p>
            <a:endParaRPr lang="en-US" baseline="0" dirty="0" smtClean="0"/>
          </a:p>
          <a:p>
            <a:r>
              <a:rPr lang="en-US" baseline="0" dirty="0" smtClean="0"/>
              <a:t>Other interactive elements such as menus, sliders  and text boxes are only slightly more complex to add since they return extra information to the listener. We can obtain position information from a mouse click in a similar manner.</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66</a:t>
            </a:fld>
            <a:endParaRPr lang="en-GB"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67</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2958181"/>
      </p:ext>
    </p:extLst>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A8E7501-4790-A140-836B-F9B0C96C21C3}" type="slidenum">
              <a:rPr lang="en-US"/>
              <a:pPr/>
              <a:t>68</a:t>
            </a:fld>
            <a:endParaRPr lang="en-US"/>
          </a:p>
        </p:txBody>
      </p:sp>
      <p:sp>
        <p:nvSpPr>
          <p:cNvPr id="83971" name="Rectangle 2"/>
          <p:cNvSpPr>
            <a:spLocks noGrp="1" noRot="1" noChangeAspect="1" noChangeArrowheads="1" noTextEdit="1"/>
          </p:cNvSpPr>
          <p:nvPr>
            <p:ph type="sldImg"/>
          </p:nvPr>
        </p:nvSpPr>
        <p:spPr>
          <a:xfrm>
            <a:off x="79375" y="739775"/>
            <a:ext cx="6586538" cy="3705225"/>
          </a:xfrm>
          <a:ln/>
        </p:spPr>
      </p:sp>
      <p:sp>
        <p:nvSpPr>
          <p:cNvPr id="83972" name="Rectangle 3"/>
          <p:cNvSpPr>
            <a:spLocks noGrp="1" noChangeArrowheads="1"/>
          </p:cNvSpPr>
          <p:nvPr>
            <p:ph type="body" idx="1"/>
          </p:nvPr>
        </p:nvSpPr>
        <p:spPr>
          <a:xfrm>
            <a:off x="899160" y="4693285"/>
            <a:ext cx="4945380" cy="4447986"/>
          </a:xfrm>
          <a:noFill/>
          <a:ln/>
        </p:spPr>
        <p:txBody>
          <a:bodyPr lIns="91416" tIns="45708" rIns="91416" bIns="45708"/>
          <a:lstStyle/>
          <a:p>
            <a:pPr eaLnBrk="1" hangingPunct="1"/>
            <a:r>
              <a:rPr lang="en-US" dirty="0">
                <a:latin typeface="Arial" charset="0"/>
                <a:ea typeface="ＭＳ Ｐゴシック" charset="-128"/>
                <a:cs typeface="ＭＳ Ｐゴシック" charset="-128"/>
              </a:rPr>
              <a:t>This model has become know as the synthetic camera model.</a:t>
            </a:r>
          </a:p>
          <a:p>
            <a:pPr eaLnBrk="1" hangingPunct="1"/>
            <a:r>
              <a:rPr lang="en-US" dirty="0">
                <a:latin typeface="Arial" charset="0"/>
                <a:ea typeface="ＭＳ Ｐゴシック" charset="-128"/>
                <a:cs typeface="ＭＳ Ｐゴシック" charset="-128"/>
              </a:rPr>
              <a:t>Note that both the objects to be viewed and the camera are three-dimensional while the resulting image is two dimensional</a:t>
            </a:r>
            <a:r>
              <a:rPr lang="en-US" dirty="0" smtClean="0">
                <a:latin typeface="Arial" charset="0"/>
                <a:ea typeface="ＭＳ Ｐゴシック" charset="-128"/>
                <a:cs typeface="ＭＳ Ｐゴシック" charset="-128"/>
              </a:rPr>
              <a:t>.</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Key consequence of the synthetic camera model is that specification of the geometric objects</a:t>
            </a:r>
            <a:r>
              <a:rPr lang="en-US" baseline="0" dirty="0" smtClean="0">
                <a:latin typeface="Arial" charset="0"/>
                <a:ea typeface="ＭＳ Ｐゴシック" charset="-128"/>
                <a:cs typeface="ＭＳ Ｐゴシック" charset="-128"/>
              </a:rPr>
              <a:t> </a:t>
            </a:r>
            <a:r>
              <a:rPr lang="en-US" dirty="0" smtClean="0">
                <a:latin typeface="Arial" charset="0"/>
                <a:ea typeface="ＭＳ Ｐゴシック" charset="-128"/>
                <a:cs typeface="ＭＳ Ｐゴシック" charset="-128"/>
              </a:rPr>
              <a:t>and specification</a:t>
            </a:r>
            <a:r>
              <a:rPr lang="en-US" baseline="0" dirty="0" smtClean="0">
                <a:latin typeface="Arial" charset="0"/>
                <a:ea typeface="ＭＳ Ｐゴシック" charset="-128"/>
                <a:cs typeface="ＭＳ Ｐゴシック" charset="-128"/>
              </a:rPr>
              <a:t> of the camera are independent. The shaders and hardware  put together these specifications through the projection process to from an image.</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Recall that </a:t>
            </a:r>
            <a:r>
              <a:rPr lang="en-US" dirty="0" err="1" smtClean="0"/>
              <a:t>WebGL</a:t>
            </a:r>
            <a:r>
              <a:rPr lang="en-US" dirty="0" smtClean="0"/>
              <a:t> uses four dimensional homogeneous coordinates (</a:t>
            </a:r>
            <a:r>
              <a:rPr lang="en-US" dirty="0" err="1" smtClean="0"/>
              <a:t>x</a:t>
            </a:r>
            <a:r>
              <a:rPr lang="en-US" dirty="0" smtClean="0"/>
              <a:t>,</a:t>
            </a:r>
            <a:r>
              <a:rPr lang="en-US" baseline="0" dirty="0" smtClean="0"/>
              <a:t> </a:t>
            </a:r>
            <a:r>
              <a:rPr lang="en-US" baseline="0" dirty="0" err="1" smtClean="0"/>
              <a:t>y</a:t>
            </a:r>
            <a:r>
              <a:rPr lang="en-US" baseline="0" dirty="0" smtClean="0"/>
              <a:t>, </a:t>
            </a:r>
            <a:r>
              <a:rPr lang="en-US" baseline="0" dirty="0" err="1" smtClean="0"/>
              <a:t>z</a:t>
            </a:r>
            <a:r>
              <a:rPr lang="en-US" baseline="0" dirty="0" smtClean="0"/>
              <a:t>, </a:t>
            </a:r>
            <a:r>
              <a:rPr lang="en-US" baseline="0" dirty="0" err="1" smtClean="0"/>
              <a:t>w</a:t>
            </a:r>
            <a:r>
              <a:rPr lang="en-US" baseline="0" dirty="0" smtClean="0"/>
              <a:t>). If we use 3D in our application, </a:t>
            </a:r>
            <a:r>
              <a:rPr lang="en-US" baseline="0" dirty="0" err="1" smtClean="0"/>
              <a:t>w</a:t>
            </a:r>
            <a:r>
              <a:rPr lang="en-US" baseline="0" dirty="0" smtClean="0"/>
              <a:t> defaults to 1.</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69</a:t>
            </a:fld>
            <a:endParaRPr lang="en-GB"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94F6B8B-06E3-6041-A488-A683031667F4}" type="slidenum">
              <a:rPr lang="en-US"/>
              <a:pPr/>
              <a:t>70</a:t>
            </a:fld>
            <a:endParaRPr lang="en-US"/>
          </a:p>
        </p:txBody>
      </p:sp>
      <p:sp>
        <p:nvSpPr>
          <p:cNvPr id="88067" name="Rectangle 2"/>
          <p:cNvSpPr>
            <a:spLocks noGrp="1" noRot="1" noChangeAspect="1" noChangeArrowheads="1" noTextEdit="1"/>
          </p:cNvSpPr>
          <p:nvPr>
            <p:ph type="sldImg"/>
          </p:nvPr>
        </p:nvSpPr>
        <p:spPr>
          <a:xfrm>
            <a:off x="79375" y="739775"/>
            <a:ext cx="6586538" cy="3705225"/>
          </a:xfrm>
          <a:ln/>
        </p:spPr>
      </p:sp>
      <p:sp>
        <p:nvSpPr>
          <p:cNvPr id="88068" name="Rectangle 3"/>
          <p:cNvSpPr>
            <a:spLocks noGrp="1" noChangeArrowheads="1"/>
          </p:cNvSpPr>
          <p:nvPr>
            <p:ph type="body" idx="1"/>
          </p:nvPr>
        </p:nvSpPr>
        <p:spPr>
          <a:xfrm>
            <a:off x="899160" y="4693285"/>
            <a:ext cx="4945380" cy="4447986"/>
          </a:xfrm>
          <a:noFill/>
          <a:ln/>
        </p:spPr>
        <p:txBody>
          <a:bodyPr lIns="91416" tIns="45708" rIns="91416" bIns="45708"/>
          <a:lstStyle/>
          <a:p>
            <a:pPr eaLnBrk="1" hangingPunct="1"/>
            <a:r>
              <a:rPr lang="en-US">
                <a:latin typeface="Arial" charset="0"/>
                <a:ea typeface="ＭＳ Ｐゴシック" charset="-128"/>
                <a:cs typeface="ＭＳ Ｐゴシック" charset="-128"/>
              </a:rPr>
              <a:t>Note that human vision and a camera lens have cone-shaped viewing volumes. OpenGL (and almost all computer graphics APIs) describe a pyramid-shaped viewing volume. Therefore, the computer will “see” differently from the natural viewpoints, especially along the edges of viewing volumes. This is particularly pronounced for wide-angle “fish-eye” camera lenses.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5B74CB1-2267-3844-B7FF-8FCC81ACB9F4}" type="slidenum">
              <a:rPr lang="en-US"/>
              <a:pPr/>
              <a:t>71</a:t>
            </a:fld>
            <a:endParaRPr lang="en-US"/>
          </a:p>
        </p:txBody>
      </p:sp>
      <p:sp>
        <p:nvSpPr>
          <p:cNvPr id="86019" name="Rectangle 2"/>
          <p:cNvSpPr>
            <a:spLocks noGrp="1" noRot="1" noChangeAspect="1" noChangeArrowheads="1" noTextEdit="1"/>
          </p:cNvSpPr>
          <p:nvPr>
            <p:ph type="sldImg"/>
          </p:nvPr>
        </p:nvSpPr>
        <p:spPr>
          <a:xfrm>
            <a:off x="79375" y="741363"/>
            <a:ext cx="6586538" cy="3705225"/>
          </a:xfrm>
          <a:ln/>
        </p:spPr>
      </p:sp>
      <p:sp>
        <p:nvSpPr>
          <p:cNvPr id="86020" name="Rectangle 3"/>
          <p:cNvSpPr>
            <a:spLocks noGrp="1" noChangeArrowheads="1"/>
          </p:cNvSpPr>
          <p:nvPr>
            <p:ph type="body" idx="1"/>
          </p:nvPr>
        </p:nvSpPr>
        <p:spPr>
          <a:xfrm>
            <a:off x="674370" y="4722449"/>
            <a:ext cx="5394960" cy="4386231"/>
          </a:xfrm>
          <a:noFill/>
          <a:ln/>
        </p:spPr>
        <p:txBody>
          <a:bodyPr/>
          <a:lstStyle/>
          <a:p>
            <a:pPr eaLnBrk="1" hangingPunct="1"/>
            <a:r>
              <a:rPr lang="en-US" dirty="0">
                <a:latin typeface="Arial" charset="0"/>
                <a:ea typeface="ＭＳ Ｐゴシック" charset="-128"/>
                <a:cs typeface="ＭＳ Ｐゴシック" charset="-128"/>
              </a:rPr>
              <a:t>The processing required for converting a vertex from 3D</a:t>
            </a:r>
            <a:r>
              <a:rPr lang="en-US" dirty="0" smtClean="0">
                <a:latin typeface="Arial" charset="0"/>
                <a:ea typeface="ＭＳ Ｐゴシック" charset="-128"/>
                <a:cs typeface="ＭＳ Ｐゴシック" charset="-128"/>
              </a:rPr>
              <a:t> or 4D space </a:t>
            </a:r>
            <a:r>
              <a:rPr lang="en-US" dirty="0">
                <a:latin typeface="Arial" charset="0"/>
                <a:ea typeface="ＭＳ Ｐゴシック" charset="-128"/>
                <a:cs typeface="ＭＳ Ｐゴシック" charset="-128"/>
              </a:rPr>
              <a:t>into a 2D window coordinate is done by the transform stage of the graphics pipeline.  The operations in that stage are illustrated above. </a:t>
            </a:r>
            <a:r>
              <a:rPr lang="en-US" dirty="0" smtClean="0">
                <a:latin typeface="Arial" charset="0"/>
                <a:ea typeface="ＭＳ Ｐゴシック" charset="-128"/>
                <a:cs typeface="ＭＳ Ｐゴシック" charset="-128"/>
              </a:rPr>
              <a:t> Each box</a:t>
            </a:r>
            <a:r>
              <a:rPr lang="en-US" baseline="0" dirty="0" smtClean="0">
                <a:latin typeface="Arial" charset="0"/>
                <a:ea typeface="ＭＳ Ｐゴシック" charset="-128"/>
                <a:cs typeface="ＭＳ Ｐゴシック" charset="-128"/>
              </a:rPr>
              <a:t> </a:t>
            </a:r>
            <a:r>
              <a:rPr lang="en-US" dirty="0" smtClean="0">
                <a:latin typeface="Arial" charset="0"/>
                <a:ea typeface="ＭＳ Ｐゴシック" charset="-128"/>
                <a:cs typeface="ＭＳ Ｐゴシック" charset="-128"/>
              </a:rPr>
              <a:t>represent </a:t>
            </a:r>
            <a:r>
              <a:rPr lang="en-US" dirty="0">
                <a:latin typeface="Arial" charset="0"/>
                <a:ea typeface="ＭＳ Ｐゴシック" charset="-128"/>
                <a:cs typeface="ＭＳ Ｐゴシック" charset="-128"/>
              </a:rPr>
              <a:t>a matrix multiplication operation.  In graphics, all of our matrices are 4</a:t>
            </a:r>
            <a:r>
              <a:rPr lang="en-US" dirty="0">
                <a:latin typeface="Arial" charset="0"/>
                <a:ea typeface="Arial" charset="0"/>
                <a:cs typeface="Arial" charset="0"/>
              </a:rPr>
              <a:t>×4 matrices (they’re homogenous, hence the reason for homogenous coordinates)</a:t>
            </a:r>
            <a:r>
              <a:rPr lang="en-US" dirty="0" smtClean="0">
                <a:latin typeface="Arial" charset="0"/>
                <a:ea typeface="Arial" charset="0"/>
                <a:cs typeface="Arial" charset="0"/>
              </a:rPr>
              <a:t>.</a:t>
            </a:r>
          </a:p>
          <a:p>
            <a:pPr eaLnBrk="1" hangingPunct="1"/>
            <a:endParaRPr lang="en-US" dirty="0" smtClean="0">
              <a:latin typeface="Arial" charset="0"/>
              <a:ea typeface="Arial" charset="0"/>
              <a:cs typeface="Arial" charset="0"/>
            </a:endParaRPr>
          </a:p>
          <a:p>
            <a:pPr eaLnBrk="1" hangingPunct="1"/>
            <a:r>
              <a:rPr lang="en-US" dirty="0">
                <a:latin typeface="Arial" charset="0"/>
                <a:ea typeface="Arial" charset="0"/>
                <a:cs typeface="Arial" charset="0"/>
              </a:rPr>
              <a:t>When we want to draw an geometric object, like a chair for instance, we first determine all of the vertices that we want to associate with the chair.  Next, we determine how those vertices should be grouped to form geometric primitives, and the order we’re going to send them to the graphics subsystem.  This process is called </a:t>
            </a:r>
            <a:r>
              <a:rPr lang="en-US" i="1" dirty="0">
                <a:latin typeface="Arial" charset="0"/>
                <a:ea typeface="Arial" charset="0"/>
                <a:cs typeface="Arial" charset="0"/>
              </a:rPr>
              <a:t>modeling</a:t>
            </a:r>
            <a:r>
              <a:rPr lang="en-US" dirty="0">
                <a:latin typeface="Arial" charset="0"/>
                <a:ea typeface="Arial" charset="0"/>
                <a:cs typeface="Arial" charset="0"/>
              </a:rPr>
              <a:t>.  Quite often, we’ll model an object in its own little 3D coordinate system.  When we want to add that object into the scene we’re developing, we need to determine its </a:t>
            </a:r>
            <a:r>
              <a:rPr lang="en-US" i="1" dirty="0">
                <a:latin typeface="Arial" charset="0"/>
                <a:ea typeface="Arial" charset="0"/>
                <a:cs typeface="Arial" charset="0"/>
              </a:rPr>
              <a:t>world coordinates.</a:t>
            </a:r>
            <a:r>
              <a:rPr lang="en-US" dirty="0">
                <a:latin typeface="Arial" charset="0"/>
                <a:ea typeface="Arial" charset="0"/>
                <a:cs typeface="Arial" charset="0"/>
              </a:rPr>
              <a:t>  We do this by specifying a </a:t>
            </a:r>
            <a:r>
              <a:rPr lang="en-US" i="1" dirty="0">
                <a:latin typeface="Arial" charset="0"/>
                <a:ea typeface="Arial" charset="0"/>
                <a:cs typeface="Arial" charset="0"/>
              </a:rPr>
              <a:t>modeling transformation</a:t>
            </a:r>
            <a:r>
              <a:rPr lang="en-US" dirty="0">
                <a:latin typeface="Arial" charset="0"/>
                <a:ea typeface="Arial" charset="0"/>
                <a:cs typeface="Arial" charset="0"/>
              </a:rPr>
              <a:t>, which tells the system how to move from one coordinate system to another.</a:t>
            </a:r>
            <a:r>
              <a:rPr lang="en-US" dirty="0" smtClean="0">
                <a:latin typeface="Arial" charset="0"/>
                <a:ea typeface="Arial" charset="0"/>
                <a:cs typeface="Arial" charset="0"/>
              </a:rPr>
              <a:t> </a:t>
            </a:r>
          </a:p>
          <a:p>
            <a:pPr eaLnBrk="1" hangingPunct="1"/>
            <a:endParaRPr lang="en-US" dirty="0" smtClean="0">
              <a:latin typeface="Arial" charset="0"/>
              <a:ea typeface="Arial" charset="0"/>
              <a:cs typeface="Arial" charset="0"/>
            </a:endParaRPr>
          </a:p>
          <a:p>
            <a:pPr eaLnBrk="1" hangingPunct="1"/>
            <a:r>
              <a:rPr lang="en-US" dirty="0">
                <a:latin typeface="Arial" charset="0"/>
                <a:ea typeface="Arial" charset="0"/>
                <a:cs typeface="Arial" charset="0"/>
              </a:rPr>
              <a:t>Modeling transformations, in combination with </a:t>
            </a:r>
            <a:r>
              <a:rPr lang="en-US" i="1" dirty="0">
                <a:latin typeface="Arial" charset="0"/>
                <a:ea typeface="Arial" charset="0"/>
                <a:cs typeface="Arial" charset="0"/>
              </a:rPr>
              <a:t>viewing</a:t>
            </a:r>
            <a:r>
              <a:rPr lang="en-US" dirty="0">
                <a:latin typeface="Arial" charset="0"/>
                <a:ea typeface="Arial" charset="0"/>
                <a:cs typeface="Arial" charset="0"/>
              </a:rPr>
              <a:t> transforms, which dictate where the viewing frustum is in world coordinates, are the first transformation that a vertex goes through.  Next, the </a:t>
            </a:r>
            <a:r>
              <a:rPr lang="en-US" i="1" dirty="0">
                <a:latin typeface="Arial" charset="0"/>
                <a:ea typeface="Arial" charset="0"/>
                <a:cs typeface="Arial" charset="0"/>
              </a:rPr>
              <a:t>projection transform</a:t>
            </a:r>
            <a:r>
              <a:rPr lang="en-US" dirty="0">
                <a:latin typeface="Arial" charset="0"/>
                <a:ea typeface="Arial" charset="0"/>
                <a:cs typeface="Arial" charset="0"/>
              </a:rPr>
              <a:t> is applied which maps the vertex into another space called </a:t>
            </a:r>
            <a:r>
              <a:rPr lang="en-US" i="1" dirty="0">
                <a:latin typeface="Arial" charset="0"/>
                <a:ea typeface="Arial" charset="0"/>
                <a:cs typeface="Arial" charset="0"/>
              </a:rPr>
              <a:t>clip coordinates,</a:t>
            </a:r>
            <a:r>
              <a:rPr lang="en-US" dirty="0">
                <a:latin typeface="Arial" charset="0"/>
                <a:ea typeface="Arial" charset="0"/>
                <a:cs typeface="Arial" charset="0"/>
              </a:rPr>
              <a:t> which is where clipping occurs.  After clipping, we divide by the </a:t>
            </a:r>
            <a:r>
              <a:rPr lang="en-US" i="1" dirty="0" err="1">
                <a:latin typeface="Arial" charset="0"/>
                <a:ea typeface="Arial" charset="0"/>
                <a:cs typeface="Arial" charset="0"/>
              </a:rPr>
              <a:t>w</a:t>
            </a:r>
            <a:r>
              <a:rPr lang="en-US" dirty="0">
                <a:latin typeface="Arial" charset="0"/>
                <a:ea typeface="Arial" charset="0"/>
                <a:cs typeface="Arial" charset="0"/>
              </a:rPr>
              <a:t> value of the vertex, which is modified by projection.  This division operation is what allows the farther-objects-being-smaller activity.  The transformed, clipped coordinates are then mapped into the window.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Basic graphics</a:t>
            </a:r>
            <a:r>
              <a:rPr lang="en-US" baseline="0" dirty="0" smtClean="0"/>
              <a:t> concepts are those in fundamentals course, including the basics of image formation.</a:t>
            </a:r>
          </a:p>
          <a:p>
            <a:endParaRPr lang="en-US" baseline="0" dirty="0" smtClean="0"/>
          </a:p>
          <a:p>
            <a:r>
              <a:rPr lang="en-US" baseline="0" dirty="0" smtClean="0"/>
              <a:t>For this course, experience with C/C++,  Java, Python should suffice. </a:t>
            </a:r>
          </a:p>
          <a:p>
            <a:endParaRPr lang="en-US" baseline="0" dirty="0" smtClean="0"/>
          </a:p>
          <a:p>
            <a:r>
              <a:rPr lang="en-US" baseline="0" dirty="0" smtClean="0"/>
              <a:t>We assume you are comfortable running remote applications in a browser.</a:t>
            </a:r>
          </a:p>
          <a:p>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7</a:t>
            </a:fld>
            <a:endParaRPr lang="en-GB"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78E6E47-32A2-454F-89A8-35933F7D5742}" type="slidenum">
              <a:rPr lang="en-US"/>
              <a:pPr/>
              <a:t>72</a:t>
            </a:fld>
            <a:endParaRPr lang="en-US"/>
          </a:p>
        </p:txBody>
      </p:sp>
      <p:sp>
        <p:nvSpPr>
          <p:cNvPr id="90115" name="Rectangle 2"/>
          <p:cNvSpPr>
            <a:spLocks noGrp="1" noRot="1" noChangeAspect="1" noChangeArrowheads="1" noTextEdit="1"/>
          </p:cNvSpPr>
          <p:nvPr>
            <p:ph type="sldImg"/>
          </p:nvPr>
        </p:nvSpPr>
        <p:spPr>
          <a:xfrm>
            <a:off x="79375" y="739775"/>
            <a:ext cx="6586538" cy="3705225"/>
          </a:xfrm>
          <a:ln/>
        </p:spPr>
      </p:sp>
      <p:sp>
        <p:nvSpPr>
          <p:cNvPr id="90116" name="Rectangle 3"/>
          <p:cNvSpPr>
            <a:spLocks noGrp="1" noChangeArrowheads="1"/>
          </p:cNvSpPr>
          <p:nvPr>
            <p:ph type="body" idx="1"/>
          </p:nvPr>
        </p:nvSpPr>
        <p:spPr>
          <a:xfrm>
            <a:off x="899160" y="4693285"/>
            <a:ext cx="4945380" cy="4447986"/>
          </a:xfrm>
          <a:noFill/>
          <a:ln/>
        </p:spPr>
        <p:txBody>
          <a:bodyPr lIns="91416" tIns="45708" rIns="91416" bIns="45708"/>
          <a:lstStyle/>
          <a:p>
            <a:pPr eaLnBrk="1" hangingPunct="1"/>
            <a:r>
              <a:rPr lang="en-US" dirty="0">
                <a:latin typeface="Arial" charset="0"/>
                <a:ea typeface="ＭＳ Ｐゴシック" charset="-128"/>
                <a:cs typeface="ＭＳ Ｐゴシック" charset="-128"/>
              </a:rPr>
              <a:t>By using 4</a:t>
            </a:r>
            <a:r>
              <a:rPr lang="en-US" dirty="0">
                <a:latin typeface="Arial" charset="0"/>
                <a:ea typeface="Arial" charset="0"/>
                <a:cs typeface="Arial" charset="0"/>
              </a:rPr>
              <a:t>×4 matrices, OpenGL can represent all geometric transformations using one matrix format.  </a:t>
            </a:r>
            <a:r>
              <a:rPr lang="en-US" dirty="0">
                <a:latin typeface="Arial" charset="0"/>
                <a:ea typeface="ＭＳ Ｐゴシック" charset="-128"/>
                <a:cs typeface="ＭＳ Ｐゴシック" charset="-128"/>
              </a:rPr>
              <a:t>Perspective projections and translations require the 4</a:t>
            </a:r>
            <a:r>
              <a:rPr lang="en-US" baseline="30000" dirty="0">
                <a:latin typeface="Arial" charset="0"/>
                <a:ea typeface="ＭＳ Ｐゴシック" charset="-128"/>
                <a:cs typeface="ＭＳ Ｐゴシック" charset="-128"/>
              </a:rPr>
              <a:t>th</a:t>
            </a:r>
            <a:r>
              <a:rPr lang="en-US" dirty="0">
                <a:latin typeface="Arial" charset="0"/>
                <a:ea typeface="ＭＳ Ｐゴシック" charset="-128"/>
                <a:cs typeface="ＭＳ Ｐゴシック" charset="-128"/>
              </a:rPr>
              <a:t> row and column.  Otherwise, these operations would require an vector-addition operation, in addition to the matrix multiplication</a:t>
            </a:r>
            <a:r>
              <a:rPr lang="en-US" dirty="0" smtClean="0">
                <a:latin typeface="Arial" charset="0"/>
                <a:ea typeface="ＭＳ Ｐゴシック" charset="-128"/>
                <a:cs typeface="ＭＳ Ｐゴシック" charset="-128"/>
              </a:rPr>
              <a:t>.</a:t>
            </a:r>
          </a:p>
          <a:p>
            <a:pPr eaLnBrk="1" hangingPunct="1"/>
            <a:endParaRPr lang="en-US" dirty="0" smtClean="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While OpenGL specifies matrices in column-major order, this is often confusing for “C” programmers who are used to row-major ordering for two-dimensional arrays.  OpenGL provides routines for loading both column- and row-major matrices.  However, for standard OpenGL transformations, there are functions that automatically generate the matrices for you, so you don’t generally need to be concerned about this until you start doing more advanced operations.</a:t>
            </a:r>
          </a:p>
          <a:p>
            <a:pPr eaLnBrk="1" hangingPunct="1"/>
            <a:r>
              <a:rPr lang="en-US" dirty="0">
                <a:latin typeface="Arial" charset="0"/>
                <a:ea typeface="ＭＳ Ｐゴシック" charset="-128"/>
                <a:cs typeface="ＭＳ Ｐゴシック" charset="-128"/>
              </a:rPr>
              <a:t>For operations other than perspective projection, the fourth row is always</a:t>
            </a:r>
            <a:r>
              <a:rPr lang="en-US" dirty="0" smtClean="0">
                <a:latin typeface="Arial" charset="0"/>
                <a:ea typeface="ＭＳ Ｐゴシック" charset="-128"/>
                <a:cs typeface="ＭＳ Ｐゴシック" charset="-128"/>
              </a:rPr>
              <a:t> (</a:t>
            </a:r>
            <a:r>
              <a:rPr lang="en-US" dirty="0">
                <a:latin typeface="Arial" charset="0"/>
                <a:ea typeface="ＭＳ Ｐゴシック" charset="-128"/>
                <a:cs typeface="ＭＳ Ｐゴシック" charset="-128"/>
              </a:rPr>
              <a:t>0, 0, 0, 1) which leaves the w-coordinate unchanged..</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598656D-11E9-4A40-92FB-65D78DD49D1F}" type="slidenum">
              <a:rPr lang="en-US"/>
              <a:pPr/>
              <a:t>73</a:t>
            </a:fld>
            <a:endParaRPr lang="en-US"/>
          </a:p>
        </p:txBody>
      </p:sp>
      <p:sp>
        <p:nvSpPr>
          <p:cNvPr id="92163" name="Rectangle 2"/>
          <p:cNvSpPr>
            <a:spLocks noGrp="1" noRot="1" noChangeAspect="1" noChangeArrowheads="1" noTextEdit="1"/>
          </p:cNvSpPr>
          <p:nvPr>
            <p:ph type="sldImg"/>
          </p:nvPr>
        </p:nvSpPr>
        <p:spPr>
          <a:xfrm>
            <a:off x="79375" y="741363"/>
            <a:ext cx="6586538" cy="3705225"/>
          </a:xfrm>
          <a:ln/>
        </p:spPr>
      </p:sp>
      <p:sp>
        <p:nvSpPr>
          <p:cNvPr id="92164" name="Rectangle 3"/>
          <p:cNvSpPr>
            <a:spLocks noGrp="1" noChangeArrowheads="1"/>
          </p:cNvSpPr>
          <p:nvPr>
            <p:ph type="body" idx="1"/>
          </p:nvPr>
        </p:nvSpPr>
        <p:spPr>
          <a:xfrm>
            <a:off x="674370" y="4785917"/>
            <a:ext cx="5394960" cy="4259294"/>
          </a:xfrm>
          <a:noFill/>
          <a:ln/>
        </p:spPr>
        <p:txBody>
          <a:bodyPr/>
          <a:lstStyle/>
          <a:p>
            <a:pPr eaLnBrk="1" hangingPunct="1">
              <a:lnSpc>
                <a:spcPct val="90000"/>
              </a:lnSpc>
            </a:pPr>
            <a:r>
              <a:rPr lang="en-US">
                <a:latin typeface="Arial" charset="0"/>
                <a:ea typeface="ＭＳ Ｐゴシック" charset="-128"/>
                <a:cs typeface="ＭＳ Ｐゴシック" charset="-128"/>
              </a:rPr>
              <a:t>Another essential part of the graphics processing is setting up how much of the world we can see.  We construct a </a:t>
            </a:r>
            <a:r>
              <a:rPr lang="en-US" i="1">
                <a:latin typeface="Arial" charset="0"/>
                <a:ea typeface="ＭＳ Ｐゴシック" charset="-128"/>
                <a:cs typeface="ＭＳ Ｐゴシック" charset="-128"/>
              </a:rPr>
              <a:t>viewing frustum</a:t>
            </a:r>
            <a:r>
              <a:rPr lang="en-US">
                <a:latin typeface="Arial" charset="0"/>
                <a:ea typeface="ＭＳ Ｐゴシック" charset="-128"/>
                <a:cs typeface="ＭＳ Ｐゴシック" charset="-128"/>
              </a:rPr>
              <a:t>, which defines the chunk of 3-space that we can see.  There are two types of views: a </a:t>
            </a:r>
            <a:r>
              <a:rPr lang="en-US" i="1">
                <a:latin typeface="Arial" charset="0"/>
                <a:ea typeface="ＭＳ Ｐゴシック" charset="-128"/>
                <a:cs typeface="ＭＳ Ｐゴシック" charset="-128"/>
              </a:rPr>
              <a:t>perspective view</a:t>
            </a:r>
            <a:r>
              <a:rPr lang="en-US">
                <a:latin typeface="Arial" charset="0"/>
                <a:ea typeface="ＭＳ Ｐゴシック" charset="-128"/>
                <a:cs typeface="ＭＳ Ｐゴシック" charset="-128"/>
              </a:rPr>
              <a:t>, which you’re familiar with as it’s how your eye works, is used to generate frames that match your view of reality</a:t>
            </a:r>
            <a:r>
              <a:rPr lang="en-US">
                <a:latin typeface="Arial" charset="0"/>
                <a:ea typeface="Arial" charset="0"/>
                <a:cs typeface="Arial" charset="0"/>
              </a:rPr>
              <a:t>–</a:t>
            </a:r>
            <a:r>
              <a:rPr lang="en-US">
                <a:latin typeface="Arial" charset="0"/>
                <a:ea typeface="ＭＳ Ｐゴシック" charset="-128"/>
                <a:cs typeface="ＭＳ Ｐゴシック" charset="-128"/>
              </a:rPr>
              <a:t>things farther from your appear smaller.  This is the type of view used for video games, simulations, and most graphics applications in general.</a:t>
            </a:r>
          </a:p>
          <a:p>
            <a:pPr eaLnBrk="1" hangingPunct="1">
              <a:lnSpc>
                <a:spcPct val="90000"/>
              </a:lnSpc>
            </a:pPr>
            <a:r>
              <a:rPr lang="en-US">
                <a:latin typeface="Arial" charset="0"/>
                <a:ea typeface="ＭＳ Ｐゴシック" charset="-128"/>
                <a:cs typeface="ＭＳ Ｐゴシック" charset="-128"/>
              </a:rPr>
              <a:t>The other view, </a:t>
            </a:r>
            <a:r>
              <a:rPr lang="en-US" i="1">
                <a:latin typeface="Arial" charset="0"/>
                <a:ea typeface="ＭＳ Ｐゴシック" charset="-128"/>
                <a:cs typeface="ＭＳ Ｐゴシック" charset="-128"/>
              </a:rPr>
              <a:t>orthographic</a:t>
            </a:r>
            <a:r>
              <a:rPr lang="en-US">
                <a:latin typeface="Arial" charset="0"/>
                <a:ea typeface="ＭＳ Ｐゴシック" charset="-128"/>
                <a:cs typeface="ＭＳ Ｐゴシック" charset="-128"/>
              </a:rPr>
              <a:t>, is used principally for engineering and design situations, where relative lengths and angles need to be preserved.</a:t>
            </a:r>
          </a:p>
          <a:p>
            <a:pPr eaLnBrk="1" hangingPunct="1">
              <a:lnSpc>
                <a:spcPct val="90000"/>
              </a:lnSpc>
            </a:pPr>
            <a:r>
              <a:rPr lang="en-US">
                <a:latin typeface="Arial" charset="0"/>
                <a:ea typeface="ＭＳ Ｐゴシック" charset="-128"/>
                <a:cs typeface="ＭＳ Ｐゴシック" charset="-128"/>
              </a:rPr>
              <a:t>For a perspective, we locate the eye at the apex of the frustum pyramid.  We can see any objects which are between the two planes perpendicular to eye (they’re called the </a:t>
            </a:r>
            <a:r>
              <a:rPr lang="en-US" i="1">
                <a:latin typeface="Arial" charset="0"/>
                <a:ea typeface="ＭＳ Ｐゴシック" charset="-128"/>
                <a:cs typeface="ＭＳ Ｐゴシック" charset="-128"/>
              </a:rPr>
              <a:t>near</a:t>
            </a:r>
            <a:r>
              <a:rPr lang="en-US">
                <a:latin typeface="Arial" charset="0"/>
                <a:ea typeface="ＭＳ Ｐゴシック" charset="-128"/>
                <a:cs typeface="ＭＳ Ｐゴシック" charset="-128"/>
              </a:rPr>
              <a:t> and </a:t>
            </a:r>
            <a:r>
              <a:rPr lang="en-US" i="1">
                <a:latin typeface="Arial" charset="0"/>
                <a:ea typeface="ＭＳ Ｐゴシック" charset="-128"/>
                <a:cs typeface="ＭＳ Ｐゴシック" charset="-128"/>
              </a:rPr>
              <a:t>far</a:t>
            </a:r>
            <a:r>
              <a:rPr lang="en-US">
                <a:latin typeface="Arial" charset="0"/>
                <a:ea typeface="ＭＳ Ｐゴシック" charset="-128"/>
                <a:cs typeface="ＭＳ Ｐゴシック" charset="-128"/>
              </a:rPr>
              <a:t> clipping planes, respectively).  Any vertices between near and far, and inside the four planes that connect them will be rendered.  Otherwise, those vertices are </a:t>
            </a:r>
            <a:r>
              <a:rPr lang="en-US" i="1">
                <a:latin typeface="Arial" charset="0"/>
                <a:ea typeface="ＭＳ Ｐゴシック" charset="-128"/>
                <a:cs typeface="ＭＳ Ｐゴシック" charset="-128"/>
              </a:rPr>
              <a:t>clipped</a:t>
            </a:r>
            <a:r>
              <a:rPr lang="en-US">
                <a:latin typeface="Arial" charset="0"/>
                <a:ea typeface="ＭＳ Ｐゴシック" charset="-128"/>
                <a:cs typeface="ＭＳ Ｐゴシック" charset="-128"/>
              </a:rPr>
              <a:t> out and discarded.  In some cases a primitive will be entirely outside of the view, and the system will discard it for that frame.  Other primitives might intersect the frustum, which we </a:t>
            </a:r>
            <a:r>
              <a:rPr lang="en-US" i="1">
                <a:latin typeface="Arial" charset="0"/>
                <a:ea typeface="ＭＳ Ｐゴシック" charset="-128"/>
                <a:cs typeface="ＭＳ Ｐゴシック" charset="-128"/>
              </a:rPr>
              <a:t>clip</a:t>
            </a:r>
            <a:r>
              <a:rPr lang="en-US">
                <a:latin typeface="Arial" charset="0"/>
                <a:ea typeface="ＭＳ Ｐゴシック" charset="-128"/>
                <a:cs typeface="ＭＳ Ｐゴシック" charset="-128"/>
              </a:rPr>
              <a:t> such that the part of them that’s outside is discarded and we create new vertices for the modified primitive.</a:t>
            </a:r>
          </a:p>
          <a:p>
            <a:pPr eaLnBrk="1" hangingPunct="1">
              <a:lnSpc>
                <a:spcPct val="90000"/>
              </a:lnSpc>
            </a:pPr>
            <a:r>
              <a:rPr lang="en-US">
                <a:latin typeface="Arial" charset="0"/>
                <a:ea typeface="ＭＳ Ｐゴシック" charset="-128"/>
                <a:cs typeface="ＭＳ Ｐゴシック" charset="-128"/>
              </a:rPr>
              <a:t>While the system can easily determine which primitive are inside the frustum, it’s wasteful of system bandwidth to have lots of primitives discarded in this manner.  We utilize a technique named </a:t>
            </a:r>
            <a:r>
              <a:rPr lang="en-US" i="1">
                <a:latin typeface="Arial" charset="0"/>
                <a:ea typeface="ＭＳ Ｐゴシック" charset="-128"/>
                <a:cs typeface="ＭＳ Ｐゴシック" charset="-128"/>
              </a:rPr>
              <a:t>culling</a:t>
            </a:r>
            <a:r>
              <a:rPr lang="en-US">
                <a:latin typeface="Arial" charset="0"/>
                <a:ea typeface="ＭＳ Ｐゴシック" charset="-128"/>
                <a:cs typeface="ＭＳ Ｐゴシック" charset="-128"/>
              </a:rPr>
              <a:t> to determine exactly which primitives need to be sent to the graphics processor, and send only those primitives to maximize its efficiency.</a:t>
            </a:r>
          </a:p>
          <a:p>
            <a:pPr eaLnBrk="1" hangingPunct="1">
              <a:lnSpc>
                <a:spcPct val="90000"/>
              </a:lnSpc>
            </a:pPr>
            <a:endParaRPr lang="en-US">
              <a:latin typeface="Arial" charset="0"/>
              <a:ea typeface="ＭＳ Ｐゴシック" charset="-128"/>
              <a:cs typeface="ＭＳ Ｐゴシック"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C20C7CE-DD8D-1543-9878-1820009890DF}" type="slidenum">
              <a:rPr lang="en-US"/>
              <a:pPr/>
              <a:t>74</a:t>
            </a:fld>
            <a:endParaRPr lang="en-US"/>
          </a:p>
        </p:txBody>
      </p:sp>
      <p:sp>
        <p:nvSpPr>
          <p:cNvPr id="94211" name="Rectangle 2"/>
          <p:cNvSpPr>
            <a:spLocks noGrp="1" noRot="1" noChangeAspect="1" noChangeArrowheads="1" noTextEdit="1"/>
          </p:cNvSpPr>
          <p:nvPr>
            <p:ph type="sldImg"/>
          </p:nvPr>
        </p:nvSpPr>
        <p:spPr>
          <a:xfrm>
            <a:off x="247650" y="741363"/>
            <a:ext cx="6248400" cy="3514725"/>
          </a:xfrm>
          <a:ln/>
        </p:spPr>
      </p:sp>
      <p:sp>
        <p:nvSpPr>
          <p:cNvPr id="9421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In</a:t>
            </a:r>
            <a:r>
              <a:rPr lang="en-US" baseline="0" dirty="0" smtClean="0">
                <a:latin typeface="Arial" charset="0"/>
                <a:ea typeface="ＭＳ Ｐゴシック" charset="-128"/>
                <a:cs typeface="ＭＳ Ｐゴシック" charset="-128"/>
              </a:rPr>
              <a:t> OpenGL, the default viewing frusta are always configured in the same manner, which defines the orientation of our clip coordinates.  Specifically, clip coordinates are defined with the “eye” located at the origin, looking down the –z axis.  From there, we define two distances: our </a:t>
            </a:r>
            <a:r>
              <a:rPr lang="en-US" i="1" baseline="0" dirty="0" smtClean="0">
                <a:latin typeface="Arial" charset="0"/>
                <a:ea typeface="ＭＳ Ｐゴシック" charset="-128"/>
                <a:cs typeface="ＭＳ Ｐゴシック" charset="-128"/>
              </a:rPr>
              <a:t>near</a:t>
            </a:r>
            <a:r>
              <a:rPr lang="en-US" i="0" baseline="0" dirty="0" smtClean="0">
                <a:latin typeface="Arial" charset="0"/>
                <a:ea typeface="ＭＳ Ｐゴシック" charset="-128"/>
                <a:cs typeface="ＭＳ Ｐゴシック" charset="-128"/>
              </a:rPr>
              <a:t> and </a:t>
            </a:r>
            <a:r>
              <a:rPr lang="en-US" i="1" baseline="0" dirty="0" smtClean="0">
                <a:latin typeface="Arial" charset="0"/>
                <a:ea typeface="ＭＳ Ｐゴシック" charset="-128"/>
                <a:cs typeface="ＭＳ Ｐゴシック" charset="-128"/>
              </a:rPr>
              <a:t>far clip distances</a:t>
            </a:r>
            <a:r>
              <a:rPr lang="en-US" i="0" baseline="0" dirty="0" smtClean="0">
                <a:latin typeface="Arial" charset="0"/>
                <a:ea typeface="ＭＳ Ｐゴシック" charset="-128"/>
                <a:cs typeface="ＭＳ Ｐゴシック" charset="-128"/>
              </a:rPr>
              <a:t>, which specify the location of our near and far clipping planes.  The viewing volume is then completely by specifying the positions of the enclosing planes that are parallel to the view direction .</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86F233C-14D0-724C-B224-379C6A5225F1}" type="slidenum">
              <a:rPr lang="en-US"/>
              <a:pPr/>
              <a:t>75</a:t>
            </a:fld>
            <a:endParaRPr lang="en-US"/>
          </a:p>
        </p:txBody>
      </p:sp>
      <p:sp>
        <p:nvSpPr>
          <p:cNvPr id="98307" name="Rectangle 2"/>
          <p:cNvSpPr>
            <a:spLocks noGrp="1" noRot="1" noChangeAspect="1" noChangeArrowheads="1" noTextEdit="1"/>
          </p:cNvSpPr>
          <p:nvPr>
            <p:ph type="sldImg"/>
          </p:nvPr>
        </p:nvSpPr>
        <p:spPr>
          <a:xfrm>
            <a:off x="79375" y="739775"/>
            <a:ext cx="6586538" cy="3705225"/>
          </a:xfrm>
          <a:ln/>
        </p:spPr>
      </p:sp>
      <p:sp>
        <p:nvSpPr>
          <p:cNvPr id="98308" name="Rectangle 3"/>
          <p:cNvSpPr>
            <a:spLocks noGrp="1" noChangeArrowheads="1"/>
          </p:cNvSpPr>
          <p:nvPr>
            <p:ph type="body" idx="1"/>
          </p:nvPr>
        </p:nvSpPr>
        <p:spPr>
          <a:xfrm>
            <a:off x="897601" y="4695001"/>
            <a:ext cx="4948502" cy="4446270"/>
          </a:xfrm>
          <a:noFill/>
          <a:ln/>
        </p:spPr>
        <p:txBody>
          <a:bodyPr lIns="91416" tIns="45708" rIns="91416" bIns="45708"/>
          <a:lstStyle/>
          <a:p>
            <a:pPr eaLnBrk="1" hangingPunct="1"/>
            <a:r>
              <a:rPr lang="en-US" dirty="0" err="1" smtClean="0">
                <a:latin typeface="Courier New" charset="0"/>
                <a:ea typeface="ＭＳ Ｐゴシック" charset="-128"/>
                <a:cs typeface="ＭＳ Ｐゴシック" charset="-128"/>
              </a:rPr>
              <a:t>lookAt</a:t>
            </a:r>
            <a:r>
              <a:rPr lang="en-US" dirty="0">
                <a:latin typeface="Courier New" charset="0"/>
                <a:ea typeface="ＭＳ Ｐゴシック" charset="-128"/>
                <a:cs typeface="ＭＳ Ｐゴシック" charset="-128"/>
              </a:rPr>
              <a:t>() </a:t>
            </a:r>
            <a:r>
              <a:rPr lang="en-US" dirty="0" smtClean="0">
                <a:latin typeface="Arial" charset="0"/>
                <a:ea typeface="ＭＳ Ｐゴシック" charset="-128"/>
                <a:cs typeface="ＭＳ Ｐゴシック" charset="-128"/>
              </a:rPr>
              <a:t>generates a viewing matrix based</a:t>
            </a:r>
            <a:r>
              <a:rPr lang="en-US" baseline="0" dirty="0" smtClean="0">
                <a:latin typeface="Arial" charset="0"/>
                <a:ea typeface="ＭＳ Ｐゴシック" charset="-128"/>
                <a:cs typeface="ＭＳ Ｐゴシック" charset="-128"/>
              </a:rPr>
              <a:t> on several points. </a:t>
            </a:r>
            <a:r>
              <a:rPr lang="en-US" dirty="0" err="1" smtClean="0">
                <a:latin typeface="Courier New" charset="0"/>
                <a:ea typeface="ＭＳ Ｐゴシック" charset="-128"/>
                <a:cs typeface="ＭＳ Ｐゴシック" charset="-128"/>
              </a:rPr>
              <a:t>LookAt</a:t>
            </a:r>
            <a:r>
              <a:rPr lang="en-US" dirty="0">
                <a:latin typeface="Courier New" charset="0"/>
                <a:ea typeface="ＭＳ Ｐゴシック" charset="-128"/>
                <a:cs typeface="ＭＳ Ｐゴシック" charset="-128"/>
              </a:rPr>
              <a:t>() </a:t>
            </a:r>
            <a:r>
              <a:rPr lang="en-US" dirty="0" smtClean="0">
                <a:latin typeface="Arial" charset="0"/>
                <a:ea typeface="ＭＳ Ｐゴシック" charset="-128"/>
                <a:cs typeface="ＭＳ Ｐゴシック" charset="-128"/>
              </a:rPr>
              <a:t>provides natural semantics</a:t>
            </a:r>
            <a:r>
              <a:rPr lang="en-US" baseline="0" dirty="0" smtClean="0">
                <a:latin typeface="Arial" charset="0"/>
                <a:ea typeface="ＭＳ Ｐゴシック" charset="-128"/>
                <a:cs typeface="ＭＳ Ｐゴシック" charset="-128"/>
              </a:rPr>
              <a:t> for modeling flight</a:t>
            </a:r>
            <a:r>
              <a:rPr lang="en-US" dirty="0" smtClean="0">
                <a:latin typeface="Arial" charset="0"/>
                <a:ea typeface="ＭＳ Ｐゴシック" charset="-128"/>
                <a:cs typeface="ＭＳ Ｐゴシック" charset="-128"/>
              </a:rPr>
              <a:t> application,</a:t>
            </a:r>
            <a:r>
              <a:rPr lang="en-US" baseline="0" dirty="0" smtClean="0">
                <a:latin typeface="Arial" charset="0"/>
                <a:ea typeface="ＭＳ Ｐゴシック" charset="-128"/>
                <a:cs typeface="ＭＳ Ｐゴシック" charset="-128"/>
              </a:rPr>
              <a:t> but care must be taken to avoid degenerate numerical situations, where the generated viewing matrix is undefined</a:t>
            </a:r>
            <a:r>
              <a:rPr lang="en-US" dirty="0" smtClean="0">
                <a:latin typeface="Arial" charset="0"/>
                <a:ea typeface="ＭＳ Ｐゴシック" charset="-128"/>
                <a:cs typeface="ＭＳ Ｐゴシック" charset="-128"/>
              </a:rPr>
              <a:t>.</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An alternative is to specify a sequence of rotations and translations that are concatenated with an initial identity matrix</a:t>
            </a:r>
            <a:r>
              <a:rPr lang="en-US" dirty="0" smtClean="0">
                <a:latin typeface="Arial" charset="0"/>
                <a:ea typeface="ＭＳ Ｐゴシック" charset="-128"/>
                <a:cs typeface="ＭＳ Ｐゴシック" charset="-128"/>
              </a:rPr>
              <a:t>.</a:t>
            </a:r>
          </a:p>
          <a:p>
            <a:pPr eaLnBrk="1" hangingPunct="1"/>
            <a:endParaRPr lang="en-US" dirty="0" smtClean="0">
              <a:latin typeface="Arial" charset="0"/>
              <a:ea typeface="ＭＳ Ｐゴシック" charset="-128"/>
              <a:cs typeface="ＭＳ Ｐゴシック" charset="-128"/>
            </a:endParaRPr>
          </a:p>
          <a:p>
            <a:pPr eaLnBrk="1" hangingPunct="1"/>
            <a:r>
              <a:rPr lang="en-US" dirty="0" err="1" smtClean="0">
                <a:latin typeface="Arial" charset="0"/>
                <a:ea typeface="ＭＳ Ｐゴシック" charset="-128"/>
                <a:cs typeface="ＭＳ Ｐゴシック" charset="-128"/>
              </a:rPr>
              <a:t>lookAt</a:t>
            </a:r>
            <a:r>
              <a:rPr lang="en-US" baseline="0" dirty="0" smtClean="0">
                <a:latin typeface="Arial" charset="0"/>
                <a:ea typeface="ＭＳ Ｐゴシック" charset="-128"/>
                <a:cs typeface="ＭＳ Ｐゴシック" charset="-128"/>
              </a:rPr>
              <a:t>() is in </a:t>
            </a:r>
            <a:r>
              <a:rPr lang="en-US" baseline="0" dirty="0" err="1" smtClean="0">
                <a:latin typeface="Arial" charset="0"/>
                <a:ea typeface="ＭＳ Ｐゴシック" charset="-128"/>
                <a:cs typeface="ＭＳ Ｐゴシック" charset="-128"/>
              </a:rPr>
              <a:t>MV.js</a:t>
            </a:r>
            <a:r>
              <a:rPr lang="en-US" baseline="0" dirty="0" smtClean="0">
                <a:latin typeface="Arial" charset="0"/>
                <a:ea typeface="ＭＳ Ｐゴシック" charset="-128"/>
                <a:cs typeface="ＭＳ Ｐゴシック" charset="-128"/>
              </a:rPr>
              <a:t> as are translation, scaling and rotation functions that we present in the next few slides.</a:t>
            </a:r>
          </a:p>
          <a:p>
            <a:pPr eaLnBrk="1" hangingPunct="1"/>
            <a:endParaRPr lang="en-US" dirty="0" smtClean="0">
              <a:latin typeface="Arial" charset="0"/>
              <a:ea typeface="ＭＳ Ｐゴシック" charset="-128"/>
              <a:cs typeface="ＭＳ Ｐゴシック" charset="-128"/>
            </a:endParaRPr>
          </a:p>
          <a:p>
            <a:pPr eaLnBrk="1" hangingPunct="1"/>
            <a:r>
              <a:rPr lang="en-US" i="1" dirty="0">
                <a:latin typeface="Arial" charset="0"/>
                <a:ea typeface="ＭＳ Ｐゴシック" charset="-128"/>
                <a:cs typeface="ＭＳ Ｐゴシック" charset="-128"/>
              </a:rPr>
              <a:t>Note:</a:t>
            </a:r>
            <a:r>
              <a:rPr lang="en-US" dirty="0">
                <a:latin typeface="Arial" charset="0"/>
                <a:ea typeface="ＭＳ Ｐゴシック" charset="-128"/>
                <a:cs typeface="ＭＳ Ｐゴシック" charset="-128"/>
              </a:rPr>
              <a:t> that the name </a:t>
            </a:r>
            <a:r>
              <a:rPr lang="en-US" dirty="0" err="1">
                <a:latin typeface="Arial" charset="0"/>
                <a:ea typeface="ＭＳ Ｐゴシック" charset="-128"/>
                <a:cs typeface="ＭＳ Ｐゴシック" charset="-128"/>
              </a:rPr>
              <a:t>modelview</a:t>
            </a:r>
            <a:r>
              <a:rPr lang="en-US" dirty="0">
                <a:latin typeface="Arial" charset="0"/>
                <a:ea typeface="ＭＳ Ｐゴシック" charset="-128"/>
                <a:cs typeface="ＭＳ Ｐゴシック" charset="-128"/>
              </a:rPr>
              <a:t> matrix is appropriate since moving objects in the model front of the camera is equivalent to moving the camera to view a set of objects.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Here’s an example vertex shader for</a:t>
            </a:r>
            <a:r>
              <a:rPr lang="en-US" baseline="0" dirty="0" smtClean="0"/>
              <a:t> rotating our cube.  We generate the matrices in the shader (as compared to in the application), based on the input angle </a:t>
            </a:r>
            <a:r>
              <a:rPr lang="en-US" baseline="0" dirty="0" smtClean="0">
                <a:latin typeface="Consolas" pitchFamily="49" charset="0"/>
                <a:cs typeface="Consolas" pitchFamily="49" charset="0"/>
              </a:rPr>
              <a:t>theta</a:t>
            </a:r>
            <a:r>
              <a:rPr lang="en-US" baseline="0" dirty="0" smtClean="0"/>
              <a:t>.  It’s useful to note that we can </a:t>
            </a:r>
            <a:r>
              <a:rPr lang="en-US" baseline="0" dirty="0" err="1" smtClean="0"/>
              <a:t>vectorize</a:t>
            </a:r>
            <a:r>
              <a:rPr lang="en-US" baseline="0" dirty="0" smtClean="0"/>
              <a:t> numerous computations.  For example, we can generate a vectors of </a:t>
            </a:r>
            <a:r>
              <a:rPr lang="en-US" baseline="0" dirty="0" err="1" smtClean="0"/>
              <a:t>sines</a:t>
            </a:r>
            <a:r>
              <a:rPr lang="en-US" baseline="0" dirty="0" smtClean="0"/>
              <a:t> and cosines for the input angle, which we’ll use in further computations.</a:t>
            </a:r>
          </a:p>
          <a:p>
            <a:endParaRPr lang="en-US" baseline="0" dirty="0" smtClean="0"/>
          </a:p>
          <a:p>
            <a:r>
              <a:rPr lang="en-US" baseline="0" dirty="0" smtClean="0"/>
              <a:t>This example is but one way to use the shaders to carry out transformations. We could compute the transformation in the application each iteration and send it to the shader as a uniform. Which is best can depend on the speed of the GPU and how much other work we need to do in the CPU.</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Completing</a:t>
            </a:r>
            <a:r>
              <a:rPr lang="en-US" baseline="0" dirty="0" smtClean="0"/>
              <a:t> our shader, we compose two of three rotation matrices (one around each axis). In generating our matrices, we use one of the many matrix constructor functions (in this case, specifying the 16 individual elements).  It’s important to note in this case, that our matrices are column-major, so we need to take care in the placement of the values in the constructor.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We complete</a:t>
            </a:r>
            <a:r>
              <a:rPr lang="en-US" baseline="0" dirty="0" smtClean="0"/>
              <a:t> our shader here by generating the last rotation matrix, and ) and then use the composition of those matrices to transform the input vertex position.   We also </a:t>
            </a:r>
            <a:r>
              <a:rPr lang="en-US" i="1" baseline="0" dirty="0" smtClean="0"/>
              <a:t>pass-thru</a:t>
            </a:r>
            <a:r>
              <a:rPr lang="en-US" i="0" baseline="0" dirty="0" smtClean="0"/>
              <a:t> the color values by assigning the input color to an output variable.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Finally, we merely need</a:t>
            </a:r>
            <a:r>
              <a:rPr lang="en-US" baseline="0" dirty="0" smtClean="0"/>
              <a:t> to supply the angle values into our shader through our uniform plumbing.  In this case, we track each of the axes rotation angle, and store them in a </a:t>
            </a:r>
            <a:r>
              <a:rPr lang="en-US" baseline="0" dirty="0" smtClean="0">
                <a:latin typeface="Consolas" pitchFamily="49" charset="0"/>
                <a:cs typeface="Consolas" pitchFamily="49" charset="0"/>
              </a:rPr>
              <a:t>vec3</a:t>
            </a:r>
            <a:r>
              <a:rPr lang="en-US" baseline="0" dirty="0" smtClean="0"/>
              <a:t> that matches the angle declaration in the shader.  We also keep track of the uniform’s location so we can easily update its value.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Rot="1" noChangeAspect="1" noChangeArrowheads="1"/>
          </p:cNvSpPr>
          <p:nvPr>
            <p:ph type="sldImg"/>
          </p:nvPr>
        </p:nvSpPr>
        <p:spPr>
          <a:xfrm>
            <a:off x="247650" y="741363"/>
            <a:ext cx="6248400" cy="3514725"/>
          </a:xfrm>
          <a:solidFill>
            <a:srgbClr val="FFFFFF"/>
          </a:solidFill>
          <a:ln/>
        </p:spPr>
      </p:sp>
      <p:sp>
        <p:nvSpPr>
          <p:cNvPr id="133123" name="Rectangle 3"/>
          <p:cNvSpPr>
            <a:spLocks noGrp="1" noChangeArrowheads="1"/>
          </p:cNvSpPr>
          <p:nvPr>
            <p:ph type="body" idx="1"/>
          </p:nvPr>
        </p:nvSpPr>
        <p:spPr>
          <a:xfrm>
            <a:off x="897601" y="4695001"/>
            <a:ext cx="4948502" cy="4446270"/>
          </a:xfrm>
          <a:noFill/>
          <a:ln/>
        </p:spPr>
        <p:txBody>
          <a:bodyPr/>
          <a:lstStyle/>
          <a:p>
            <a:r>
              <a:rPr lang="en-US" dirty="0"/>
              <a:t>Lighting is an important technique in computer graphics. Without lighting, objects tend to look like they are made out of plastic.</a:t>
            </a:r>
          </a:p>
          <a:p>
            <a:r>
              <a:rPr lang="en-US" dirty="0"/>
              <a:t>OpenGL divides lighting into three parts: material properties, light properties and global lighting parameters</a:t>
            </a:r>
            <a:r>
              <a:rPr lang="en-US" dirty="0" smtClean="0"/>
              <a:t>.</a:t>
            </a:r>
          </a:p>
          <a:p>
            <a:r>
              <a:rPr lang="en-US" dirty="0" smtClean="0"/>
              <a:t>While</a:t>
            </a:r>
            <a:r>
              <a:rPr lang="en-US" baseline="0" dirty="0" smtClean="0"/>
              <a:t> we’ll discuss the mathematics of lighting in terms of computing illumination in a vertex shader, the almost identical computations can be done in a fragment shader to compute the lighting effects per-pixel, which yields much better results.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8</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4259994"/>
      </p:ext>
    </p:extLst>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Rot="1" noChangeAspect="1" noChangeArrowheads="1"/>
          </p:cNvSpPr>
          <p:nvPr>
            <p:ph type="sldImg"/>
          </p:nvPr>
        </p:nvSpPr>
        <p:spPr>
          <a:xfrm>
            <a:off x="247650" y="741363"/>
            <a:ext cx="6248400" cy="3514725"/>
          </a:xfrm>
          <a:solidFill>
            <a:srgbClr val="FFFFFF"/>
          </a:solidFill>
          <a:ln/>
        </p:spPr>
      </p:sp>
      <p:sp>
        <p:nvSpPr>
          <p:cNvPr id="141315" name="Rectangle 3"/>
          <p:cNvSpPr>
            <a:spLocks noGrp="1" noChangeArrowheads="1"/>
          </p:cNvSpPr>
          <p:nvPr>
            <p:ph type="body" idx="1"/>
          </p:nvPr>
        </p:nvSpPr>
        <p:spPr>
          <a:xfrm>
            <a:off x="897601" y="4695001"/>
            <a:ext cx="4948502" cy="4446270"/>
          </a:xfrm>
          <a:noFill/>
          <a:ln/>
        </p:spPr>
        <p:txBody>
          <a:bodyPr/>
          <a:lstStyle/>
          <a:p>
            <a:r>
              <a:rPr lang="en-US" dirty="0"/>
              <a:t>The lighting normal tells OpenGL how the object reflects light around a vertex. If you imagine that there is a small mirror at the vertex, the lighting normal describes how the mirror is oriented, and consequently how light is reflected.</a:t>
            </a:r>
          </a:p>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247650" y="741363"/>
            <a:ext cx="6248400" cy="3514725"/>
          </a:xfrm>
          <a:ln/>
        </p:spPr>
      </p:sp>
      <p:sp>
        <p:nvSpPr>
          <p:cNvPr id="135171" name="Rectangle 3"/>
          <p:cNvSpPr>
            <a:spLocks noGrp="1" noChangeArrowheads="1"/>
          </p:cNvSpPr>
          <p:nvPr>
            <p:ph type="body" idx="1"/>
          </p:nvPr>
        </p:nvSpPr>
        <p:spPr>
          <a:noFill/>
          <a:ln/>
        </p:spPr>
        <p:txBody>
          <a:bodyPr/>
          <a:lstStyle/>
          <a:p>
            <a:r>
              <a:rPr lang="en-US" dirty="0" err="1" smtClean="0"/>
              <a:t>WebGL</a:t>
            </a:r>
            <a:r>
              <a:rPr lang="en-US" dirty="0" smtClean="0"/>
              <a:t> can </a:t>
            </a:r>
            <a:r>
              <a:rPr lang="en-US" dirty="0"/>
              <a:t>use the shade at one vertex to shade an entire polygon (constant shading) or </a:t>
            </a:r>
            <a:r>
              <a:rPr lang="en-US" dirty="0" smtClean="0"/>
              <a:t>interpolate </a:t>
            </a:r>
            <a:r>
              <a:rPr lang="en-US" dirty="0"/>
              <a:t>the shades at the vertices across the polygon (smooth shading), the default.</a:t>
            </a:r>
            <a:r>
              <a:rPr lang="en-US" dirty="0" smtClean="0"/>
              <a:t> </a:t>
            </a:r>
          </a:p>
          <a:p>
            <a:endParaRPr lang="en-US" dirty="0" smtClean="0"/>
          </a:p>
          <a:p>
            <a:r>
              <a:rPr lang="en-US" dirty="0" smtClean="0"/>
              <a:t>The</a:t>
            </a:r>
            <a:r>
              <a:rPr lang="en-US" baseline="0" dirty="0" smtClean="0"/>
              <a:t> original lighting model that was supported in hardware and OpenGL was due to </a:t>
            </a:r>
            <a:r>
              <a:rPr lang="en-US" baseline="0" dirty="0" err="1" smtClean="0"/>
              <a:t>Phong</a:t>
            </a:r>
            <a:r>
              <a:rPr lang="en-US" baseline="0" dirty="0" smtClean="0"/>
              <a:t> and later modified by </a:t>
            </a:r>
            <a:r>
              <a:rPr lang="en-US" baseline="0" dirty="0" err="1" smtClean="0"/>
              <a:t>Blinn</a:t>
            </a:r>
            <a:r>
              <a:rPr lang="en-US" baseline="0" dirty="0" smtClean="0"/>
              <a:t>. </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Here we declare numerous variables that we’ll use in computing a color using a simple lighting model.  All</a:t>
            </a:r>
            <a:r>
              <a:rPr lang="en-US" baseline="0" dirty="0" smtClean="0"/>
              <a:t> of the uniform values are passed in from the application and describe the material and light properties being rendered.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85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0610690"/>
      </p:ext>
    </p:extLst>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2"/>
          <p:cNvSpPr>
            <a:spLocks noGrp="1" noRot="1" noChangeAspect="1" noChangeArrowheads="1"/>
          </p:cNvSpPr>
          <p:nvPr>
            <p:ph type="sldImg"/>
          </p:nvPr>
        </p:nvSpPr>
        <p:spPr>
          <a:xfrm>
            <a:off x="247650" y="741363"/>
            <a:ext cx="6248400" cy="3514725"/>
          </a:xfrm>
          <a:solidFill>
            <a:srgbClr val="FFFFFF"/>
          </a:solidFill>
          <a:ln/>
        </p:spPr>
      </p:sp>
      <p:sp>
        <p:nvSpPr>
          <p:cNvPr id="176131" name="Rectangle 3"/>
          <p:cNvSpPr>
            <a:spLocks noGrp="1" noChangeArrowheads="1"/>
          </p:cNvSpPr>
          <p:nvPr>
            <p:ph type="body" idx="1"/>
          </p:nvPr>
        </p:nvSpPr>
        <p:spPr>
          <a:xfrm>
            <a:off x="897601" y="4695001"/>
            <a:ext cx="4948502" cy="4446270"/>
          </a:xfrm>
          <a:noFill/>
          <a:ln/>
        </p:spPr>
        <p:txBody>
          <a:bodyPr/>
          <a:lstStyle/>
          <a:p>
            <a:r>
              <a:rPr lang="en-US"/>
              <a:t>Textures are images that can be thought of as continuous and be one, two, three, or four dimensional. By convention, the coordinates of the image are </a:t>
            </a:r>
            <a:r>
              <a:rPr lang="en-US" i="1"/>
              <a:t>s</a:t>
            </a:r>
            <a:r>
              <a:rPr lang="en-US"/>
              <a:t>, </a:t>
            </a:r>
            <a:r>
              <a:rPr lang="en-US" i="1"/>
              <a:t>t</a:t>
            </a:r>
            <a:r>
              <a:rPr lang="en-US"/>
              <a:t>, </a:t>
            </a:r>
            <a:r>
              <a:rPr lang="en-US" i="1"/>
              <a:t>r</a:t>
            </a:r>
            <a:r>
              <a:rPr lang="en-US"/>
              <a:t> and </a:t>
            </a:r>
            <a:r>
              <a:rPr lang="en-US" i="1"/>
              <a:t>q</a:t>
            </a:r>
            <a:r>
              <a:rPr lang="en-US"/>
              <a:t>. Thus for the two dimensional image above, a point in the image is given by its (</a:t>
            </a:r>
            <a:r>
              <a:rPr lang="en-US" i="1"/>
              <a:t>s, t</a:t>
            </a:r>
            <a:r>
              <a:rPr lang="en-US"/>
              <a:t>) values with (</a:t>
            </a:r>
            <a:r>
              <a:rPr lang="en-US" i="1"/>
              <a:t>0, 0</a:t>
            </a:r>
            <a:r>
              <a:rPr lang="en-US"/>
              <a:t>) in the lower-left corner and (</a:t>
            </a:r>
            <a:r>
              <a:rPr lang="en-US" i="1"/>
              <a:t>1, 1</a:t>
            </a:r>
            <a:r>
              <a:rPr lang="en-US"/>
              <a:t>) in the top-right corner.</a:t>
            </a:r>
          </a:p>
          <a:p>
            <a:r>
              <a:rPr lang="en-US"/>
              <a:t>A texture map for a two-dimensional geometric object in (</a:t>
            </a:r>
            <a:r>
              <a:rPr lang="en-US" i="1"/>
              <a:t>x, y, z</a:t>
            </a:r>
            <a:r>
              <a:rPr lang="en-US"/>
              <a:t>) world coordinates maps a point in (</a:t>
            </a:r>
            <a:r>
              <a:rPr lang="en-US" i="1"/>
              <a:t>s, t</a:t>
            </a:r>
            <a:r>
              <a:rPr lang="en-US"/>
              <a:t>) space to a corresponding point on the screen.</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2"/>
          <p:cNvSpPr>
            <a:spLocks noGrp="1" noRot="1" noChangeAspect="1" noChangeArrowheads="1"/>
          </p:cNvSpPr>
          <p:nvPr>
            <p:ph type="sldImg"/>
          </p:nvPr>
        </p:nvSpPr>
        <p:spPr>
          <a:xfrm>
            <a:off x="247650" y="741363"/>
            <a:ext cx="6248400" cy="3514725"/>
          </a:xfrm>
          <a:solidFill>
            <a:srgbClr val="FFFFFF"/>
          </a:solidFill>
          <a:ln/>
        </p:spPr>
      </p:sp>
      <p:sp>
        <p:nvSpPr>
          <p:cNvPr id="178179" name="Rectangle 3"/>
          <p:cNvSpPr>
            <a:spLocks noGrp="1" noChangeArrowheads="1"/>
          </p:cNvSpPr>
          <p:nvPr>
            <p:ph type="body" idx="1"/>
          </p:nvPr>
        </p:nvSpPr>
        <p:spPr>
          <a:xfrm>
            <a:off x="897601" y="4695001"/>
            <a:ext cx="4948502" cy="4446270"/>
          </a:xfrm>
          <a:noFill/>
          <a:ln/>
        </p:spPr>
        <p:txBody>
          <a:bodyPr/>
          <a:lstStyle/>
          <a:p>
            <a:r>
              <a:rPr lang="en-US" dirty="0"/>
              <a:t>The advantage of texture mapping is that visual detail is in the image, not in the geometry. Thus, the complexity of an image does not affect the geometric pipeline (transformations, clipping) in OpenGL. Texture is added during rasterization where the geometric and pixel pipelines meet.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2"/>
          <p:cNvSpPr>
            <a:spLocks noGrp="1" noRot="1" noChangeAspect="1" noChangeArrowheads="1"/>
          </p:cNvSpPr>
          <p:nvPr>
            <p:ph type="sldImg"/>
          </p:nvPr>
        </p:nvSpPr>
        <p:spPr>
          <a:xfrm>
            <a:off x="247650" y="741363"/>
            <a:ext cx="6248400" cy="3514725"/>
          </a:xfrm>
          <a:solidFill>
            <a:srgbClr val="FFFFFF"/>
          </a:solidFill>
          <a:ln/>
        </p:spPr>
      </p:sp>
      <p:sp>
        <p:nvSpPr>
          <p:cNvPr id="182275" name="Rectangle 3"/>
          <p:cNvSpPr>
            <a:spLocks noGrp="1" noChangeArrowheads="1"/>
          </p:cNvSpPr>
          <p:nvPr>
            <p:ph type="body" idx="1"/>
          </p:nvPr>
        </p:nvSpPr>
        <p:spPr>
          <a:xfrm>
            <a:off x="897601" y="4695001"/>
            <a:ext cx="4948502" cy="4446270"/>
          </a:xfrm>
          <a:noFill/>
          <a:ln/>
        </p:spPr>
        <p:txBody>
          <a:bodyPr/>
          <a:lstStyle/>
          <a:p>
            <a:r>
              <a:rPr lang="en-US" dirty="0"/>
              <a:t>In the simplest approach, we must perform these three steps.</a:t>
            </a:r>
          </a:p>
          <a:p>
            <a:r>
              <a:rPr lang="en-US" dirty="0"/>
              <a:t>Textures reside in texture memory. When we assign an image to a texture it is copied from processor memory to texture memory where pixels are formatted differently. </a:t>
            </a:r>
          </a:p>
          <a:p>
            <a:r>
              <a:rPr lang="en-US" dirty="0"/>
              <a:t>Texture coordinates are actually part of the state as are other vertex attributes such as color and </a:t>
            </a:r>
            <a:r>
              <a:rPr lang="en-US" dirty="0" err="1"/>
              <a:t>normals</a:t>
            </a:r>
            <a:r>
              <a:rPr lang="en-US" dirty="0"/>
              <a:t>. As with colors,</a:t>
            </a:r>
            <a:r>
              <a:rPr lang="en-US" dirty="0" smtClean="0"/>
              <a:t> </a:t>
            </a:r>
            <a:r>
              <a:rPr lang="en-US" dirty="0" err="1" smtClean="0"/>
              <a:t>WebGL</a:t>
            </a:r>
            <a:r>
              <a:rPr lang="en-US" dirty="0" smtClean="0"/>
              <a:t> interpolates </a:t>
            </a:r>
            <a:r>
              <a:rPr lang="en-US" dirty="0"/>
              <a:t>texture inside geometric objects.</a:t>
            </a:r>
          </a:p>
          <a:p>
            <a:r>
              <a:rPr lang="en-US" dirty="0"/>
              <a:t>Because textures are really discrete and of limited extent, texture mapping is subject to aliasing errors that can be controlled through filtering.</a:t>
            </a:r>
          </a:p>
          <a:p>
            <a:r>
              <a:rPr lang="en-US" dirty="0"/>
              <a:t>Texture memory is a limited resource and having only  a single active texture can lead to inefficient code.</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2"/>
          <p:cNvSpPr>
            <a:spLocks noGrp="1" noRot="1" noChangeAspect="1" noChangeArrowheads="1"/>
          </p:cNvSpPr>
          <p:nvPr>
            <p:ph type="sldImg"/>
          </p:nvPr>
        </p:nvSpPr>
        <p:spPr>
          <a:xfrm>
            <a:off x="247650" y="741363"/>
            <a:ext cx="6248400" cy="3514725"/>
          </a:xfrm>
          <a:solidFill>
            <a:srgbClr val="FFFFFF"/>
          </a:solidFill>
          <a:ln/>
        </p:spPr>
      </p:sp>
      <p:sp>
        <p:nvSpPr>
          <p:cNvPr id="184323" name="Rectangle 3"/>
          <p:cNvSpPr>
            <a:spLocks noGrp="1" noChangeArrowheads="1"/>
          </p:cNvSpPr>
          <p:nvPr>
            <p:ph type="body" idx="1"/>
          </p:nvPr>
        </p:nvSpPr>
        <p:spPr>
          <a:xfrm>
            <a:off x="897601" y="4695001"/>
            <a:ext cx="4948502" cy="4446270"/>
          </a:xfrm>
          <a:noFill/>
          <a:ln/>
        </p:spPr>
        <p:txBody>
          <a:bodyPr/>
          <a:lstStyle/>
          <a:p>
            <a:r>
              <a:rPr lang="en-US" dirty="0"/>
              <a:t>The first step in creating texture objects is </a:t>
            </a:r>
            <a:r>
              <a:rPr lang="en-US" dirty="0" smtClean="0"/>
              <a:t>to</a:t>
            </a:r>
            <a:r>
              <a:rPr lang="en-US" baseline="0" dirty="0" smtClean="0"/>
              <a:t> create an empty texture object with </a:t>
            </a:r>
            <a:r>
              <a:rPr lang="en-US" baseline="0" dirty="0" err="1" smtClean="0"/>
              <a:t>gl.createTexture</a:t>
            </a:r>
            <a:r>
              <a:rPr lang="en-US" baseline="0" dirty="0" smtClean="0"/>
              <a:t>().</a:t>
            </a:r>
            <a:endParaRPr lang="en-US" dirty="0" smtClean="0"/>
          </a:p>
          <a:p>
            <a:r>
              <a:rPr lang="en-US" dirty="0"/>
              <a:t>To begin defining a texture object, you call </a:t>
            </a:r>
            <a:r>
              <a:rPr lang="en-US" dirty="0" err="1" smtClean="0">
                <a:latin typeface="Courier New" charset="0"/>
              </a:rPr>
              <a:t>gl.bindTexture</a:t>
            </a:r>
            <a:r>
              <a:rPr lang="en-US" dirty="0">
                <a:latin typeface="Courier New" charset="0"/>
              </a:rPr>
              <a:t>()</a:t>
            </a:r>
            <a:r>
              <a:rPr lang="en-US" dirty="0"/>
              <a:t> with the id of the object you want to create.  The </a:t>
            </a:r>
            <a:r>
              <a:rPr lang="en-US" dirty="0" smtClean="0"/>
              <a:t>target in </a:t>
            </a:r>
            <a:r>
              <a:rPr lang="en-US" dirty="0" err="1" smtClean="0"/>
              <a:t>WebGL</a:t>
            </a:r>
            <a:r>
              <a:rPr lang="en-US" dirty="0" smtClean="0"/>
              <a:t> can only be TEXTURE_2D.  </a:t>
            </a:r>
            <a:r>
              <a:rPr lang="en-US" dirty="0"/>
              <a:t>All texturing calls become part of the object until the next </a:t>
            </a:r>
            <a:r>
              <a:rPr lang="en-US" dirty="0" err="1" smtClean="0">
                <a:latin typeface="Courier New" charset="0"/>
              </a:rPr>
              <a:t>gl.bindTexture</a:t>
            </a:r>
            <a:r>
              <a:rPr lang="en-US" dirty="0">
                <a:latin typeface="Courier New" charset="0"/>
              </a:rPr>
              <a:t>()</a:t>
            </a:r>
            <a:r>
              <a:rPr lang="en-US" dirty="0"/>
              <a:t> is called.</a:t>
            </a:r>
          </a:p>
          <a:p>
            <a:r>
              <a:rPr lang="en-US" dirty="0"/>
              <a:t>To have</a:t>
            </a:r>
            <a:r>
              <a:rPr lang="en-US" dirty="0" smtClean="0"/>
              <a:t> </a:t>
            </a:r>
            <a:r>
              <a:rPr lang="en-US" dirty="0" err="1" smtClean="0"/>
              <a:t>WebGL</a:t>
            </a:r>
            <a:r>
              <a:rPr lang="en-US" dirty="0" smtClean="0"/>
              <a:t> use </a:t>
            </a:r>
            <a:r>
              <a:rPr lang="en-US" dirty="0"/>
              <a:t>a particular texture object, call </a:t>
            </a:r>
            <a:r>
              <a:rPr lang="en-US" dirty="0" err="1" smtClean="0">
                <a:latin typeface="Courier New" charset="0"/>
              </a:rPr>
              <a:t>gl.bindTexture</a:t>
            </a:r>
            <a:r>
              <a:rPr lang="en-US" dirty="0">
                <a:latin typeface="Courier New" charset="0"/>
              </a:rPr>
              <a:t>()</a:t>
            </a:r>
            <a:r>
              <a:rPr lang="en-US" dirty="0"/>
              <a:t> with the target and id of the object you want to be active.</a:t>
            </a:r>
            <a:endParaRPr lang="en-US" dirty="0" smtClean="0"/>
          </a:p>
          <a:p>
            <a:r>
              <a:rPr lang="en-US" dirty="0" smtClean="0"/>
              <a:t>. </a:t>
            </a:r>
            <a:endParaRPr lang="en-US" dirty="0"/>
          </a:p>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Rot="1" noChangeAspect="1" noChangeArrowheads="1"/>
          </p:cNvSpPr>
          <p:nvPr>
            <p:ph type="sldImg"/>
          </p:nvPr>
        </p:nvSpPr>
        <p:spPr>
          <a:xfrm>
            <a:off x="247650" y="741363"/>
            <a:ext cx="6248400" cy="3514725"/>
          </a:xfrm>
          <a:solidFill>
            <a:srgbClr val="FFFFFF"/>
          </a:solidFill>
          <a:ln/>
        </p:spPr>
      </p:sp>
      <p:sp>
        <p:nvSpPr>
          <p:cNvPr id="188419" name="Rectangle 3"/>
          <p:cNvSpPr>
            <a:spLocks noGrp="1" noChangeArrowheads="1"/>
          </p:cNvSpPr>
          <p:nvPr>
            <p:ph type="body" idx="1"/>
          </p:nvPr>
        </p:nvSpPr>
        <p:spPr>
          <a:xfrm>
            <a:off x="897601" y="4695001"/>
            <a:ext cx="4948502" cy="4446270"/>
          </a:xfrm>
          <a:noFill/>
          <a:ln/>
        </p:spPr>
        <p:txBody>
          <a:bodyPr/>
          <a:lstStyle/>
          <a:p>
            <a:r>
              <a:rPr lang="en-US" dirty="0"/>
              <a:t>Specifying the </a:t>
            </a:r>
            <a:r>
              <a:rPr lang="en-US" dirty="0" err="1"/>
              <a:t>texels</a:t>
            </a:r>
            <a:r>
              <a:rPr lang="en-US" dirty="0"/>
              <a:t> for a texture is done using the </a:t>
            </a:r>
            <a:r>
              <a:rPr lang="en-US" dirty="0" smtClean="0">
                <a:latin typeface="Courier New" charset="0"/>
              </a:rPr>
              <a:t>gl.texImage_2D</a:t>
            </a:r>
            <a:r>
              <a:rPr lang="en-US" dirty="0">
                <a:latin typeface="Courier New" charset="0"/>
              </a:rPr>
              <a:t>()</a:t>
            </a:r>
            <a:r>
              <a:rPr lang="en-US" dirty="0"/>
              <a:t> call.  This will transfer the </a:t>
            </a:r>
            <a:r>
              <a:rPr lang="en-US" dirty="0" err="1"/>
              <a:t>texels</a:t>
            </a:r>
            <a:r>
              <a:rPr lang="en-US" dirty="0"/>
              <a:t> in CPU memory to OpenGL, where they will be processed and converted into an internal format.</a:t>
            </a:r>
          </a:p>
          <a:p>
            <a:r>
              <a:rPr lang="en-US" dirty="0" smtClean="0"/>
              <a:t>The </a:t>
            </a:r>
            <a:r>
              <a:rPr lang="en-US" dirty="0"/>
              <a:t>level parameter is used for defining how</a:t>
            </a:r>
            <a:r>
              <a:rPr lang="en-US" dirty="0" smtClean="0"/>
              <a:t> </a:t>
            </a:r>
            <a:r>
              <a:rPr lang="en-US" dirty="0" err="1" smtClean="0"/>
              <a:t>WebGL</a:t>
            </a:r>
            <a:r>
              <a:rPr lang="en-US" dirty="0" smtClean="0"/>
              <a:t> should </a:t>
            </a:r>
            <a:r>
              <a:rPr lang="en-US" dirty="0"/>
              <a:t>use this image when mapping </a:t>
            </a:r>
            <a:r>
              <a:rPr lang="en-US" dirty="0" err="1"/>
              <a:t>texels</a:t>
            </a:r>
            <a:r>
              <a:rPr lang="en-US" dirty="0"/>
              <a:t> to pixels.  Generally, you’ll set the level to 0, unless you are using a texturing technique called </a:t>
            </a:r>
            <a:r>
              <a:rPr lang="en-US" dirty="0" err="1" smtClean="0"/>
              <a:t>mipmapping</a:t>
            </a:r>
            <a:r>
              <a:rPr lang="en-US" dirty="0" smtClean="0"/>
              <a:t>.</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Rot="1" noChangeAspect="1" noChangeArrowheads="1"/>
          </p:cNvSpPr>
          <p:nvPr>
            <p:ph type="sldImg"/>
          </p:nvPr>
        </p:nvSpPr>
        <p:spPr>
          <a:xfrm>
            <a:off x="247650" y="741363"/>
            <a:ext cx="6248400" cy="3514725"/>
          </a:xfrm>
          <a:solidFill>
            <a:srgbClr val="FFFFFF"/>
          </a:solidFill>
          <a:ln/>
        </p:spPr>
      </p:sp>
      <p:sp>
        <p:nvSpPr>
          <p:cNvPr id="192515" name="Rectangle 3"/>
          <p:cNvSpPr>
            <a:spLocks noGrp="1" noChangeArrowheads="1"/>
          </p:cNvSpPr>
          <p:nvPr>
            <p:ph type="body" idx="1"/>
          </p:nvPr>
        </p:nvSpPr>
        <p:spPr>
          <a:xfrm>
            <a:off x="897601" y="4695001"/>
            <a:ext cx="4948502" cy="4446270"/>
          </a:xfrm>
          <a:noFill/>
          <a:ln/>
        </p:spPr>
        <p:txBody>
          <a:bodyPr/>
          <a:lstStyle/>
          <a:p>
            <a:r>
              <a:rPr lang="en-US" dirty="0"/>
              <a:t>When you want to map a texture onto a geometric primitive, you need to provide texture coordinates. </a:t>
            </a:r>
            <a:r>
              <a:rPr lang="en-US" dirty="0" smtClean="0"/>
              <a:t>Valid </a:t>
            </a:r>
            <a:r>
              <a:rPr lang="en-US" dirty="0"/>
              <a:t>texture coordinates are between 0 and 1, for each texture dimension, </a:t>
            </a:r>
            <a:r>
              <a:rPr lang="en-US" baseline="0" dirty="0" smtClean="0"/>
              <a:t> and usually manifest in shaders as vertex attributes.  We’ll see how to deal with texture coordinates outside the range [0, 1] in a moment.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The</a:t>
            </a:r>
            <a:r>
              <a:rPr lang="en-US" baseline="0" dirty="0" smtClean="0"/>
              <a:t> initial version of OpenGL was announced in July of 1994.  That version of OpenGL implemented what’s called a </a:t>
            </a:r>
            <a:r>
              <a:rPr lang="en-US" i="1" baseline="0" dirty="0" smtClean="0"/>
              <a:t>fixed-function</a:t>
            </a:r>
            <a:r>
              <a:rPr lang="en-US" i="0" baseline="0" dirty="0" smtClean="0"/>
              <a:t> </a:t>
            </a:r>
            <a:r>
              <a:rPr lang="en-US" i="1" baseline="0" dirty="0" smtClean="0"/>
              <a:t>pipeline</a:t>
            </a:r>
            <a:r>
              <a:rPr lang="en-US" i="0" baseline="0" dirty="0" smtClean="0"/>
              <a:t>, which means that all of the operations that OpenGL supported were fully-defined, and an application could only modify their operation by changing a set of input values (like colors or positions).  The other point of a fixed-function pipeline is that the order of operations was always the same – that is, you can’t reorder the sequence operations occur.</a:t>
            </a:r>
          </a:p>
          <a:p>
            <a:endParaRPr lang="en-US" i="0" baseline="0" dirty="0" smtClean="0"/>
          </a:p>
          <a:p>
            <a:r>
              <a:rPr lang="en-US" i="0" baseline="0" dirty="0" smtClean="0"/>
              <a:t>This pipeline was the basis of many versions of OpenGL and expanded in many ways, and is still available for use.  However, modern GPUs and their features have diverged from this pipeline, and support of these previous versions of OpenGL are for supporting current applications.  If you’re developing a new application, we strongly recommend using the techniques that we’ll discuss.  Those techniques can be more flexible, and will likely preform better than using one of these early versions of OpenGL since they can take advantage of the capabilities of recent Graphics Processing Units (</a:t>
            </a:r>
            <a:r>
              <a:rPr lang="en-US" i="0" baseline="0" dirty="0" err="1" smtClean="0"/>
              <a:t>GPUs</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25234328"/>
      </p:ext>
    </p:extLst>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In order to apply textures to our geometry, we need to modify both the vertex </a:t>
            </a:r>
            <a:r>
              <a:rPr lang="en-US" dirty="0" err="1" smtClean="0"/>
              <a:t>shader</a:t>
            </a:r>
            <a:r>
              <a:rPr lang="en-US" dirty="0" smtClean="0"/>
              <a:t> and the pixel </a:t>
            </a:r>
            <a:r>
              <a:rPr lang="en-US" dirty="0" err="1" smtClean="0"/>
              <a:t>shader</a:t>
            </a:r>
            <a:r>
              <a:rPr lang="en-US" dirty="0" smtClean="0"/>
              <a:t>.  Above, we add some simple</a:t>
            </a:r>
            <a:r>
              <a:rPr lang="en-US" baseline="0" dirty="0" smtClean="0"/>
              <a:t> logic to pass-thru the texture coordinates from an attribute into data for the rasterizer.</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92</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Just like vertex</a:t>
            </a:r>
            <a:r>
              <a:rPr lang="en-US" baseline="0" dirty="0" smtClean="0"/>
              <a:t> attributes were associated with data in the application, so too with textures.  In particular, you access a texture defined in your application using a </a:t>
            </a:r>
            <a:r>
              <a:rPr lang="en-US" i="1" baseline="0" dirty="0" smtClean="0"/>
              <a:t>texture sampler</a:t>
            </a:r>
            <a:r>
              <a:rPr lang="en-US" i="0" baseline="0" dirty="0" smtClean="0"/>
              <a:t> in your </a:t>
            </a:r>
            <a:r>
              <a:rPr lang="en-US" i="0" baseline="0" dirty="0" err="1" smtClean="0"/>
              <a:t>shader</a:t>
            </a:r>
            <a:r>
              <a:rPr lang="en-US" i="0" baseline="0" dirty="0" smtClean="0"/>
              <a:t>.  The type of the sampler needs to match the type of the associated texture.  For example, you would use a sampler2D to work with a two-dimensional texture created with gl.texImage2D( GL_TEXTURE_2D, … );</a:t>
            </a:r>
          </a:p>
          <a:p>
            <a:endParaRPr lang="en-US" i="0" baseline="0" dirty="0" smtClean="0"/>
          </a:p>
          <a:p>
            <a:r>
              <a:rPr lang="en-US" i="0" baseline="0" dirty="0" smtClean="0"/>
              <a:t>Within the </a:t>
            </a:r>
            <a:r>
              <a:rPr lang="en-US" i="0" baseline="0" dirty="0" err="1" smtClean="0"/>
              <a:t>shader</a:t>
            </a:r>
            <a:r>
              <a:rPr lang="en-US" i="0" baseline="0" dirty="0" smtClean="0"/>
              <a:t>, you use the texture() function to retrieve data values from the texture associated with your sampler.  To the texture() function, you pass the sampler as well as the texture coordinates where you want to pull the data from.</a:t>
            </a:r>
          </a:p>
          <a:p>
            <a:endParaRPr lang="en-US" i="0" baseline="0" dirty="0" smtClean="0"/>
          </a:p>
          <a:p>
            <a:r>
              <a:rPr lang="en-US" i="0" baseline="0" dirty="0" smtClean="0"/>
              <a:t>Note: the overloaded texture() method was added into GLSL version 3.30.  Prior to that release, there were special texture functions for each type of texture sampler (e.g., there was a texture2D() call for use with the sampler2D).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93</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94</a:t>
            </a:fld>
            <a:endParaRPr lang="en-GB"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95</a:t>
            </a:fld>
            <a:endParaRPr lang="en-GB"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Buffer array</a:t>
            </a:r>
            <a:r>
              <a:rPr lang="en-US" baseline="0" dirty="0" smtClean="0"/>
              <a:t> objects let us put multiple vertex attributes together. When combined with transform feedback, simulation applications can be executed entirely in the GPU.</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96</a:t>
            </a:fld>
            <a:endParaRPr lang="en-GB"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Many</a:t>
            </a:r>
            <a:r>
              <a:rPr lang="en-US" baseline="0" dirty="0" smtClean="0"/>
              <a:t> of these variants allow programmers more familiar with Java and Python to write JS code that is more familiar to them and avoids some of the “</a:t>
            </a:r>
            <a:r>
              <a:rPr lang="en-US" baseline="0" dirty="0" err="1" smtClean="0"/>
              <a:t>gothchas</a:t>
            </a:r>
            <a:r>
              <a:rPr lang="en-US" baseline="0" dirty="0" smtClean="0"/>
              <a:t>” in JS. Some variants also allow the programmer to write more concise code.</a:t>
            </a:r>
          </a:p>
          <a:p>
            <a:endParaRPr lang="en-US" baseline="0" dirty="0" smtClean="0"/>
          </a:p>
          <a:p>
            <a:r>
              <a:rPr lang="en-US" baseline="0" dirty="0" smtClean="0"/>
              <a:t>Some of the ES6 additions allow for more familiar object types and scoping.</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97</a:t>
            </a:fld>
            <a:endParaRPr lang="en-GB"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Generally OpenGL programs are fairly</a:t>
            </a:r>
            <a:r>
              <a:rPr lang="en-US" baseline="0" dirty="0" smtClean="0"/>
              <a:t> small and the driver large. Consequently, it is fairly straightforward to write an OpenGL application since the complex is in the driver. But that limits the ability of the application programmer to take advantage of many options that have been set in the driver. Vulcan takes the opposite view and puts a tremendous amount of control in the application and requires a relatively small driver. Thus with Vulcan an application can adjust to the hardware, e.g. an integrated processor </a:t>
            </a:r>
            <a:r>
              <a:rPr lang="en-US" baseline="0" dirty="0" err="1" smtClean="0"/>
              <a:t>vs</a:t>
            </a:r>
            <a:r>
              <a:rPr lang="en-US" baseline="0" dirty="0" smtClean="0"/>
              <a:t> separate CPU and GPU. For the majority of applications, we can get the performance we need with </a:t>
            </a:r>
            <a:r>
              <a:rPr lang="en-US" baseline="0" dirty="0" err="1" smtClean="0"/>
              <a:t>WebGL</a:t>
            </a:r>
            <a:r>
              <a:rPr lang="en-US" baseline="0" dirty="0" smtClean="0"/>
              <a:t> and OpenGL.</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99</a:t>
            </a:fld>
            <a:endParaRPr lang="en-GB"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OpenGL</a:t>
            </a:r>
            <a:r>
              <a:rPr lang="en-US" baseline="0" dirty="0" smtClean="0"/>
              <a:t> may also continue to develop in parallel with Vulcan since OpenGL has a large user community that does not need to deal with the complexity of Vulcan.</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100</a:t>
            </a:fld>
            <a:endParaRPr lang="en-GB"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101</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90997549"/>
      </p:ext>
    </p:extLst>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All</a:t>
            </a:r>
            <a:r>
              <a:rPr lang="en-US" baseline="0" dirty="0" smtClean="0"/>
              <a:t> the above books except Angel and Shreiner, Interactive Computer Graphics (Addison-Wesley), are in the Addison-Wesley Professional series of OpenGL books.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592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9AFA9C-475D-4047-92D9-028B4264C12B}" type="datetimeFigureOut">
              <a:rPr lang="en-US" smtClean="0"/>
              <a:pPr/>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FA9C-475D-4047-92D9-028B4264C12B}" type="datetimeFigureOut">
              <a:rPr lang="en-US" smtClean="0"/>
              <a:pPr/>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FA9C-475D-4047-92D9-028B4264C12B}" type="datetimeFigureOut">
              <a:rPr lang="en-US" smtClean="0"/>
              <a:pPr/>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defTabSz="816388" fontAlgn="auto">
              <a:spcBef>
                <a:spcPts val="0"/>
              </a:spcBef>
              <a:spcAft>
                <a:spcPts val="0"/>
              </a:spcAft>
            </a:pPr>
            <a:r>
              <a:rPr lang="en-US" b="0" smtClean="0">
                <a:solidFill>
                  <a:prstClr val="white"/>
                </a:solidFill>
                <a:ea typeface="+mn-ea"/>
              </a:rPr>
              <a:t>An Introduction to OpenGL Programming</a:t>
            </a:r>
            <a:endParaRPr lang="en-US" b="0" dirty="0">
              <a:solidFill>
                <a:prstClr val="white"/>
              </a:solidFill>
              <a:ea typeface="+mn-ea"/>
            </a:endParaRPr>
          </a:p>
        </p:txBody>
      </p:sp>
      <p:sp>
        <p:nvSpPr>
          <p:cNvPr id="4" name="Slide Number Placeholder 3"/>
          <p:cNvSpPr>
            <a:spLocks noGrp="1"/>
          </p:cNvSpPr>
          <p:nvPr>
            <p:ph type="sldNum" sz="quarter" idx="11"/>
          </p:nvPr>
        </p:nvSpPr>
        <p:spPr/>
        <p:txBody>
          <a:bodyPr/>
          <a:lstStyle/>
          <a:p>
            <a:pPr defTabSz="816388" fontAlgn="auto">
              <a:spcBef>
                <a:spcPts val="0"/>
              </a:spcBef>
              <a:spcAft>
                <a:spcPts val="0"/>
              </a:spcAft>
            </a:pPr>
            <a:fld id="{696E8FB5-F7ED-4E90-B5C1-958EB4BE69F1}" type="slidenum">
              <a:rPr lang="en-US" b="0" smtClean="0">
                <a:solidFill>
                  <a:prstClr val="white"/>
                </a:solidFill>
                <a:ea typeface="+mn-ea"/>
              </a:rPr>
              <a:pPr defTabSz="816388" fontAlgn="auto">
                <a:spcBef>
                  <a:spcPts val="0"/>
                </a:spcBef>
                <a:spcAft>
                  <a:spcPts val="0"/>
                </a:spcAft>
              </a:pPr>
              <a:t>‹#›</a:t>
            </a:fld>
            <a:endParaRPr lang="en-US" b="0" dirty="0">
              <a:solidFill>
                <a:prstClr val="white"/>
              </a:solidFill>
              <a:ea typeface="+mn-e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6023514"/>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FA9C-475D-4047-92D9-028B4264C12B}" type="datetimeFigureOut">
              <a:rPr lang="en-US" smtClean="0"/>
              <a:pPr/>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AFA9C-475D-4047-92D9-028B4264C12B}" type="datetimeFigureOut">
              <a:rPr lang="en-US" smtClean="0"/>
              <a:pPr/>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AFA9C-475D-4047-92D9-028B4264C12B}" type="datetimeFigureOut">
              <a:rPr lang="en-US" smtClean="0"/>
              <a:pPr/>
              <a:t>7/26/16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AFA9C-475D-4047-92D9-028B4264C12B}" type="datetimeFigureOut">
              <a:rPr lang="en-US" smtClean="0"/>
              <a:pPr/>
              <a:t>7/26/16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9EF6A4-C9A0-4F44-AA83-5864878FA8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AFA9C-475D-4047-92D9-028B4264C12B}" type="datetimeFigureOut">
              <a:rPr lang="en-US" smtClean="0"/>
              <a:pPr/>
              <a:t>7/26/16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FA9C-475D-4047-92D9-028B4264C12B}" type="datetimeFigureOut">
              <a:rPr lang="en-US" smtClean="0"/>
              <a:pPr/>
              <a:t>7/26/16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AFA9C-475D-4047-92D9-028B4264C12B}" type="datetimeFigureOut">
              <a:rPr lang="en-US" smtClean="0"/>
              <a:pPr/>
              <a:t>7/26/16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AFA9C-475D-4047-92D9-028B4264C12B}" type="datetimeFigureOut">
              <a:rPr lang="en-US" smtClean="0"/>
              <a:pPr/>
              <a:t>7/26/16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5611" y="0"/>
            <a:ext cx="62738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rgbClr val="FFFFFF"/>
                </a:solidFill>
              </a:defRPr>
            </a:lvl1pPr>
          </a:lstStyle>
          <a:p>
            <a:fld id="{E19AFA9C-475D-4047-92D9-028B4264C12B}" type="datetimeFigureOut">
              <a:rPr lang="en-US" smtClean="0"/>
              <a:pPr/>
              <a:t>7/26/16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ln>
                  <a:solidFill>
                    <a:srgbClr val="FFFFFF"/>
                  </a:solidFill>
                </a:ln>
                <a:solidFill>
                  <a:schemeClr val="tx1">
                    <a:tint val="75000"/>
                  </a:schemeClr>
                </a:solidFill>
              </a:defRPr>
            </a:lvl1pPr>
          </a:lstStyle>
          <a:p>
            <a:fld id="{0C9EF6A4-C9A0-4F44-AA83-5864878FA867}" type="slidenum">
              <a:rPr lang="en-US" smtClean="0"/>
              <a:pPr/>
              <a:t>‹#›</a:t>
            </a:fld>
            <a:endParaRPr lang="en-US" dirty="0"/>
          </a:p>
        </p:txBody>
      </p:sp>
      <p:pic>
        <p:nvPicPr>
          <p:cNvPr id="7" name="Picture 6"/>
          <p:cNvPicPr>
            <a:picLocks noChangeAspect="1"/>
          </p:cNvPicPr>
          <p:nvPr/>
        </p:nvPicPr>
        <p:blipFill>
          <a:blip r:embed="rId14"/>
          <a:stretch>
            <a:fillRect/>
          </a:stretch>
        </p:blipFill>
        <p:spPr>
          <a:xfrm>
            <a:off x="7442870" y="199672"/>
            <a:ext cx="1503573" cy="745772"/>
          </a:xfrm>
          <a:prstGeom prst="rect">
            <a:avLst/>
          </a:prstGeom>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NULL"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3.xml.rels><?xml version="1.0" encoding="UTF-8" standalone="yes"?>
<Relationships xmlns="http://schemas.openxmlformats.org/package/2006/relationships"><Relationship Id="rId3" Type="http://schemas.openxmlformats.org/officeDocument/2006/relationships/hyperlink" Target="http://www.opengl.org/" TargetMode="External"/><Relationship Id="rId4" Type="http://schemas.openxmlformats.org/officeDocument/2006/relationships/hyperlink" Target="http://www.khronos.org/" TargetMode="External"/><Relationship Id="rId5" Type="http://schemas.openxmlformats.org/officeDocument/2006/relationships/hyperlink" Target="http://www.chromeexperiments.com/webgl" TargetMode="External"/><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5.xml.rels><?xml version="1.0" encoding="UTF-8" standalone="yes"?>
<Relationships xmlns="http://schemas.openxmlformats.org/package/2006/relationships"><Relationship Id="rId3" Type="http://schemas.openxmlformats.org/officeDocument/2006/relationships/hyperlink" Target="mailto:angel@cs.unm.edu" TargetMode="External"/><Relationship Id="rId4" Type="http://schemas.openxmlformats.org/officeDocument/2006/relationships/hyperlink" Target="http://www.cs.unm.edu/~angel" TargetMode="External"/><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3.xml"/><Relationship Id="rId4" Type="http://schemas.openxmlformats.org/officeDocument/2006/relationships/oleObject" Target="../embeddings/oleObject2.bin"/><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oleObject" Target="../embeddings/oleObject3.bin"/><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4.xml"/><Relationship Id="rId4" Type="http://schemas.openxmlformats.org/officeDocument/2006/relationships/oleObject" Target="../embeddings/Microsoft_Equation4.bin"/><Relationship Id="rId5" Type="http://schemas.openxmlformats.org/officeDocument/2006/relationships/image" Target="../media/image21.jpe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5.xml"/><Relationship Id="rId4" Type="http://schemas.openxmlformats.org/officeDocument/2006/relationships/oleObject" Target="../embeddings/Microsoft_Equation5.bin"/><Relationship Id="rId5" Type="http://schemas.openxmlformats.org/officeDocument/2006/relationships/image" Target="../media/image23.jpe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24.jpeg"/></Relationships>
</file>

<file path=ppt/slides/_rels/slide112.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6.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14.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hyperlink" Target="http://www.cs.unm.edu/~angel/BOOK/INTERACTIVE_COMPUTER_GRAPHICS/SEVENTH_EDITION/CODE/04/cube.html" TargetMode="External"/><Relationship Id="rId5" Type="http://schemas.openxmlformats.org/officeDocument/2006/relationships/image" Target="../media/image4.tiff"/><Relationship Id="rId6"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1.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15.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37"/>
          <p:cNvSpPr>
            <a:spLocks noGrp="1"/>
          </p:cNvSpPr>
          <p:nvPr>
            <p:ph type="ctrTitle"/>
          </p:nvPr>
        </p:nvSpPr>
        <p:spPr>
          <a:xfrm>
            <a:off x="-2029241" y="1286861"/>
            <a:ext cx="2029241" cy="3714750"/>
          </a:xfrm>
          <a:solidFill>
            <a:schemeClr val="tx1"/>
          </a:solidFill>
        </p:spPr>
        <p:txBody>
          <a:bodyPr/>
          <a:lstStyle/>
          <a:p>
            <a:r>
              <a:rPr lang="en-US" sz="2000" dirty="0" smtClean="0">
                <a:ea typeface="ＭＳ Ｐゴシック" pitchFamily="-110" charset="-128"/>
                <a:cs typeface="ＭＳ Ｐゴシック" pitchFamily="-110" charset="-128"/>
              </a:rPr>
              <a:t>Your logo on</a:t>
            </a:r>
            <a:br>
              <a:rPr lang="en-US" sz="2000" dirty="0" smtClean="0">
                <a:ea typeface="ＭＳ Ｐゴシック" pitchFamily="-110" charset="-128"/>
                <a:cs typeface="ＭＳ Ｐゴシック" pitchFamily="-110" charset="-128"/>
              </a:rPr>
            </a:br>
            <a:r>
              <a:rPr lang="en-US" sz="2000" dirty="0" smtClean="0">
                <a:ea typeface="ＭＳ Ｐゴシック" pitchFamily="-110" charset="-128"/>
                <a:cs typeface="ＭＳ Ｐゴシック" pitchFamily="-110" charset="-128"/>
              </a:rPr>
              <a:t>white centered in</a:t>
            </a:r>
            <a:br>
              <a:rPr lang="en-US" sz="2000" dirty="0" smtClean="0">
                <a:ea typeface="ＭＳ Ｐゴシック" pitchFamily="-110" charset="-128"/>
                <a:cs typeface="ＭＳ Ｐゴシック" pitchFamily="-110" charset="-128"/>
              </a:rPr>
            </a:br>
            <a:r>
              <a:rPr lang="en-US" sz="2000" dirty="0" smtClean="0">
                <a:ea typeface="ＭＳ Ｐゴシック" pitchFamily="-110" charset="-128"/>
                <a:cs typeface="ＭＳ Ｐゴシック" pitchFamily="-110" charset="-128"/>
              </a:rPr>
              <a:t>this space.</a:t>
            </a:r>
          </a:p>
        </p:txBody>
      </p:sp>
      <p:sp>
        <p:nvSpPr>
          <p:cNvPr id="14339" name="Subtitle 38"/>
          <p:cNvSpPr>
            <a:spLocks noGrp="1"/>
          </p:cNvSpPr>
          <p:nvPr>
            <p:ph type="subTitle" idx="1"/>
          </p:nvPr>
        </p:nvSpPr>
        <p:spPr>
          <a:xfrm>
            <a:off x="567619" y="1044652"/>
            <a:ext cx="8576381" cy="3714750"/>
          </a:xfrm>
        </p:spPr>
        <p:txBody>
          <a:bodyPr anchor="ctr">
            <a:normAutofit/>
          </a:bodyPr>
          <a:lstStyle/>
          <a:p>
            <a:r>
              <a:rPr lang="en-US" sz="2400" dirty="0" smtClean="0">
                <a:solidFill>
                  <a:srgbClr val="413B36"/>
                </a:solidFill>
              </a:rPr>
              <a:t>An Introduction to </a:t>
            </a:r>
            <a:r>
              <a:rPr lang="en-US" sz="2400" dirty="0" err="1" smtClean="0">
                <a:solidFill>
                  <a:srgbClr val="413B36"/>
                </a:solidFill>
              </a:rPr>
              <a:t>WebGL</a:t>
            </a:r>
            <a:r>
              <a:rPr lang="en-US" sz="2400" dirty="0" smtClean="0">
                <a:solidFill>
                  <a:srgbClr val="413B36"/>
                </a:solidFill>
              </a:rPr>
              <a:t> Programming</a:t>
            </a:r>
          </a:p>
          <a:p>
            <a:endParaRPr lang="en-US" sz="1800" dirty="0" smtClean="0">
              <a:ea typeface="ＭＳ Ｐゴシック" pitchFamily="-110" charset="-128"/>
              <a:cs typeface="ＭＳ Ｐゴシック" pitchFamily="-110" charset="-128"/>
            </a:endParaRPr>
          </a:p>
          <a:p>
            <a:r>
              <a:rPr lang="en-US" sz="2400" dirty="0" smtClean="0">
                <a:solidFill>
                  <a:srgbClr val="413B36"/>
                </a:solidFill>
              </a:rPr>
              <a:t>Ed Angel</a:t>
            </a:r>
            <a:endParaRPr lang="en-US" sz="1800" dirty="0" smtClean="0">
              <a:solidFill>
                <a:srgbClr val="413B36"/>
              </a:solidFill>
            </a:endParaRPr>
          </a:p>
          <a:p>
            <a:r>
              <a:rPr lang="en-US" sz="2400" dirty="0" smtClean="0">
                <a:solidFill>
                  <a:srgbClr val="413B36"/>
                </a:solidFill>
              </a:rPr>
              <a:t>University of New Mexico</a:t>
            </a:r>
          </a:p>
          <a:p>
            <a:endParaRPr lang="en-US" sz="2400" dirty="0" smtClean="0">
              <a:solidFill>
                <a:srgbClr val="413B36"/>
              </a:solidFill>
            </a:endParaRPr>
          </a:p>
          <a:p>
            <a:r>
              <a:rPr lang="en-US" sz="2400" dirty="0" smtClean="0">
                <a:solidFill>
                  <a:srgbClr val="413B36"/>
                </a:solidFill>
                <a:ea typeface="ＭＳ Ｐゴシック" pitchFamily="-110" charset="-128"/>
                <a:cs typeface="ＭＳ Ｐゴシック" pitchFamily="-110" charset="-128"/>
              </a:rPr>
              <a:t>Dave </a:t>
            </a:r>
            <a:r>
              <a:rPr lang="en-US" sz="2400" dirty="0" err="1" smtClean="0">
                <a:solidFill>
                  <a:srgbClr val="413B36"/>
                </a:solidFill>
                <a:ea typeface="ＭＳ Ｐゴシック" pitchFamily="-110" charset="-128"/>
                <a:cs typeface="ＭＳ Ｐゴシック" pitchFamily="-110" charset="-128"/>
              </a:rPr>
              <a:t>Shreiner</a:t>
            </a:r>
            <a:endParaRPr lang="en-US" sz="2400" dirty="0" smtClean="0">
              <a:solidFill>
                <a:srgbClr val="413B36"/>
              </a:solidFill>
              <a:ea typeface="ＭＳ Ｐゴシック" pitchFamily="-110" charset="-128"/>
              <a:cs typeface="ＭＳ Ｐゴシック" pitchFamily="-110" charset="-128"/>
            </a:endParaRPr>
          </a:p>
          <a:p>
            <a:r>
              <a:rPr lang="en-US" sz="2400" dirty="0" smtClean="0">
                <a:solidFill>
                  <a:srgbClr val="413B36"/>
                </a:solidFill>
                <a:ea typeface="ＭＳ Ｐゴシック" pitchFamily="-110" charset="-128"/>
                <a:cs typeface="ＭＳ Ｐゴシック" pitchFamily="-110" charset="-128"/>
              </a:rPr>
              <a:t>Unity</a:t>
            </a:r>
            <a:endParaRPr lang="en-US" sz="2400" dirty="0" smtClean="0">
              <a:ea typeface="ＭＳ Ｐゴシック" pitchFamily="-110" charset="-128"/>
              <a:cs typeface="ＭＳ Ｐゴシック" pitchFamily="-110" charset="-128"/>
            </a:endParaRPr>
          </a:p>
        </p:txBody>
      </p:sp>
      <p:pic>
        <p:nvPicPr>
          <p:cNvPr id="14340" name="ppt_top.psd" descr="/Users/Filetofish/Documents/00 Work/2016/PPT/assets.zip/ppt_top.psd"/>
          <p:cNvPicPr>
            <a:picLocks noChangeAspect="1"/>
          </p:cNvPicPr>
          <p:nvPr/>
        </p:nvPicPr>
        <p:blipFill>
          <a:blip r:embed="rId3" r:link="rId4"/>
          <a:srcRect/>
          <a:stretch>
            <a:fillRect/>
          </a:stretch>
        </p:blipFill>
        <p:spPr bwMode="auto">
          <a:xfrm>
            <a:off x="0" y="0"/>
            <a:ext cx="9144000" cy="1428750"/>
          </a:xfrm>
          <a:prstGeom prst="rect">
            <a:avLst/>
          </a:prstGeom>
          <a:noFill/>
          <a:ln w="9525">
            <a:noFill/>
            <a:miter lim="800000"/>
            <a:headEnd/>
            <a:tailEnd/>
          </a:ln>
        </p:spPr>
      </p:pic>
      <p:sp>
        <p:nvSpPr>
          <p:cNvPr id="5" name="Footer Placeholder 4"/>
          <p:cNvSpPr>
            <a:spLocks noGrp="1"/>
          </p:cNvSpPr>
          <p:nvPr>
            <p:ph type="ftr" sz="quarter" idx="11"/>
          </p:nvPr>
        </p:nvSpPr>
        <p:spPr>
          <a:xfrm>
            <a:off x="291171" y="4378519"/>
            <a:ext cx="9484732" cy="919859"/>
          </a:xfrm>
        </p:spPr>
        <p:txBody>
          <a:bodyPr/>
          <a:lstStyle/>
          <a:p>
            <a:pPr algn="l"/>
            <a:r>
              <a:rPr lang="en-US" sz="800" dirty="0" smtClean="0">
                <a:solidFill>
                  <a:srgbClr val="413B36"/>
                </a:solidFill>
              </a:rPr>
              <a:t>Permission to make digital or hard copies of part or all of this work for personal or classroom use is granted without fee provided that copies are not made or distributed for profit or commercial advantage and that copies bear this notice and the full citation on the first page. Copyrights for third-party components of this work must be honored. For all other uses, contact the Owner/Author. Copyright is held by the owner/</a:t>
            </a:r>
            <a:r>
              <a:rPr lang="en-US" sz="800" dirty="0" err="1" smtClean="0">
                <a:solidFill>
                  <a:srgbClr val="413B36"/>
                </a:solidFill>
              </a:rPr>
              <a:t>author(s).SIGGRAPH</a:t>
            </a:r>
            <a:r>
              <a:rPr lang="en-US" sz="800" dirty="0" smtClean="0">
                <a:solidFill>
                  <a:srgbClr val="413B36"/>
                </a:solidFill>
              </a:rPr>
              <a:t> '16 Courses, July 24-28, 2016, Anaheim, CA, ACM 978-1-4503-4289-6/16/07.http://dx.doi.org/10.1145/2897826.2927302 </a:t>
            </a:r>
            <a:endParaRPr lang="en-US" sz="800" dirty="0">
              <a:solidFill>
                <a:srgbClr val="413B3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8244" y="0"/>
            <a:ext cx="7093415" cy="857250"/>
          </a:xfrm>
        </p:spPr>
        <p:txBody>
          <a:bodyPr>
            <a:noAutofit/>
          </a:bodyPr>
          <a:lstStyle/>
          <a:p>
            <a:r>
              <a:rPr lang="en-US" sz="2800" dirty="0" smtClean="0"/>
              <a:t>Beginnings of The Programmable Pipeline</a:t>
            </a:r>
            <a:endParaRPr lang="en-US" sz="2800" dirty="0"/>
          </a:p>
        </p:txBody>
      </p:sp>
      <p:sp>
        <p:nvSpPr>
          <p:cNvPr id="3" name="Content Placeholder 2"/>
          <p:cNvSpPr>
            <a:spLocks noGrp="1"/>
          </p:cNvSpPr>
          <p:nvPr>
            <p:ph idx="1"/>
          </p:nvPr>
        </p:nvSpPr>
        <p:spPr>
          <a:xfrm>
            <a:off x="472330" y="917467"/>
            <a:ext cx="8014863" cy="2653668"/>
          </a:xfrm>
        </p:spPr>
        <p:txBody>
          <a:bodyPr>
            <a:normAutofit fontScale="77500" lnSpcReduction="20000"/>
          </a:bodyPr>
          <a:lstStyle/>
          <a:p>
            <a:r>
              <a:rPr lang="en-US" dirty="0" smtClean="0"/>
              <a:t>OpenGL 2.0 (officially) added programmable shaders</a:t>
            </a:r>
          </a:p>
          <a:p>
            <a:pPr lvl="1"/>
            <a:r>
              <a:rPr lang="en-US" i="1" dirty="0" smtClean="0"/>
              <a:t>vertex shading </a:t>
            </a:r>
            <a:r>
              <a:rPr lang="en-US" dirty="0" smtClean="0"/>
              <a:t>augmented the fixed-function transform and lighting stage</a:t>
            </a:r>
          </a:p>
          <a:p>
            <a:pPr lvl="1"/>
            <a:r>
              <a:rPr lang="en-US" i="1" dirty="0" smtClean="0"/>
              <a:t>fragment shading </a:t>
            </a:r>
            <a:r>
              <a:rPr lang="en-US" dirty="0" smtClean="0"/>
              <a:t>augmented the fragment coloring stage</a:t>
            </a:r>
          </a:p>
          <a:p>
            <a:r>
              <a:rPr lang="en-US" dirty="0" smtClean="0"/>
              <a:t>However, the fixed-function pipeline was still available</a:t>
            </a:r>
          </a:p>
          <a:p>
            <a:endParaRPr lang="en-US" dirty="0" smtClean="0"/>
          </a:p>
          <a:p>
            <a:endParaRPr lang="en-US" dirty="0" smtClean="0"/>
          </a:p>
          <a:p>
            <a:endParaRPr lang="en-US" dirty="0" smtClean="0"/>
          </a:p>
        </p:txBody>
      </p:sp>
      <p:grpSp>
        <p:nvGrpSpPr>
          <p:cNvPr id="21" name="Group 20"/>
          <p:cNvGrpSpPr/>
          <p:nvPr/>
        </p:nvGrpSpPr>
        <p:grpSpPr>
          <a:xfrm>
            <a:off x="1168216" y="3314541"/>
            <a:ext cx="6665662" cy="1255136"/>
            <a:chOff x="1190428" y="2267030"/>
            <a:chExt cx="6665662" cy="1255136"/>
          </a:xfrm>
        </p:grpSpPr>
        <p:sp>
          <p:nvSpPr>
            <p:cNvPr id="39" name="Rounded Rectangle 38"/>
            <p:cNvSpPr/>
            <p:nvPr/>
          </p:nvSpPr>
          <p:spPr>
            <a:xfrm>
              <a:off x="3511016" y="2627880"/>
              <a:ext cx="946777" cy="447144"/>
            </a:xfrm>
            <a:prstGeom prst="roundRect">
              <a:avLst/>
            </a:prstGeom>
            <a:solidFill>
              <a:schemeClr val="accent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rgbClr val="FFFFFF"/>
                  </a:solidFill>
                </a:rPr>
                <a:t>Primitive</a:t>
              </a:r>
            </a:p>
            <a:p>
              <a:pPr algn="ctr"/>
              <a:r>
                <a:rPr lang="en-US" sz="900" dirty="0">
                  <a:solidFill>
                    <a:srgbClr val="FFFFFF"/>
                  </a:solidFill>
                </a:rPr>
                <a:t>Setup and Rasterization</a:t>
              </a:r>
            </a:p>
          </p:txBody>
        </p:sp>
        <p:sp>
          <p:nvSpPr>
            <p:cNvPr id="40" name="Rounded Rectangle 39"/>
            <p:cNvSpPr/>
            <p:nvPr/>
          </p:nvSpPr>
          <p:spPr>
            <a:xfrm>
              <a:off x="4671312" y="2627880"/>
              <a:ext cx="895402" cy="447144"/>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chemeClr val="bg1"/>
                  </a:solidFill>
                </a:rPr>
                <a:t>Fragment </a:t>
              </a:r>
              <a:r>
                <a:rPr lang="en-US" sz="900" dirty="0" smtClean="0">
                  <a:solidFill>
                    <a:schemeClr val="bg1"/>
                  </a:solidFill>
                </a:rPr>
                <a:t>Shader</a:t>
              </a:r>
              <a:endParaRPr lang="en-US" sz="900" dirty="0">
                <a:solidFill>
                  <a:schemeClr val="bg1"/>
                </a:solidFill>
              </a:endParaRPr>
            </a:p>
          </p:txBody>
        </p:sp>
        <p:sp>
          <p:nvSpPr>
            <p:cNvPr id="41" name="Rounded Rectangle 40"/>
            <p:cNvSpPr/>
            <p:nvPr/>
          </p:nvSpPr>
          <p:spPr>
            <a:xfrm>
              <a:off x="5831606" y="2627880"/>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Blending</a:t>
              </a:r>
            </a:p>
          </p:txBody>
        </p:sp>
        <p:pic>
          <p:nvPicPr>
            <p:cNvPr id="42" name="Picture 8" descr="T:\redtransteapot.png"/>
            <p:cNvPicPr preferRelativeResize="0">
              <a:picLocks noChangeAspect="1" noChangeArrowheads="1"/>
            </p:cNvPicPr>
            <p:nvPr/>
          </p:nvPicPr>
          <p:blipFill>
            <a:blip r:embed="rId3" cstate="print"/>
            <a:stretch>
              <a:fillRect/>
            </a:stretch>
          </p:blipFill>
          <p:spPr bwMode="auto">
            <a:xfrm>
              <a:off x="6991910" y="2422104"/>
              <a:ext cx="864180" cy="864180"/>
            </a:xfrm>
            <a:prstGeom prst="rect">
              <a:avLst/>
            </a:prstGeom>
            <a:noFill/>
            <a:ln>
              <a:solidFill>
                <a:srgbClr val="95BACD"/>
              </a:solidFill>
            </a:ln>
          </p:spPr>
        </p:pic>
        <p:sp>
          <p:nvSpPr>
            <p:cNvPr id="43" name="Rounded Rectangle 42"/>
            <p:cNvSpPr/>
            <p:nvPr/>
          </p:nvSpPr>
          <p:spPr>
            <a:xfrm>
              <a:off x="1190428" y="2267030"/>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a:t>
              </a:r>
              <a:br>
                <a:rPr lang="en-US" sz="900" dirty="0"/>
              </a:br>
              <a:r>
                <a:rPr lang="en-US" sz="900" dirty="0"/>
                <a:t>Data</a:t>
              </a:r>
            </a:p>
          </p:txBody>
        </p:sp>
        <p:sp>
          <p:nvSpPr>
            <p:cNvPr id="44" name="Rounded Rectangle 43"/>
            <p:cNvSpPr/>
            <p:nvPr/>
          </p:nvSpPr>
          <p:spPr>
            <a:xfrm>
              <a:off x="1190428" y="2941831"/>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Pixel</a:t>
              </a:r>
              <a:br>
                <a:rPr lang="en-US" sz="900" dirty="0"/>
              </a:br>
              <a:r>
                <a:rPr lang="en-US" sz="900" dirty="0"/>
                <a:t>Data</a:t>
              </a:r>
            </a:p>
          </p:txBody>
        </p:sp>
        <p:sp>
          <p:nvSpPr>
            <p:cNvPr id="45" name="Rounded Rectangle 44"/>
            <p:cNvSpPr/>
            <p:nvPr/>
          </p:nvSpPr>
          <p:spPr>
            <a:xfrm>
              <a:off x="2350723" y="2267030"/>
              <a:ext cx="895402" cy="447144"/>
            </a:xfrm>
            <a:prstGeom prst="roundRect">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dirty="0">
                  <a:solidFill>
                    <a:schemeClr val="bg1"/>
                  </a:solidFill>
                </a:rPr>
                <a:t>Vertex </a:t>
              </a:r>
              <a:r>
                <a:rPr lang="en-US" sz="900" dirty="0" smtClean="0">
                  <a:solidFill>
                    <a:schemeClr val="bg1"/>
                  </a:solidFill>
                </a:rPr>
                <a:t>Shader</a:t>
              </a:r>
              <a:endParaRPr lang="en-US" sz="900" dirty="0">
                <a:solidFill>
                  <a:schemeClr val="bg1"/>
                </a:solidFill>
              </a:endParaRPr>
            </a:p>
          </p:txBody>
        </p:sp>
        <p:sp>
          <p:nvSpPr>
            <p:cNvPr id="46" name="Rounded Rectangle 45"/>
            <p:cNvSpPr/>
            <p:nvPr/>
          </p:nvSpPr>
          <p:spPr>
            <a:xfrm>
              <a:off x="2479317" y="3075022"/>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Texture</a:t>
              </a:r>
              <a:br>
                <a:rPr lang="en-US" sz="900" dirty="0"/>
              </a:br>
              <a:r>
                <a:rPr lang="en-US" sz="900" dirty="0"/>
                <a:t>Store</a:t>
              </a:r>
            </a:p>
          </p:txBody>
        </p:sp>
        <p:cxnSp>
          <p:nvCxnSpPr>
            <p:cNvPr id="47" name="Straight Arrow Connector 46"/>
            <p:cNvCxnSpPr>
              <a:stCxn id="43" idx="3"/>
              <a:endCxn id="45" idx="1"/>
            </p:cNvCxnSpPr>
            <p:nvPr/>
          </p:nvCxnSpPr>
          <p:spPr>
            <a:xfrm>
              <a:off x="2085830" y="2490602"/>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5" idx="3"/>
              <a:endCxn id="39" idx="1"/>
            </p:cNvCxnSpPr>
            <p:nvPr/>
          </p:nvCxnSpPr>
          <p:spPr>
            <a:xfrm>
              <a:off x="3246125" y="2490602"/>
              <a:ext cx="264891" cy="360850"/>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49" name="Shape 21"/>
            <p:cNvCxnSpPr>
              <a:stCxn id="44" idx="3"/>
              <a:endCxn id="39" idx="1"/>
            </p:cNvCxnSpPr>
            <p:nvPr/>
          </p:nvCxnSpPr>
          <p:spPr>
            <a:xfrm flipV="1">
              <a:off x="2085830" y="2851452"/>
              <a:ext cx="1425186" cy="313951"/>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4" idx="3"/>
              <a:endCxn id="46" idx="1"/>
            </p:cNvCxnSpPr>
            <p:nvPr/>
          </p:nvCxnSpPr>
          <p:spPr>
            <a:xfrm>
              <a:off x="2085830" y="3165403"/>
              <a:ext cx="393488" cy="133191"/>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1" name="Shape 27"/>
            <p:cNvCxnSpPr>
              <a:stCxn id="46" idx="3"/>
              <a:endCxn id="40" idx="2"/>
            </p:cNvCxnSpPr>
            <p:nvPr/>
          </p:nvCxnSpPr>
          <p:spPr>
            <a:xfrm flipV="1">
              <a:off x="3374719" y="3075022"/>
              <a:ext cx="1744294" cy="223572"/>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9" idx="3"/>
              <a:endCxn id="40" idx="1"/>
            </p:cNvCxnSpPr>
            <p:nvPr/>
          </p:nvCxnSpPr>
          <p:spPr>
            <a:xfrm>
              <a:off x="4457793" y="2851452"/>
              <a:ext cx="213519"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0" idx="3"/>
            </p:cNvCxnSpPr>
            <p:nvPr/>
          </p:nvCxnSpPr>
          <p:spPr>
            <a:xfrm>
              <a:off x="5566714" y="2851451"/>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1" idx="3"/>
              <a:endCxn id="42" idx="1"/>
            </p:cNvCxnSpPr>
            <p:nvPr/>
          </p:nvCxnSpPr>
          <p:spPr>
            <a:xfrm>
              <a:off x="6727008" y="2851452"/>
              <a:ext cx="264902" cy="274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7451338"/>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Vulcan and </a:t>
            </a:r>
            <a:r>
              <a:rPr lang="en-US" dirty="0" err="1" smtClean="0"/>
              <a:t>WebGL</a:t>
            </a:r>
            <a:r>
              <a:rPr lang="en-US" dirty="0" smtClean="0"/>
              <a:t>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Very different design criteria</a:t>
            </a:r>
          </a:p>
          <a:p>
            <a:r>
              <a:rPr lang="en-US" dirty="0" smtClean="0"/>
              <a:t>Vulcan is not concerned with working within a browser</a:t>
            </a:r>
          </a:p>
          <a:p>
            <a:r>
              <a:rPr lang="en-US" dirty="0" err="1" smtClean="0"/>
              <a:t>WebGL</a:t>
            </a:r>
            <a:r>
              <a:rPr lang="en-US" dirty="0" smtClean="0"/>
              <a:t> should continue to following its own development path</a:t>
            </a:r>
          </a:p>
          <a:p>
            <a:r>
              <a:rPr lang="en-US" dirty="0" smtClean="0"/>
              <a:t>Expect more high-end OpenGL features to be added to </a:t>
            </a:r>
            <a:r>
              <a:rPr lang="en-US" dirty="0" err="1" smtClean="0"/>
              <a:t>WebGL</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0809857"/>
      </p:ext>
    </p:extLst>
  </p:cSld>
  <p:clrMapOvr>
    <a:masterClrMapping/>
  </p:clrMapOvr>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a:xfrm>
            <a:off x="457200" y="1200151"/>
            <a:ext cx="8383478" cy="3780176"/>
          </a:xfrm>
        </p:spPr>
        <p:txBody>
          <a:bodyPr>
            <a:normAutofit fontScale="77500" lnSpcReduction="20000"/>
          </a:bodyPr>
          <a:lstStyle/>
          <a:p>
            <a:r>
              <a:rPr lang="en-US" dirty="0" smtClean="0"/>
              <a:t>Modern OpenGL</a:t>
            </a:r>
          </a:p>
          <a:p>
            <a:pPr lvl="1"/>
            <a:r>
              <a:rPr lang="en-US" dirty="0" smtClean="0"/>
              <a:t>The OpenGL Programming Guide, 8</a:t>
            </a:r>
            <a:r>
              <a:rPr lang="en-US" baseline="30000" dirty="0" smtClean="0"/>
              <a:t>th</a:t>
            </a:r>
            <a:r>
              <a:rPr lang="en-US" dirty="0" smtClean="0"/>
              <a:t> Edition</a:t>
            </a:r>
          </a:p>
          <a:p>
            <a:pPr lvl="1"/>
            <a:r>
              <a:rPr lang="en-US" dirty="0" smtClean="0"/>
              <a:t>Interactive Computer Graphics: A Top-down Approach using </a:t>
            </a:r>
            <a:r>
              <a:rPr lang="en-US" dirty="0" err="1" smtClean="0"/>
              <a:t>WebGL</a:t>
            </a:r>
            <a:r>
              <a:rPr lang="en-US" dirty="0" smtClean="0"/>
              <a:t>, 7</a:t>
            </a:r>
            <a:r>
              <a:rPr lang="en-US" baseline="30000" dirty="0" smtClean="0"/>
              <a:t>th</a:t>
            </a:r>
            <a:r>
              <a:rPr lang="en-US" dirty="0" smtClean="0"/>
              <a:t> Edition</a:t>
            </a:r>
          </a:p>
          <a:p>
            <a:pPr lvl="1"/>
            <a:r>
              <a:rPr lang="en-US" dirty="0" err="1" smtClean="0"/>
              <a:t>WebGL</a:t>
            </a:r>
            <a:r>
              <a:rPr lang="en-US" dirty="0" smtClean="0"/>
              <a:t> Programming Guide: Interactive 3D Graphics Programming with </a:t>
            </a:r>
            <a:r>
              <a:rPr lang="en-US" dirty="0" err="1" smtClean="0"/>
              <a:t>WebGL</a:t>
            </a:r>
            <a:endParaRPr lang="en-US" dirty="0" smtClean="0"/>
          </a:p>
          <a:p>
            <a:pPr lvl="1"/>
            <a:r>
              <a:rPr lang="en-US" dirty="0" err="1" smtClean="0"/>
              <a:t>WebGL</a:t>
            </a:r>
            <a:r>
              <a:rPr lang="en-US" dirty="0" smtClean="0"/>
              <a:t> Beginners Guide</a:t>
            </a:r>
          </a:p>
          <a:p>
            <a:r>
              <a:rPr lang="en-US" dirty="0" smtClean="0"/>
              <a:t>Other resources</a:t>
            </a:r>
          </a:p>
          <a:p>
            <a:pPr lvl="1"/>
            <a:r>
              <a:rPr lang="en-US" dirty="0" smtClean="0"/>
              <a:t>The OpenGL Shading Language Guide, 3</a:t>
            </a:r>
            <a:r>
              <a:rPr lang="en-US" baseline="30000" dirty="0" smtClean="0"/>
              <a:t>rd</a:t>
            </a:r>
            <a:r>
              <a:rPr lang="en-US" dirty="0" smtClean="0"/>
              <a:t> Edition</a:t>
            </a:r>
          </a:p>
          <a:p>
            <a:pPr lvl="1"/>
            <a:r>
              <a:rPr lang="en-US" dirty="0" smtClean="0"/>
              <a:t>OpenGL ES 2.0 Programming Guide</a:t>
            </a:r>
          </a:p>
          <a:p>
            <a:pPr lvl="1"/>
            <a:r>
              <a:rPr lang="en-US" dirty="0" smtClean="0"/>
              <a:t>OpenGL ES 3.0 Programming Guide</a:t>
            </a:r>
          </a:p>
          <a:p>
            <a:pPr lvl="1"/>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8510790"/>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a:t>
            </a:r>
            <a:r>
              <a:rPr lang="en-US" baseline="0" dirty="0" smtClean="0"/>
              <a:t> Resources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OpenGL Website: </a:t>
            </a:r>
            <a:r>
              <a:rPr lang="en-US" dirty="0" err="1" smtClean="0">
                <a:latin typeface="Consolas"/>
                <a:cs typeface="Consolas"/>
                <a:hlinkClick r:id="rId3"/>
              </a:rPr>
              <a:t>www.opengl.org</a:t>
            </a:r>
            <a:endParaRPr lang="en-US" dirty="0" smtClean="0">
              <a:latin typeface="Consolas"/>
              <a:cs typeface="Consolas"/>
            </a:endParaRPr>
          </a:p>
          <a:p>
            <a:pPr lvl="1"/>
            <a:r>
              <a:rPr lang="en-US" dirty="0" smtClean="0"/>
              <a:t>API specifications</a:t>
            </a:r>
          </a:p>
          <a:p>
            <a:pPr lvl="1"/>
            <a:r>
              <a:rPr lang="en-US" dirty="0" smtClean="0"/>
              <a:t>Reference pages and developer resources</a:t>
            </a:r>
          </a:p>
          <a:p>
            <a:pPr lvl="1"/>
            <a:r>
              <a:rPr lang="en-US" dirty="0" smtClean="0"/>
              <a:t>Downloadable OpenGL (and other APIs) reference </a:t>
            </a:r>
            <a:r>
              <a:rPr lang="en-US" dirty="0"/>
              <a:t>c</a:t>
            </a:r>
            <a:r>
              <a:rPr lang="en-US" dirty="0" smtClean="0"/>
              <a:t>ards</a:t>
            </a:r>
          </a:p>
          <a:p>
            <a:pPr lvl="1"/>
            <a:r>
              <a:rPr lang="en-US" dirty="0" smtClean="0"/>
              <a:t>Discussion forums</a:t>
            </a:r>
          </a:p>
          <a:p>
            <a:r>
              <a:rPr lang="en-US" dirty="0" smtClean="0"/>
              <a:t>The </a:t>
            </a:r>
            <a:r>
              <a:rPr lang="en-US" dirty="0" err="1" smtClean="0"/>
              <a:t>Khronos</a:t>
            </a:r>
            <a:r>
              <a:rPr lang="en-US" dirty="0" smtClean="0"/>
              <a:t> Website: </a:t>
            </a:r>
            <a:r>
              <a:rPr lang="en-US" dirty="0" smtClean="0">
                <a:latin typeface="Consolas"/>
                <a:cs typeface="Consolas"/>
                <a:hlinkClick r:id="rId4"/>
              </a:rPr>
              <a:t>www.khronos.org</a:t>
            </a:r>
            <a:endParaRPr lang="en-US" dirty="0" smtClean="0">
              <a:latin typeface="Consolas"/>
              <a:cs typeface="Consolas"/>
            </a:endParaRPr>
          </a:p>
          <a:p>
            <a:pPr lvl="1"/>
            <a:r>
              <a:rPr lang="en-US" dirty="0" smtClean="0"/>
              <a:t>Overview of all </a:t>
            </a:r>
            <a:r>
              <a:rPr lang="en-US" dirty="0" err="1" smtClean="0"/>
              <a:t>Khronos</a:t>
            </a:r>
            <a:r>
              <a:rPr lang="en-US" dirty="0" smtClean="0"/>
              <a:t> APIs</a:t>
            </a:r>
          </a:p>
          <a:p>
            <a:pPr lvl="1"/>
            <a:r>
              <a:rPr lang="en-US" dirty="0" smtClean="0"/>
              <a:t>Numerous presentations</a:t>
            </a:r>
          </a:p>
          <a:p>
            <a:r>
              <a:rPr lang="en-US" dirty="0" err="1" smtClean="0">
                <a:ea typeface="ＭＳ Ｐゴシック" pitchFamily="-84" charset="-128"/>
                <a:cs typeface="ＭＳ Ｐゴシック" pitchFamily="-84" charset="-128"/>
              </a:rPr>
              <a:t>get.webgl.org</a:t>
            </a:r>
            <a:endParaRPr lang="en-US" dirty="0" smtClean="0"/>
          </a:p>
          <a:p>
            <a:r>
              <a:rPr lang="en-US" dirty="0" smtClean="0">
                <a:ea typeface="ＭＳ Ｐゴシック" pitchFamily="-84" charset="-128"/>
                <a:cs typeface="ＭＳ Ｐゴシック" pitchFamily="-84" charset="-128"/>
              </a:rPr>
              <a:t>www.cs.unm.edu/~angel/WebGL/7E</a:t>
            </a:r>
          </a:p>
          <a:p>
            <a:r>
              <a:rPr lang="en-US" dirty="0" smtClean="0">
                <a:ea typeface="ＭＳ Ｐゴシック" pitchFamily="-84" charset="-128"/>
                <a:cs typeface="ＭＳ Ｐゴシック" pitchFamily="-84" charset="-128"/>
                <a:hlinkClick r:id="rId5"/>
              </a:rPr>
              <a:t>www.chromeexperiments.com/webgl</a:t>
            </a:r>
            <a:endParaRPr lang="en-US" dirty="0" smtClean="0">
              <a:ea typeface="ＭＳ Ｐゴシック" pitchFamily="-84" charset="-128"/>
              <a:cs typeface="ＭＳ Ｐゴシック" pitchFamily="-84" charset="-128"/>
            </a:endParaRPr>
          </a:p>
          <a:p>
            <a:r>
              <a:rPr lang="en-US" dirty="0" err="1" smtClean="0">
                <a:ea typeface="ＭＳ Ｐゴシック" pitchFamily="-84" charset="-128"/>
                <a:cs typeface="ＭＳ Ｐゴシック" pitchFamily="-84" charset="-128"/>
              </a:rPr>
              <a:t>shadertoy.com</a:t>
            </a:r>
            <a:endParaRPr lang="en-US" dirty="0" smtClean="0">
              <a:ea typeface="ＭＳ Ｐゴシック" pitchFamily="-84" charset="-128"/>
              <a:cs typeface="ＭＳ Ｐゴシック" pitchFamily="-84" charset="-128"/>
            </a:endParaRPr>
          </a:p>
          <a:p>
            <a:endParaRPr lang="en-US" dirty="0" smtClean="0">
              <a:ea typeface="ＭＳ Ｐゴシック" pitchFamily="-84" charset="-128"/>
              <a:cs typeface="ＭＳ Ｐゴシック" pitchFamily="-8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4994228"/>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413B36"/>
                </a:solidFill>
              </a:rPr>
              <a:t>Q &amp; A</a:t>
            </a:r>
            <a:endParaRPr lang="en-US" dirty="0">
              <a:solidFill>
                <a:srgbClr val="413B36"/>
              </a:solidFill>
            </a:endParaRPr>
          </a:p>
        </p:txBody>
      </p:sp>
      <p:sp>
        <p:nvSpPr>
          <p:cNvPr id="5" name="Subtitle 4"/>
          <p:cNvSpPr>
            <a:spLocks noGrp="1"/>
          </p:cNvSpPr>
          <p:nvPr>
            <p:ph type="subTitle" idx="1"/>
          </p:nvPr>
        </p:nvSpPr>
        <p:spPr/>
        <p:txBody>
          <a:bodyPr>
            <a:normAutofit/>
          </a:bodyPr>
          <a:lstStyle/>
          <a:p>
            <a:r>
              <a:rPr lang="en-US" dirty="0" smtClean="0">
                <a:solidFill>
                  <a:srgbClr val="FFFFFF"/>
                </a:solidFill>
              </a:rPr>
              <a:t>Thanks for Coming!</a:t>
            </a:r>
            <a:endParaRPr lang="en-US"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310513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Feel free to drop us any questions:</a:t>
            </a:r>
            <a:br>
              <a:rPr lang="en-US" dirty="0" smtClean="0"/>
            </a:br>
            <a:endParaRPr lang="en-US" dirty="0" smtClean="0"/>
          </a:p>
          <a:p>
            <a:pPr marL="746165" lvl="2" indent="0">
              <a:buNone/>
            </a:pPr>
            <a:r>
              <a:rPr lang="en-US" dirty="0" smtClean="0">
                <a:solidFill>
                  <a:srgbClr val="0000FF"/>
                </a:solidFill>
                <a:latin typeface="Consolas"/>
                <a:cs typeface="Consolas"/>
                <a:hlinkClick r:id="rId3"/>
              </a:rPr>
              <a:t>angel@cs.unm.edu</a:t>
            </a:r>
            <a:endParaRPr lang="en-US" dirty="0" smtClean="0">
              <a:solidFill>
                <a:srgbClr val="0000FF"/>
              </a:solidFill>
              <a:latin typeface="Consolas"/>
              <a:cs typeface="Consolas"/>
            </a:endParaRPr>
          </a:p>
          <a:p>
            <a:pPr marL="746165" lvl="2" indent="0">
              <a:buNone/>
            </a:pPr>
            <a:r>
              <a:rPr lang="en-US" dirty="0" err="1" smtClean="0">
                <a:solidFill>
                  <a:srgbClr val="0000FF"/>
                </a:solidFill>
                <a:latin typeface="Consolas"/>
                <a:cs typeface="Consolas"/>
              </a:rPr>
              <a:t>shreiner@siggraph.org</a:t>
            </a:r>
            <a:r>
              <a:rPr lang="en-US" dirty="0" smtClean="0">
                <a:solidFill>
                  <a:srgbClr val="0000FF"/>
                </a:solidFill>
                <a:latin typeface="Consolas"/>
                <a:cs typeface="Consolas"/>
              </a:rPr>
              <a:t> </a:t>
            </a:r>
          </a:p>
          <a:p>
            <a:pPr marL="746165" lvl="2" indent="0">
              <a:buNone/>
            </a:pPr>
            <a:r>
              <a:rPr lang="en-US" dirty="0" smtClean="0">
                <a:latin typeface="Consolas"/>
                <a:cs typeface="Consolas"/>
              </a:rPr>
              <a:t/>
            </a:r>
            <a:br>
              <a:rPr lang="en-US" dirty="0" smtClean="0">
                <a:latin typeface="Consolas"/>
                <a:cs typeface="Consolas"/>
              </a:rPr>
            </a:br>
            <a:endParaRPr lang="en-US" dirty="0" smtClean="0">
              <a:latin typeface="Consolas"/>
              <a:cs typeface="Consolas"/>
            </a:endParaRPr>
          </a:p>
          <a:p>
            <a:r>
              <a:rPr lang="en-US" dirty="0" smtClean="0"/>
              <a:t>Course notes and programs available at</a:t>
            </a:r>
            <a:br>
              <a:rPr lang="en-US" dirty="0" smtClean="0"/>
            </a:br>
            <a:endParaRPr lang="en-US" dirty="0" smtClean="0"/>
          </a:p>
          <a:p>
            <a:pPr marL="746165" lvl="2" indent="0">
              <a:buNone/>
            </a:pPr>
            <a:r>
              <a:rPr lang="en-US" dirty="0" smtClean="0">
                <a:solidFill>
                  <a:srgbClr val="0000FF"/>
                </a:solidFill>
                <a:latin typeface="Consolas"/>
                <a:cs typeface="Consolas"/>
                <a:hlinkClick r:id="rId4"/>
              </a:rPr>
              <a:t>www.cs.unm.edu/~angel</a:t>
            </a:r>
            <a:endParaRPr lang="en-US" dirty="0" smtClean="0">
              <a:solidFill>
                <a:srgbClr val="0000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4569962"/>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63562" y="2471854"/>
            <a:ext cx="6273800" cy="857250"/>
          </a:xfrm>
        </p:spPr>
        <p:txBody>
          <a:bodyPr/>
          <a:lstStyle/>
          <a:p>
            <a:r>
              <a:rPr lang="en-US" dirty="0" smtClean="0"/>
              <a:t>Appendix</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57367" y="2459463"/>
            <a:ext cx="6273800" cy="857250"/>
          </a:xfrm>
        </p:spPr>
        <p:txBody>
          <a:bodyPr/>
          <a:lstStyle/>
          <a:p>
            <a:r>
              <a:rPr lang="en-US" dirty="0" smtClean="0"/>
              <a:t>Transformation Matrices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13"/>
          <p:cNvSpPr/>
          <p:nvPr/>
        </p:nvSpPr>
        <p:spPr>
          <a:xfrm>
            <a:off x="1397764" y="3256368"/>
            <a:ext cx="2767146" cy="14047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813978" y="3195934"/>
            <a:ext cx="2919842" cy="13800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 y="113512"/>
            <a:ext cx="7492580" cy="857250"/>
          </a:xfrm>
        </p:spPr>
        <p:txBody>
          <a:bodyPr>
            <a:noAutofit/>
          </a:bodyPr>
          <a:lstStyle/>
          <a:p>
            <a:r>
              <a:rPr lang="en-US" sz="3200" dirty="0" smtClean="0">
                <a:effectLst/>
                <a:ea typeface="ＭＳ Ｐゴシック" charset="-128"/>
                <a:cs typeface="ＭＳ Ｐゴシック" charset="-128"/>
              </a:rPr>
              <a:t>Projection Matrices</a:t>
            </a:r>
            <a:endParaRPr lang="en-US" sz="3200" dirty="0">
              <a:effectLst/>
            </a:endParaRPr>
          </a:p>
        </p:txBody>
      </p:sp>
      <p:grpSp>
        <p:nvGrpSpPr>
          <p:cNvPr id="2" name="Group 25"/>
          <p:cNvGrpSpPr/>
          <p:nvPr/>
        </p:nvGrpSpPr>
        <p:grpSpPr>
          <a:xfrm>
            <a:off x="1420473" y="826660"/>
            <a:ext cx="6703585" cy="4082722"/>
            <a:chOff x="1285876" y="847588"/>
            <a:chExt cx="5042444" cy="2951935"/>
          </a:xfrm>
        </p:grpSpPr>
        <p:grpSp>
          <p:nvGrpSpPr>
            <p:cNvPr id="3" name="Group 23"/>
            <p:cNvGrpSpPr/>
            <p:nvPr/>
          </p:nvGrpSpPr>
          <p:grpSpPr>
            <a:xfrm>
              <a:off x="1285876" y="847588"/>
              <a:ext cx="2151380" cy="2951935"/>
              <a:chOff x="1285876" y="847588"/>
              <a:chExt cx="2151380" cy="2951935"/>
            </a:xfrm>
          </p:grpSpPr>
          <p:graphicFrame>
            <p:nvGraphicFramePr>
              <p:cNvPr id="11" name="Object 5"/>
              <p:cNvGraphicFramePr>
                <a:graphicFrameLocks noChangeAspect="1"/>
              </p:cNvGraphicFramePr>
              <p:nvPr/>
            </p:nvGraphicFramePr>
            <p:xfrm>
              <a:off x="1285876" y="2818448"/>
              <a:ext cx="2151380" cy="981075"/>
            </p:xfrm>
            <a:graphic>
              <a:graphicData uri="http://schemas.openxmlformats.org/presentationml/2006/ole">
                <p:oleObj spid="_x0000_s249858" name="Equation" r:id="rId4" imgW="1587500" imgH="965200" progId="">
                  <p:embed/>
                </p:oleObj>
              </a:graphicData>
            </a:graphic>
          </p:graphicFrame>
          <p:grpSp>
            <p:nvGrpSpPr>
              <p:cNvPr id="4" name="Group 21"/>
              <p:cNvGrpSpPr/>
              <p:nvPr/>
            </p:nvGrpSpPr>
            <p:grpSpPr>
              <a:xfrm>
                <a:off x="1409066" y="847588"/>
                <a:ext cx="1905000" cy="1727021"/>
                <a:chOff x="618491" y="893308"/>
                <a:chExt cx="1905000" cy="1727021"/>
              </a:xfrm>
            </p:grpSpPr>
            <p:pic>
              <p:nvPicPr>
                <p:cNvPr id="20" name="Picture 8" descr="ortho"/>
                <p:cNvPicPr>
                  <a:picLocks noChangeAspect="1" noChangeArrowheads="1"/>
                </p:cNvPicPr>
                <p:nvPr/>
              </p:nvPicPr>
              <p:blipFill>
                <a:blip r:embed="rId5"/>
                <a:srcRect/>
                <a:stretch>
                  <a:fillRect/>
                </a:stretch>
              </p:blipFill>
              <p:spPr bwMode="auto">
                <a:xfrm>
                  <a:off x="618491" y="1215391"/>
                  <a:ext cx="1905000" cy="1404938"/>
                </a:xfrm>
                <a:prstGeom prst="rect">
                  <a:avLst/>
                </a:prstGeom>
                <a:noFill/>
                <a:ln w="9525">
                  <a:noFill/>
                  <a:miter lim="800000"/>
                  <a:headEnd/>
                  <a:tailEnd/>
                </a:ln>
              </p:spPr>
            </p:pic>
            <p:sp>
              <p:nvSpPr>
                <p:cNvPr id="21" name="Text Box 9"/>
                <p:cNvSpPr txBox="1">
                  <a:spLocks noChangeArrowheads="1"/>
                </p:cNvSpPr>
                <p:nvPr/>
              </p:nvSpPr>
              <p:spPr bwMode="auto">
                <a:xfrm>
                  <a:off x="834633" y="893308"/>
                  <a:ext cx="1472715" cy="267038"/>
                </a:xfrm>
                <a:prstGeom prst="rect">
                  <a:avLst/>
                </a:prstGeom>
                <a:noFill/>
                <a:ln w="9525">
                  <a:noFill/>
                  <a:miter lim="800000"/>
                  <a:headEnd/>
                  <a:tailEnd/>
                </a:ln>
              </p:spPr>
              <p:txBody>
                <a:bodyPr wrap="square">
                  <a:prstTxWarp prst="textNoShape">
                    <a:avLst/>
                  </a:prstTxWarp>
                  <a:spAutoFit/>
                </a:bodyPr>
                <a:lstStyle/>
                <a:p>
                  <a:pPr eaLnBrk="0" hangingPunct="0"/>
                  <a:r>
                    <a:rPr lang="en-US" i="1" dirty="0">
                      <a:solidFill>
                        <a:schemeClr val="bg1"/>
                      </a:solidFill>
                      <a:latin typeface="Helvetica" charset="0"/>
                    </a:rPr>
                    <a:t>Orthographic</a:t>
                  </a:r>
                  <a:r>
                    <a:rPr lang="en-US" sz="1800" i="1" dirty="0">
                      <a:solidFill>
                        <a:schemeClr val="bg1"/>
                      </a:solidFill>
                      <a:latin typeface="Helvetica" charset="0"/>
                    </a:rPr>
                    <a:t> </a:t>
                  </a:r>
                  <a:r>
                    <a:rPr lang="en-US" i="1" dirty="0">
                      <a:solidFill>
                        <a:schemeClr val="bg1"/>
                      </a:solidFill>
                      <a:latin typeface="Helvetica" charset="0"/>
                    </a:rPr>
                    <a:t>View</a:t>
                  </a:r>
                </a:p>
              </p:txBody>
            </p:sp>
          </p:grpSp>
        </p:grpSp>
        <p:grpSp>
          <p:nvGrpSpPr>
            <p:cNvPr id="5" name="Group 24"/>
            <p:cNvGrpSpPr/>
            <p:nvPr/>
          </p:nvGrpSpPr>
          <p:grpSpPr>
            <a:xfrm>
              <a:off x="4005490" y="874258"/>
              <a:ext cx="2322830" cy="2898595"/>
              <a:chOff x="4005490" y="893308"/>
              <a:chExt cx="2322830" cy="2898595"/>
            </a:xfrm>
          </p:grpSpPr>
          <p:grpSp>
            <p:nvGrpSpPr>
              <p:cNvPr id="6" name="Group 22"/>
              <p:cNvGrpSpPr/>
              <p:nvPr/>
            </p:nvGrpSpPr>
            <p:grpSpPr>
              <a:xfrm>
                <a:off x="4214405" y="893308"/>
                <a:ext cx="1905000" cy="1681301"/>
                <a:chOff x="2542540" y="939028"/>
                <a:chExt cx="1905000" cy="1681301"/>
              </a:xfrm>
            </p:grpSpPr>
            <p:pic>
              <p:nvPicPr>
                <p:cNvPr id="18" name="Picture 13" descr="persp"/>
                <p:cNvPicPr>
                  <a:picLocks noChangeAspect="1" noChangeArrowheads="1"/>
                </p:cNvPicPr>
                <p:nvPr/>
              </p:nvPicPr>
              <p:blipFill>
                <a:blip r:embed="rId6"/>
                <a:srcRect/>
                <a:stretch>
                  <a:fillRect/>
                </a:stretch>
              </p:blipFill>
              <p:spPr bwMode="auto">
                <a:xfrm>
                  <a:off x="2542540" y="1208724"/>
                  <a:ext cx="1905000" cy="1411605"/>
                </a:xfrm>
                <a:prstGeom prst="rect">
                  <a:avLst/>
                </a:prstGeom>
                <a:noFill/>
                <a:ln w="9525">
                  <a:noFill/>
                  <a:miter lim="800000"/>
                  <a:headEnd/>
                  <a:tailEnd/>
                </a:ln>
              </p:spPr>
            </p:pic>
            <p:sp>
              <p:nvSpPr>
                <p:cNvPr id="19" name="Text Box 14"/>
                <p:cNvSpPr txBox="1">
                  <a:spLocks noChangeArrowheads="1"/>
                </p:cNvSpPr>
                <p:nvPr/>
              </p:nvSpPr>
              <p:spPr bwMode="auto">
                <a:xfrm>
                  <a:off x="2807522" y="939028"/>
                  <a:ext cx="1349364" cy="222532"/>
                </a:xfrm>
                <a:prstGeom prst="rect">
                  <a:avLst/>
                </a:prstGeom>
                <a:noFill/>
                <a:ln w="9525">
                  <a:noFill/>
                  <a:miter lim="800000"/>
                  <a:headEnd/>
                  <a:tailEnd/>
                </a:ln>
              </p:spPr>
              <p:txBody>
                <a:bodyPr wrap="square">
                  <a:prstTxWarp prst="textNoShape">
                    <a:avLst/>
                  </a:prstTxWarp>
                  <a:spAutoFit/>
                </a:bodyPr>
                <a:lstStyle/>
                <a:p>
                  <a:pPr eaLnBrk="0" hangingPunct="0"/>
                  <a:r>
                    <a:rPr lang="en-US" i="1" dirty="0">
                      <a:solidFill>
                        <a:srgbClr val="FFFFFF"/>
                      </a:solidFill>
                      <a:latin typeface="Helvetica" charset="0"/>
                    </a:rPr>
                    <a:t>Perspective View</a:t>
                  </a:r>
                </a:p>
              </p:txBody>
            </p:sp>
          </p:grpSp>
          <p:graphicFrame>
            <p:nvGraphicFramePr>
              <p:cNvPr id="17" name="Object 3"/>
              <p:cNvGraphicFramePr>
                <a:graphicFrameLocks noChangeAspect="1"/>
              </p:cNvGraphicFramePr>
              <p:nvPr/>
            </p:nvGraphicFramePr>
            <p:xfrm>
              <a:off x="4005490" y="2818448"/>
              <a:ext cx="2322830" cy="973455"/>
            </p:xfrm>
            <a:graphic>
              <a:graphicData uri="http://schemas.openxmlformats.org/presentationml/2006/ole">
                <p:oleObj spid="_x0000_s249859" name="Equation" r:id="rId7" imgW="1727200" imgH="965200" progId="Equation.3">
                  <p:embed/>
                </p:oleObj>
              </a:graphicData>
            </a:graphic>
          </p:graphicFrame>
        </p:gr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80173591"/>
      </p:ext>
    </p:extLst>
  </p:cSld>
  <p:clrMapOvr>
    <a:masterClrMapping/>
  </p:clrMapOvr>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475811" y="1830378"/>
            <a:ext cx="3001290" cy="21851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434" name="Rectangle 2"/>
          <p:cNvSpPr>
            <a:spLocks noGrp="1" noChangeArrowheads="1"/>
          </p:cNvSpPr>
          <p:nvPr>
            <p:ph type="title"/>
          </p:nvPr>
        </p:nvSpPr>
        <p:spPr/>
        <p:txBody>
          <a:bodyPr/>
          <a:lstStyle/>
          <a:p>
            <a:r>
              <a:rPr lang="en-US" dirty="0" smtClean="0"/>
              <a:t>Translation</a:t>
            </a:r>
            <a:endParaRPr lang="en-US" dirty="0"/>
          </a:p>
        </p:txBody>
      </p:sp>
      <p:graphicFrame>
        <p:nvGraphicFramePr>
          <p:cNvPr id="101378" name="Object 2"/>
          <p:cNvGraphicFramePr>
            <a:graphicFrameLocks noGrp="1" noChangeAspect="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06401852"/>
              </p:ext>
            </p:extLst>
          </p:nvPr>
        </p:nvGraphicFramePr>
        <p:xfrm>
          <a:off x="1490663" y="1963738"/>
          <a:ext cx="2838450" cy="1865312"/>
        </p:xfrm>
        <a:graphic>
          <a:graphicData uri="http://schemas.openxmlformats.org/presentationml/2006/ole">
            <p:oleObj spid="_x0000_s253954" name="Equation" r:id="rId4" imgW="1739900" imgH="1143000" progId="Equation.3">
              <p:embed/>
            </p:oleObj>
          </a:graphicData>
        </a:graphic>
      </p:graphicFrame>
      <p:sp>
        <p:nvSpPr>
          <p:cNvPr id="101380" name="Rectangle 3"/>
          <p:cNvSpPr>
            <a:spLocks noGrp="1" noChangeArrowheads="1"/>
          </p:cNvSpPr>
          <p:nvPr>
            <p:ph type="body" sz="half" idx="4294967295"/>
          </p:nvPr>
        </p:nvSpPr>
        <p:spPr>
          <a:xfrm>
            <a:off x="0" y="809625"/>
            <a:ext cx="4129088" cy="3622675"/>
          </a:xfrm>
        </p:spPr>
        <p:txBody>
          <a:bodyPr/>
          <a:lstStyle/>
          <a:p>
            <a:r>
              <a:rPr lang="en-US" sz="2400" dirty="0">
                <a:ea typeface="ＭＳ Ｐゴシック" charset="-128"/>
                <a:cs typeface="ＭＳ Ｐゴシック" charset="-128"/>
              </a:rPr>
              <a:t>Move the origin to a new location</a:t>
            </a:r>
          </a:p>
        </p:txBody>
      </p:sp>
      <p:pic>
        <p:nvPicPr>
          <p:cNvPr id="101381" name="Picture 4" descr="Translation"/>
          <p:cNvPicPr>
            <a:picLocks noChangeAspect="1" noChangeArrowheads="1"/>
          </p:cNvPicPr>
          <p:nvPr/>
        </p:nvPicPr>
        <p:blipFill>
          <a:blip r:embed="rId5">
            <a:lum bright="18000" contrast="6000"/>
          </a:blip>
          <a:srcRect/>
          <a:stretch>
            <a:fillRect/>
          </a:stretch>
        </p:blipFill>
        <p:spPr bwMode="auto">
          <a:xfrm>
            <a:off x="5372100" y="997744"/>
            <a:ext cx="3162300" cy="2886075"/>
          </a:xfrm>
          <a:prstGeom prst="rect">
            <a:avLst/>
          </a:prstGeom>
          <a:noFill/>
          <a:ln w="9525">
            <a:solidFill>
              <a:srgbClr val="CCCCFF"/>
            </a:solid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84453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Evolutionary Change</a:t>
            </a:r>
            <a:endParaRPr lang="en-US" sz="3200" dirty="0"/>
          </a:p>
        </p:txBody>
      </p:sp>
      <p:sp>
        <p:nvSpPr>
          <p:cNvPr id="3" name="Content Placeholder 2"/>
          <p:cNvSpPr>
            <a:spLocks noGrp="1"/>
          </p:cNvSpPr>
          <p:nvPr>
            <p:ph idx="1"/>
          </p:nvPr>
        </p:nvSpPr>
        <p:spPr>
          <a:xfrm>
            <a:off x="457199" y="874514"/>
            <a:ext cx="8397669" cy="3644672"/>
          </a:xfrm>
        </p:spPr>
        <p:txBody>
          <a:bodyPr>
            <a:normAutofit fontScale="92500" lnSpcReduction="10000"/>
          </a:bodyPr>
          <a:lstStyle/>
          <a:p>
            <a:r>
              <a:rPr lang="en-US" sz="3027" dirty="0" smtClean="0"/>
              <a:t>OpenGL 3.0 introduced the </a:t>
            </a:r>
            <a:r>
              <a:rPr lang="en-US" sz="3027" i="1" dirty="0" smtClean="0"/>
              <a:t>deprecation model</a:t>
            </a:r>
          </a:p>
          <a:p>
            <a:pPr lvl="1"/>
            <a:r>
              <a:rPr lang="en-US" sz="2595" dirty="0" smtClean="0"/>
              <a:t>the method used to remove features from OpenGL</a:t>
            </a:r>
          </a:p>
          <a:p>
            <a:r>
              <a:rPr lang="en-US" sz="3027" dirty="0" smtClean="0"/>
              <a:t>The pipeline remained the same until OpenGL 3.1 (released March 24</a:t>
            </a:r>
            <a:r>
              <a:rPr lang="en-US" sz="3027" baseline="30000" dirty="0" smtClean="0"/>
              <a:t>th</a:t>
            </a:r>
            <a:r>
              <a:rPr lang="en-US" sz="3027" dirty="0" smtClean="0"/>
              <a:t>, 2009)</a:t>
            </a:r>
          </a:p>
          <a:p>
            <a:r>
              <a:rPr lang="en-US" sz="3027" dirty="0" smtClean="0"/>
              <a:t>Introduced a change in how OpenGL contexts are used</a:t>
            </a:r>
          </a:p>
          <a:p>
            <a:pPr lvl="1"/>
            <a:r>
              <a:rPr lang="en-US" sz="2595" dirty="0" smtClean="0"/>
              <a:t>Core context requires application to provide shaders</a:t>
            </a:r>
          </a:p>
          <a:p>
            <a:pPr lvl="1"/>
            <a:r>
              <a:rPr lang="en-US" sz="2595" dirty="0" smtClean="0"/>
              <a:t>No deprecated (fixed-function pipeline) functions</a:t>
            </a:r>
          </a:p>
          <a:p>
            <a:pPr lvl="1"/>
            <a:endParaRPr lang="en-US" sz="2595" dirty="0" smtClean="0"/>
          </a:p>
          <a:p>
            <a:pPr lvl="1"/>
            <a:endParaRPr lang="en-US" sz="2595" dirty="0" smtClean="0"/>
          </a:p>
          <a:p>
            <a:pPr lvl="1"/>
            <a:endParaRPr lang="en-US" dirty="0" smtClean="0"/>
          </a:p>
          <a:p>
            <a:pPr lvl="1"/>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58016883"/>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972049" y="1702676"/>
            <a:ext cx="3419909" cy="213543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458" name="Rectangle 2"/>
          <p:cNvSpPr>
            <a:spLocks noGrp="1" noChangeArrowheads="1"/>
          </p:cNvSpPr>
          <p:nvPr>
            <p:ph type="title"/>
          </p:nvPr>
        </p:nvSpPr>
        <p:spPr/>
        <p:txBody>
          <a:bodyPr/>
          <a:lstStyle/>
          <a:p>
            <a:r>
              <a:rPr lang="en-US" dirty="0" smtClean="0"/>
              <a:t>Scale</a:t>
            </a:r>
            <a:endParaRPr lang="en-US" dirty="0"/>
          </a:p>
        </p:txBody>
      </p:sp>
      <p:graphicFrame>
        <p:nvGraphicFramePr>
          <p:cNvPr id="103426" name="Object 2"/>
          <p:cNvGraphicFramePr>
            <a:graphicFrameLocks noGrp="1" noChangeAspect="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1543941"/>
              </p:ext>
            </p:extLst>
          </p:nvPr>
        </p:nvGraphicFramePr>
        <p:xfrm>
          <a:off x="1122363" y="1890713"/>
          <a:ext cx="3005137" cy="1803400"/>
        </p:xfrm>
        <a:graphic>
          <a:graphicData uri="http://schemas.openxmlformats.org/presentationml/2006/ole">
            <p:oleObj spid="_x0000_s256002" name="Equation" r:id="rId4" imgW="1905000" imgH="1143000" progId="Equation.3">
              <p:embed/>
            </p:oleObj>
          </a:graphicData>
        </a:graphic>
      </p:graphicFrame>
      <p:sp>
        <p:nvSpPr>
          <p:cNvPr id="103428" name="Rectangle 3"/>
          <p:cNvSpPr>
            <a:spLocks noGrp="1" noChangeArrowheads="1"/>
          </p:cNvSpPr>
          <p:nvPr>
            <p:ph type="body" sz="half" idx="4294967295"/>
          </p:nvPr>
        </p:nvSpPr>
        <p:spPr>
          <a:xfrm>
            <a:off x="0" y="725488"/>
            <a:ext cx="4129088" cy="3622675"/>
          </a:xfrm>
        </p:spPr>
        <p:txBody>
          <a:bodyPr/>
          <a:lstStyle/>
          <a:p>
            <a:r>
              <a:rPr lang="en-US" sz="2400" dirty="0">
                <a:ea typeface="ＭＳ Ｐゴシック" charset="-128"/>
                <a:cs typeface="ＭＳ Ｐゴシック" charset="-128"/>
              </a:rPr>
              <a:t>Stretch, mirror or decimate a coordinate direction</a:t>
            </a:r>
          </a:p>
        </p:txBody>
      </p:sp>
      <p:pic>
        <p:nvPicPr>
          <p:cNvPr id="103429" name="Picture 4" descr="Scale"/>
          <p:cNvPicPr>
            <a:picLocks noChangeAspect="1" noChangeArrowheads="1"/>
          </p:cNvPicPr>
          <p:nvPr/>
        </p:nvPicPr>
        <p:blipFill>
          <a:blip r:embed="rId5">
            <a:lum bright="24000" contrast="-12000"/>
          </a:blip>
          <a:srcRect/>
          <a:stretch>
            <a:fillRect/>
          </a:stretch>
        </p:blipFill>
        <p:spPr bwMode="auto">
          <a:xfrm>
            <a:off x="4864100" y="1821657"/>
            <a:ext cx="3609975" cy="1978819"/>
          </a:xfrm>
          <a:prstGeom prst="rect">
            <a:avLst/>
          </a:prstGeom>
          <a:noFill/>
          <a:ln w="9525">
            <a:solidFill>
              <a:srgbClr val="CCCCFF"/>
            </a:solidFill>
            <a:miter lim="800000"/>
            <a:headEnd/>
            <a:tailEnd/>
          </a:ln>
        </p:spPr>
      </p:pic>
      <p:sp>
        <p:nvSpPr>
          <p:cNvPr id="103430" name="Text Box 5"/>
          <p:cNvSpPr txBox="1">
            <a:spLocks noChangeArrowheads="1"/>
          </p:cNvSpPr>
          <p:nvPr/>
        </p:nvSpPr>
        <p:spPr bwMode="auto">
          <a:xfrm>
            <a:off x="5211763" y="3900488"/>
            <a:ext cx="3073400" cy="396939"/>
          </a:xfrm>
          <a:prstGeom prst="rect">
            <a:avLst/>
          </a:prstGeom>
          <a:noFill/>
          <a:ln w="9525">
            <a:noFill/>
            <a:miter lim="800000"/>
            <a:headEnd/>
            <a:tailEnd/>
          </a:ln>
        </p:spPr>
        <p:txBody>
          <a:bodyPr lIns="81633" tIns="40816" rIns="81633" bIns="40816">
            <a:prstTxWarp prst="textNoShape">
              <a:avLst/>
            </a:prstTxWarp>
            <a:spAutoFit/>
          </a:bodyPr>
          <a:lstStyle/>
          <a:p>
            <a:pPr eaLnBrk="0" hangingPunct="0">
              <a:lnSpc>
                <a:spcPct val="90000"/>
              </a:lnSpc>
              <a:spcBef>
                <a:spcPct val="20000"/>
              </a:spcBef>
              <a:buSzPct val="60000"/>
              <a:buFont typeface="ZapfDingbats" pitchFamily="82" charset="2"/>
              <a:buNone/>
            </a:pPr>
            <a:r>
              <a:rPr lang="en-US" sz="1100" dirty="0">
                <a:solidFill>
                  <a:srgbClr val="0066FF"/>
                </a:solidFill>
              </a:rPr>
              <a:t>Note, there’s a translation applied here to make things easier to see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9616399"/>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smtClean="0"/>
              <a:t>Rotation</a:t>
            </a:r>
            <a:endParaRPr lang="en-US" dirty="0"/>
          </a:p>
        </p:txBody>
      </p:sp>
      <p:sp>
        <p:nvSpPr>
          <p:cNvPr id="105475" name="Rectangle 3"/>
          <p:cNvSpPr>
            <a:spLocks noGrp="1" noChangeArrowheads="1"/>
          </p:cNvSpPr>
          <p:nvPr>
            <p:ph idx="1"/>
          </p:nvPr>
        </p:nvSpPr>
        <p:spPr/>
        <p:txBody>
          <a:bodyPr/>
          <a:lstStyle/>
          <a:p>
            <a:pPr>
              <a:buNone/>
            </a:pPr>
            <a:r>
              <a:rPr lang="en-US" dirty="0" smtClean="0"/>
              <a:t>Rotate coordinate system about an axis in space</a:t>
            </a:r>
            <a:endParaRPr lang="en-US" dirty="0"/>
          </a:p>
        </p:txBody>
      </p:sp>
      <p:grpSp>
        <p:nvGrpSpPr>
          <p:cNvPr id="2" name="Group 1"/>
          <p:cNvGrpSpPr/>
          <p:nvPr/>
        </p:nvGrpSpPr>
        <p:grpSpPr>
          <a:xfrm>
            <a:off x="1247775" y="2256216"/>
            <a:ext cx="6664325" cy="2678906"/>
            <a:chOff x="1903942" y="2429923"/>
            <a:chExt cx="6664325" cy="2678906"/>
          </a:xfrm>
        </p:grpSpPr>
        <p:pic>
          <p:nvPicPr>
            <p:cNvPr id="105476" name="Picture 4" descr="Rotate"/>
            <p:cNvPicPr>
              <a:picLocks noChangeAspect="1" noChangeArrowheads="1"/>
            </p:cNvPicPr>
            <p:nvPr/>
          </p:nvPicPr>
          <p:blipFill>
            <a:blip r:embed="rId3">
              <a:lum bright="24000"/>
            </a:blip>
            <a:srcRect/>
            <a:stretch>
              <a:fillRect/>
            </a:stretch>
          </p:blipFill>
          <p:spPr bwMode="auto">
            <a:xfrm>
              <a:off x="1903942" y="2429923"/>
              <a:ext cx="3324225" cy="2678906"/>
            </a:xfrm>
            <a:prstGeom prst="rect">
              <a:avLst/>
            </a:prstGeom>
            <a:noFill/>
            <a:ln w="9525">
              <a:solidFill>
                <a:srgbClr val="CCCCFF"/>
              </a:solidFill>
              <a:miter lim="800000"/>
              <a:headEnd/>
              <a:tailEnd/>
            </a:ln>
          </p:spPr>
        </p:pic>
        <p:sp>
          <p:nvSpPr>
            <p:cNvPr id="105477" name="Text Box 5"/>
            <p:cNvSpPr txBox="1">
              <a:spLocks noChangeArrowheads="1"/>
            </p:cNvSpPr>
            <p:nvPr/>
          </p:nvSpPr>
          <p:spPr bwMode="auto">
            <a:xfrm>
              <a:off x="5723467" y="2586832"/>
              <a:ext cx="2844800" cy="442528"/>
            </a:xfrm>
            <a:prstGeom prst="rect">
              <a:avLst/>
            </a:prstGeom>
            <a:noFill/>
            <a:ln w="9525">
              <a:noFill/>
              <a:miter lim="800000"/>
              <a:headEnd/>
              <a:tailEnd/>
            </a:ln>
          </p:spPr>
          <p:txBody>
            <a:bodyPr lIns="81633" tIns="40816" rIns="81633" bIns="40816">
              <a:prstTxWarp prst="textNoShape">
                <a:avLst/>
              </a:prstTxWarp>
              <a:spAutoFit/>
            </a:bodyPr>
            <a:lstStyle/>
            <a:p>
              <a:pPr eaLnBrk="0" hangingPunct="0">
                <a:lnSpc>
                  <a:spcPct val="90000"/>
                </a:lnSpc>
                <a:spcBef>
                  <a:spcPct val="20000"/>
                </a:spcBef>
                <a:buSzPct val="60000"/>
                <a:buFont typeface="ZapfDingbats" pitchFamily="82" charset="2"/>
                <a:buNone/>
              </a:pPr>
              <a:r>
                <a:rPr lang="en-US" sz="1300" dirty="0">
                  <a:solidFill>
                    <a:srgbClr val="0066FF"/>
                  </a:solidFill>
                </a:rPr>
                <a:t>Note, there’s a translation applied here to make things easier to see</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783467"/>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Rotation about z-axis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262146" name="Object 2"/>
          <p:cNvGraphicFramePr>
            <a:graphicFrameLocks noGrp="1" noChangeAspect="1"/>
          </p:cNvGraphicFramePr>
          <p:nvPr/>
        </p:nvGraphicFramePr>
        <p:xfrm>
          <a:off x="998538" y="2070100"/>
          <a:ext cx="3236912" cy="1422400"/>
        </p:xfrm>
        <a:graphic>
          <a:graphicData uri="http://schemas.openxmlformats.org/presentationml/2006/ole">
            <p:oleObj spid="_x0000_s262146" name="Equation" r:id="rId3" imgW="2057400" imgH="901700" progId="Equation.3">
              <p:embed/>
            </p:oleObj>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p:txBody>
          <a:bodyPr/>
          <a:lstStyle/>
          <a:p>
            <a:r>
              <a:rPr lang="en-US" dirty="0" smtClean="0"/>
              <a:t>Lighting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80083904"/>
      </p:ext>
    </p:extLst>
  </p:cSld>
  <p:clrMapOvr>
    <a:masterClrMapping/>
  </p:clrMapOvr>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normAutofit/>
          </a:bodyPr>
          <a:lstStyle/>
          <a:p>
            <a:r>
              <a:rPr lang="en-US" sz="3600" dirty="0" smtClean="0"/>
              <a:t>Lighting Principles</a:t>
            </a:r>
            <a:endParaRPr lang="en-US" sz="3600" dirty="0"/>
          </a:p>
        </p:txBody>
      </p:sp>
      <p:sp>
        <p:nvSpPr>
          <p:cNvPr id="132099" name="Rectangle 3"/>
          <p:cNvSpPr>
            <a:spLocks noGrp="1" noChangeArrowheads="1"/>
          </p:cNvSpPr>
          <p:nvPr>
            <p:ph idx="1"/>
          </p:nvPr>
        </p:nvSpPr>
        <p:spPr>
          <a:xfrm>
            <a:off x="208867" y="1200151"/>
            <a:ext cx="8229600" cy="3394472"/>
          </a:xfrm>
        </p:spPr>
        <p:txBody>
          <a:bodyPr>
            <a:normAutofit fontScale="92500" lnSpcReduction="10000"/>
          </a:bodyPr>
          <a:lstStyle/>
          <a:p>
            <a:r>
              <a:rPr lang="en-US" sz="3027" dirty="0" smtClean="0"/>
              <a:t>Lighting simulates how objects reflect light</a:t>
            </a:r>
          </a:p>
          <a:p>
            <a:pPr lvl="1"/>
            <a:r>
              <a:rPr lang="en-US" dirty="0" smtClean="0"/>
              <a:t>material composition of object</a:t>
            </a:r>
          </a:p>
          <a:p>
            <a:pPr lvl="1"/>
            <a:r>
              <a:rPr lang="en-US" dirty="0" smtClean="0"/>
              <a:t>light’s color and position</a:t>
            </a:r>
          </a:p>
          <a:p>
            <a:pPr lvl="1"/>
            <a:r>
              <a:rPr lang="en-US" dirty="0" smtClean="0"/>
              <a:t>global lighting parameters</a:t>
            </a:r>
          </a:p>
          <a:p>
            <a:r>
              <a:rPr lang="en-US" sz="3027" dirty="0" smtClean="0"/>
              <a:t>Usually implemented in</a:t>
            </a:r>
          </a:p>
          <a:p>
            <a:pPr lvl="1"/>
            <a:r>
              <a:rPr lang="en-US" dirty="0" smtClean="0"/>
              <a:t>vertex shader for faster speed</a:t>
            </a:r>
          </a:p>
          <a:p>
            <a:pPr lvl="1"/>
            <a:r>
              <a:rPr lang="en-US" dirty="0" smtClean="0"/>
              <a:t>fragment shader for nicer shading</a:t>
            </a:r>
            <a:endParaRPr lang="en-US" dirty="0"/>
          </a:p>
        </p:txBody>
      </p:sp>
      <p:pic>
        <p:nvPicPr>
          <p:cNvPr id="132100" name="Picture 4" descr="litObjects"/>
          <p:cNvPicPr>
            <a:picLocks noChangeAspect="1" noChangeArrowheads="1"/>
          </p:cNvPicPr>
          <p:nvPr/>
        </p:nvPicPr>
        <p:blipFill>
          <a:blip r:embed="rId3">
            <a:clrChange>
              <a:clrFrom>
                <a:srgbClr val="BDC6C6"/>
              </a:clrFrom>
              <a:clrTo>
                <a:srgbClr val="BDC6C6">
                  <a:alpha val="0"/>
                </a:srgbClr>
              </a:clrTo>
            </a:clrChange>
          </a:blip>
          <a:srcRect/>
          <a:stretch>
            <a:fillRect/>
          </a:stretch>
        </p:blipFill>
        <p:spPr bwMode="auto">
          <a:xfrm>
            <a:off x="6690819" y="3482164"/>
            <a:ext cx="2042787" cy="1661336"/>
          </a:xfrm>
          <a:prstGeom prst="rect">
            <a:avLst/>
          </a:prstGeom>
          <a:noFill/>
          <a:ln w="9525">
            <a:noFill/>
            <a:miter lim="800000"/>
            <a:headEnd/>
            <a:tailEnd/>
          </a:ln>
        </p:spPr>
      </p:pic>
      <p:pic>
        <p:nvPicPr>
          <p:cNvPr id="132101" name="Picture 5" descr="unlitObjects"/>
          <p:cNvPicPr>
            <a:picLocks noChangeAspect="1" noChangeArrowheads="1"/>
          </p:cNvPicPr>
          <p:nvPr/>
        </p:nvPicPr>
        <p:blipFill>
          <a:blip r:embed="rId4">
            <a:clrChange>
              <a:clrFrom>
                <a:srgbClr val="BDC6C6"/>
              </a:clrFrom>
              <a:clrTo>
                <a:srgbClr val="BDC6C6">
                  <a:alpha val="0"/>
                </a:srgbClr>
              </a:clrTo>
            </a:clrChange>
          </a:blip>
          <a:srcRect/>
          <a:stretch>
            <a:fillRect/>
          </a:stretch>
        </p:blipFill>
        <p:spPr bwMode="auto">
          <a:xfrm>
            <a:off x="6676628" y="1743075"/>
            <a:ext cx="2060584" cy="1657350"/>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4706502"/>
      </p:ext>
    </p:extLst>
  </p:cSld>
  <p:clrMapOvr>
    <a:masterClrMapping/>
  </p:clrMapOvr>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normAutofit/>
          </a:bodyPr>
          <a:lstStyle/>
          <a:p>
            <a:r>
              <a:rPr lang="en-US" sz="3600" dirty="0" smtClean="0"/>
              <a:t>Modified </a:t>
            </a:r>
            <a:r>
              <a:rPr lang="en-US" sz="3600" dirty="0" err="1" smtClean="0"/>
              <a:t>Phong</a:t>
            </a:r>
            <a:r>
              <a:rPr lang="en-US" sz="3600" dirty="0" smtClean="0"/>
              <a:t> Model</a:t>
            </a:r>
            <a:endParaRPr lang="en-US" sz="3600" dirty="0"/>
          </a:p>
        </p:txBody>
      </p:sp>
      <p:sp>
        <p:nvSpPr>
          <p:cNvPr id="134147" name="Rectangle 3"/>
          <p:cNvSpPr>
            <a:spLocks noGrp="1" noChangeArrowheads="1"/>
          </p:cNvSpPr>
          <p:nvPr>
            <p:ph idx="1"/>
          </p:nvPr>
        </p:nvSpPr>
        <p:spPr>
          <a:xfrm>
            <a:off x="383906" y="966033"/>
            <a:ext cx="8404764" cy="4177467"/>
          </a:xfrm>
        </p:spPr>
        <p:txBody>
          <a:bodyPr>
            <a:normAutofit fontScale="85000" lnSpcReduction="20000"/>
          </a:bodyPr>
          <a:lstStyle/>
          <a:p>
            <a:r>
              <a:rPr lang="en-US" dirty="0" smtClean="0"/>
              <a:t>Computes a color for each vertex using </a:t>
            </a:r>
          </a:p>
          <a:p>
            <a:pPr lvl="1"/>
            <a:r>
              <a:rPr lang="en-US" dirty="0" smtClean="0"/>
              <a:t>Surface </a:t>
            </a:r>
            <a:r>
              <a:rPr lang="en-US" dirty="0" err="1" smtClean="0"/>
              <a:t>normals</a:t>
            </a:r>
            <a:endParaRPr lang="en-US" dirty="0" smtClean="0"/>
          </a:p>
          <a:p>
            <a:pPr lvl="1"/>
            <a:r>
              <a:rPr lang="en-US" dirty="0" smtClean="0"/>
              <a:t>Diffuse and specular reflections</a:t>
            </a:r>
            <a:endParaRPr lang="en-US" dirty="0"/>
          </a:p>
          <a:p>
            <a:pPr lvl="1"/>
            <a:r>
              <a:rPr lang="en-US" dirty="0" smtClean="0"/>
              <a:t>Viewer’s position and viewing direction</a:t>
            </a:r>
          </a:p>
          <a:p>
            <a:pPr lvl="1"/>
            <a:r>
              <a:rPr lang="en-US" dirty="0" smtClean="0"/>
              <a:t>Ambient light</a:t>
            </a:r>
          </a:p>
          <a:p>
            <a:pPr lvl="1"/>
            <a:r>
              <a:rPr lang="en-US" dirty="0" smtClean="0"/>
              <a:t>Emission</a:t>
            </a:r>
          </a:p>
          <a:p>
            <a:r>
              <a:rPr lang="en-US" dirty="0" smtClean="0"/>
              <a:t>Vertex colors are interpolated across polygons by the rasterizer</a:t>
            </a:r>
          </a:p>
          <a:p>
            <a:pPr lvl="1"/>
            <a:r>
              <a:rPr lang="en-US" i="1" dirty="0" err="1" smtClean="0"/>
              <a:t>Phong</a:t>
            </a:r>
            <a:r>
              <a:rPr lang="en-US" dirty="0" smtClean="0"/>
              <a:t> </a:t>
            </a:r>
            <a:r>
              <a:rPr lang="en-US" i="1" dirty="0" smtClean="0"/>
              <a:t>shading</a:t>
            </a:r>
            <a:r>
              <a:rPr lang="en-US" dirty="0" smtClean="0"/>
              <a:t> does the same computation per pixel, interpolating the normal across the polygon</a:t>
            </a:r>
          </a:p>
          <a:p>
            <a:pPr lvl="2"/>
            <a:r>
              <a:rPr lang="en-US" dirty="0" smtClean="0"/>
              <a:t>more accurate results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9298770"/>
      </p:ext>
    </p:extLst>
  </p:cSld>
  <p:clrMapOvr>
    <a:masterClrMapping/>
  </p:clrMapOvr>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normAutofit/>
          </a:bodyPr>
          <a:lstStyle/>
          <a:p>
            <a:r>
              <a:rPr lang="en-US" sz="3600" dirty="0" smtClean="0"/>
              <a:t>Surface </a:t>
            </a:r>
            <a:r>
              <a:rPr lang="en-US" sz="3600" dirty="0" err="1" smtClean="0"/>
              <a:t>Normals</a:t>
            </a:r>
            <a:endParaRPr lang="en-US" sz="3600" dirty="0"/>
          </a:p>
        </p:txBody>
      </p:sp>
      <p:sp>
        <p:nvSpPr>
          <p:cNvPr id="140291" name="Rectangle 3"/>
          <p:cNvSpPr>
            <a:spLocks noGrp="1" noChangeArrowheads="1"/>
          </p:cNvSpPr>
          <p:nvPr>
            <p:ph idx="1"/>
          </p:nvPr>
        </p:nvSpPr>
        <p:spPr>
          <a:xfrm>
            <a:off x="457200" y="1454369"/>
            <a:ext cx="5807903" cy="3140254"/>
          </a:xfrm>
        </p:spPr>
        <p:txBody>
          <a:bodyPr>
            <a:normAutofit fontScale="85000" lnSpcReduction="10000"/>
          </a:bodyPr>
          <a:lstStyle/>
          <a:p>
            <a:r>
              <a:rPr lang="en-US" dirty="0" err="1" smtClean="0"/>
              <a:t>Normals</a:t>
            </a:r>
            <a:r>
              <a:rPr lang="en-US" dirty="0" smtClean="0"/>
              <a:t> define how a surface reflects light</a:t>
            </a:r>
          </a:p>
          <a:p>
            <a:pPr lvl="1"/>
            <a:r>
              <a:rPr lang="en-US" dirty="0" smtClean="0"/>
              <a:t>Application usually provides </a:t>
            </a:r>
            <a:r>
              <a:rPr lang="en-US" dirty="0" err="1" smtClean="0"/>
              <a:t>normals</a:t>
            </a:r>
            <a:r>
              <a:rPr lang="en-US" dirty="0" smtClean="0"/>
              <a:t> as a vertex attribute</a:t>
            </a:r>
          </a:p>
          <a:p>
            <a:pPr lvl="1"/>
            <a:r>
              <a:rPr lang="en-US" dirty="0" smtClean="0"/>
              <a:t>Current normal is used to compute vertex’s color</a:t>
            </a:r>
          </a:p>
          <a:p>
            <a:pPr lvl="1"/>
            <a:r>
              <a:rPr lang="en-US" dirty="0" smtClean="0"/>
              <a:t>Use unit </a:t>
            </a:r>
            <a:r>
              <a:rPr lang="en-US" dirty="0" err="1" smtClean="0"/>
              <a:t>normals</a:t>
            </a:r>
            <a:r>
              <a:rPr lang="en-US" dirty="0" smtClean="0"/>
              <a:t> for proper lighting</a:t>
            </a:r>
          </a:p>
          <a:p>
            <a:pPr lvl="2"/>
            <a:r>
              <a:rPr lang="en-US" dirty="0" smtClean="0"/>
              <a:t>scaling affects a normal’s length</a:t>
            </a:r>
          </a:p>
        </p:txBody>
      </p:sp>
      <p:pic>
        <p:nvPicPr>
          <p:cNvPr id="140292" name="Picture 4" descr="normal"/>
          <p:cNvPicPr>
            <a:picLocks noChangeAspect="1" noChangeArrowheads="1"/>
          </p:cNvPicPr>
          <p:nvPr/>
        </p:nvPicPr>
        <p:blipFill>
          <a:blip r:embed="rId3">
            <a:clrChange>
              <a:clrFrom>
                <a:srgbClr val="0026FF"/>
              </a:clrFrom>
              <a:clrTo>
                <a:srgbClr val="0026FF">
                  <a:alpha val="0"/>
                </a:srgbClr>
              </a:clrTo>
            </a:clrChange>
          </a:blip>
          <a:stretch>
            <a:fillRect/>
          </a:stretch>
        </p:blipFill>
        <p:spPr bwMode="auto">
          <a:xfrm>
            <a:off x="6357452" y="2239532"/>
            <a:ext cx="2590800" cy="2219325"/>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9763701"/>
      </p:ext>
    </p:extLst>
  </p:cSld>
  <p:clrMapOvr>
    <a:masterClrMapping/>
  </p:clrMapOvr>
  <p:transition/>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normAutofit/>
          </a:bodyPr>
          <a:lstStyle/>
          <a:p>
            <a:r>
              <a:rPr lang="en-US" sz="3600" dirty="0" smtClean="0"/>
              <a:t>Material Properties</a:t>
            </a:r>
            <a:endParaRPr lang="en-US" sz="3600" dirty="0"/>
          </a:p>
        </p:txBody>
      </p:sp>
      <p:sp>
        <p:nvSpPr>
          <p:cNvPr id="142339" name="Rectangle 3"/>
          <p:cNvSpPr>
            <a:spLocks noGrp="1" noChangeArrowheads="1"/>
          </p:cNvSpPr>
          <p:nvPr>
            <p:ph idx="1"/>
          </p:nvPr>
        </p:nvSpPr>
        <p:spPr>
          <a:xfrm>
            <a:off x="457200" y="1200150"/>
            <a:ext cx="8369288" cy="3943349"/>
          </a:xfrm>
        </p:spPr>
        <p:txBody>
          <a:bodyPr>
            <a:normAutofit fontScale="77500" lnSpcReduction="20000"/>
          </a:bodyPr>
          <a:lstStyle/>
          <a:p>
            <a:r>
              <a:rPr lang="en-US" dirty="0" smtClean="0"/>
              <a:t>Define the surface properties of a primitive</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a:p>
            <a:pPr lvl="1"/>
            <a:r>
              <a:rPr lang="en-US" dirty="0" smtClean="0"/>
              <a:t>you can have separate materials for front and back</a:t>
            </a:r>
            <a:endParaRPr lang="en-US" dirty="0"/>
          </a:p>
        </p:txBody>
      </p:sp>
      <p:sp>
        <p:nvSpPr>
          <p:cNvPr id="142340" name="Rectangle 4"/>
          <p:cNvSpPr>
            <a:spLocks noChangeArrowheads="1"/>
          </p:cNvSpPr>
          <p:nvPr/>
        </p:nvSpPr>
        <p:spPr bwMode="auto">
          <a:xfrm>
            <a:off x="1636714" y="2222898"/>
            <a:ext cx="7938" cy="1190"/>
          </a:xfrm>
          <a:prstGeom prst="rect">
            <a:avLst/>
          </a:prstGeom>
          <a:solidFill>
            <a:srgbClr val="C0C0C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1" name="Rectangle 5"/>
          <p:cNvSpPr>
            <a:spLocks noChangeArrowheads="1"/>
          </p:cNvSpPr>
          <p:nvPr/>
        </p:nvSpPr>
        <p:spPr bwMode="auto">
          <a:xfrm>
            <a:off x="4378325" y="2222898"/>
            <a:ext cx="7938" cy="1190"/>
          </a:xfrm>
          <a:prstGeom prst="rect">
            <a:avLst/>
          </a:prstGeom>
          <a:solidFill>
            <a:srgbClr val="C0C0C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2" name="Rectangle 6"/>
          <p:cNvSpPr>
            <a:spLocks noChangeArrowheads="1"/>
          </p:cNvSpPr>
          <p:nvPr/>
        </p:nvSpPr>
        <p:spPr bwMode="auto">
          <a:xfrm>
            <a:off x="7119939" y="2222898"/>
            <a:ext cx="7938" cy="1190"/>
          </a:xfrm>
          <a:prstGeom prst="rect">
            <a:avLst/>
          </a:prstGeom>
          <a:solidFill>
            <a:srgbClr val="C0C0C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3" name="Rectangle 9"/>
          <p:cNvSpPr>
            <a:spLocks noChangeArrowheads="1"/>
          </p:cNvSpPr>
          <p:nvPr/>
        </p:nvSpPr>
        <p:spPr bwMode="auto">
          <a:xfrm>
            <a:off x="7127875" y="2583656"/>
            <a:ext cx="7938" cy="4763"/>
          </a:xfrm>
          <a:prstGeom prst="rect">
            <a:avLst/>
          </a:prstGeom>
          <a:solidFill>
            <a:srgbClr val="00000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4" name="Rectangle 10"/>
          <p:cNvSpPr>
            <a:spLocks noChangeArrowheads="1"/>
          </p:cNvSpPr>
          <p:nvPr/>
        </p:nvSpPr>
        <p:spPr bwMode="auto">
          <a:xfrm>
            <a:off x="7127875" y="3664743"/>
            <a:ext cx="7938" cy="4763"/>
          </a:xfrm>
          <a:prstGeom prst="rect">
            <a:avLst/>
          </a:prstGeom>
          <a:solidFill>
            <a:srgbClr val="00000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graphicFrame>
        <p:nvGraphicFramePr>
          <p:cNvPr id="61" name="Table 60"/>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33433517"/>
              </p:ext>
            </p:extLst>
          </p:nvPr>
        </p:nvGraphicFramePr>
        <p:xfrm>
          <a:off x="1857477" y="1823486"/>
          <a:ext cx="6096000" cy="2645568"/>
        </p:xfrm>
        <a:graphic>
          <a:graphicData uri="http://schemas.openxmlformats.org/drawingml/2006/table">
            <a:tbl>
              <a:tblPr firstRow="1" bandRow="1">
                <a:tableStyleId>{00A15C55-8517-42AA-B614-E9B94910E393}</a:tableStyleId>
              </a:tblPr>
              <a:tblGrid>
                <a:gridCol w="3048000"/>
                <a:gridCol w="3048000"/>
              </a:tblGrid>
              <a:tr h="440928">
                <a:tc>
                  <a:txBody>
                    <a:bodyPr/>
                    <a:lstStyle/>
                    <a:p>
                      <a:pPr algn="l"/>
                      <a:r>
                        <a:rPr lang="en-US" sz="2000" dirty="0" smtClean="0"/>
                        <a:t>Property</a:t>
                      </a:r>
                      <a:endParaRPr lang="en-US" sz="2000" dirty="0"/>
                    </a:p>
                  </a:txBody>
                  <a:tcPr marL="114300" marR="114300" marT="57150" marB="57150" anchor="ctr"/>
                </a:tc>
                <a:tc>
                  <a:txBody>
                    <a:bodyPr/>
                    <a:lstStyle/>
                    <a:p>
                      <a:pPr algn="l"/>
                      <a:r>
                        <a:rPr lang="en-US" sz="2000" dirty="0" smtClean="0"/>
                        <a:t>Description</a:t>
                      </a:r>
                      <a:endParaRPr lang="en-US" sz="2000" dirty="0"/>
                    </a:p>
                  </a:txBody>
                  <a:tcPr marL="114300" marR="114300" marT="57150" marB="57150" anchor="ctr"/>
                </a:tc>
              </a:tr>
              <a:tr h="440928">
                <a:tc>
                  <a:txBody>
                    <a:bodyPr/>
                    <a:lstStyle/>
                    <a:p>
                      <a:pPr algn="l"/>
                      <a:r>
                        <a:rPr lang="en-US" sz="2000" dirty="0" smtClean="0"/>
                        <a:t>Diffuse</a:t>
                      </a:r>
                      <a:endParaRPr lang="en-US" sz="2000" dirty="0"/>
                    </a:p>
                  </a:txBody>
                  <a:tcPr marL="114300" marR="114300" marT="57150" marB="57150" anchor="ctr"/>
                </a:tc>
                <a:tc>
                  <a:txBody>
                    <a:bodyPr/>
                    <a:lstStyle/>
                    <a:p>
                      <a:pPr algn="l"/>
                      <a:r>
                        <a:rPr lang="en-US" sz="2000" dirty="0" smtClean="0"/>
                        <a:t>Base object</a:t>
                      </a:r>
                      <a:r>
                        <a:rPr lang="en-US" sz="2000" baseline="0" dirty="0" smtClean="0"/>
                        <a:t> color</a:t>
                      </a:r>
                      <a:endParaRPr lang="en-US" sz="2000" dirty="0"/>
                    </a:p>
                  </a:txBody>
                  <a:tcPr marL="114300" marR="114300" marT="57150" marB="57150" anchor="ctr"/>
                </a:tc>
              </a:tr>
              <a:tr h="440928">
                <a:tc>
                  <a:txBody>
                    <a:bodyPr/>
                    <a:lstStyle/>
                    <a:p>
                      <a:pPr algn="l"/>
                      <a:r>
                        <a:rPr lang="en-US" sz="2000" dirty="0" err="1" smtClean="0"/>
                        <a:t>Specular</a:t>
                      </a:r>
                      <a:endParaRPr lang="en-US" sz="2000" dirty="0"/>
                    </a:p>
                  </a:txBody>
                  <a:tcPr marL="114300" marR="114300" marT="57150" marB="57150" anchor="ctr"/>
                </a:tc>
                <a:tc>
                  <a:txBody>
                    <a:bodyPr/>
                    <a:lstStyle/>
                    <a:p>
                      <a:pPr algn="l"/>
                      <a:r>
                        <a:rPr lang="en-US" sz="2000" dirty="0" smtClean="0"/>
                        <a:t>Highlight color</a:t>
                      </a:r>
                      <a:endParaRPr lang="en-US" sz="2000" dirty="0"/>
                    </a:p>
                  </a:txBody>
                  <a:tcPr marL="114300" marR="114300" marT="57150" marB="57150" anchor="ctr"/>
                </a:tc>
              </a:tr>
              <a:tr h="440928">
                <a:tc>
                  <a:txBody>
                    <a:bodyPr/>
                    <a:lstStyle/>
                    <a:p>
                      <a:pPr algn="l"/>
                      <a:r>
                        <a:rPr lang="en-US" sz="2000" dirty="0" smtClean="0"/>
                        <a:t>Ambient</a:t>
                      </a:r>
                      <a:endParaRPr lang="en-US" sz="2000" dirty="0"/>
                    </a:p>
                  </a:txBody>
                  <a:tcPr marL="114300" marR="114300" marT="57150" marB="57150" anchor="ctr"/>
                </a:tc>
                <a:tc>
                  <a:txBody>
                    <a:bodyPr/>
                    <a:lstStyle/>
                    <a:p>
                      <a:pPr algn="l"/>
                      <a:r>
                        <a:rPr lang="en-US" sz="2000" dirty="0" smtClean="0"/>
                        <a:t>Low-light color</a:t>
                      </a:r>
                      <a:endParaRPr lang="en-US" sz="2000" dirty="0"/>
                    </a:p>
                  </a:txBody>
                  <a:tcPr marL="114300" marR="114300" marT="57150" marB="57150" anchor="ctr"/>
                </a:tc>
              </a:tr>
              <a:tr h="440928">
                <a:tc>
                  <a:txBody>
                    <a:bodyPr/>
                    <a:lstStyle/>
                    <a:p>
                      <a:pPr algn="l"/>
                      <a:r>
                        <a:rPr lang="en-US" sz="2000" dirty="0" smtClean="0"/>
                        <a:t>Emission</a:t>
                      </a:r>
                      <a:endParaRPr lang="en-US" sz="2000" dirty="0"/>
                    </a:p>
                  </a:txBody>
                  <a:tcPr marL="114300" marR="114300" marT="57150" marB="57150" anchor="ctr"/>
                </a:tc>
                <a:tc>
                  <a:txBody>
                    <a:bodyPr/>
                    <a:lstStyle/>
                    <a:p>
                      <a:pPr algn="l"/>
                      <a:r>
                        <a:rPr lang="en-US" sz="2000" dirty="0" smtClean="0"/>
                        <a:t>Glow color</a:t>
                      </a:r>
                      <a:endParaRPr lang="en-US" sz="2000" dirty="0"/>
                    </a:p>
                  </a:txBody>
                  <a:tcPr marL="114300" marR="114300" marT="57150" marB="57150" anchor="ctr"/>
                </a:tc>
              </a:tr>
              <a:tr h="440928">
                <a:tc>
                  <a:txBody>
                    <a:bodyPr/>
                    <a:lstStyle/>
                    <a:p>
                      <a:pPr algn="l"/>
                      <a:r>
                        <a:rPr lang="en-US" sz="2000" dirty="0" smtClean="0"/>
                        <a:t>Shininess</a:t>
                      </a:r>
                      <a:endParaRPr lang="en-US" sz="2000" dirty="0"/>
                    </a:p>
                  </a:txBody>
                  <a:tcPr marL="114300" marR="114300" marT="57150" marB="57150" anchor="ctr"/>
                </a:tc>
                <a:tc>
                  <a:txBody>
                    <a:bodyPr/>
                    <a:lstStyle/>
                    <a:p>
                      <a:pPr algn="l"/>
                      <a:r>
                        <a:rPr lang="en-US" sz="2000" dirty="0" smtClean="0"/>
                        <a:t>Surface smoothness</a:t>
                      </a:r>
                      <a:endParaRPr lang="en-US" sz="2000" dirty="0"/>
                    </a:p>
                  </a:txBody>
                  <a:tcPr marL="114300" marR="114300" marT="57150" marB="57150" anchor="ct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1761223"/>
      </p:ext>
    </p:extLst>
  </p:cSld>
  <p:clrMapOvr>
    <a:masterClrMapping/>
  </p:clrMapOvr>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66196" y="2459463"/>
            <a:ext cx="6273800" cy="857250"/>
          </a:xfrm>
        </p:spPr>
        <p:txBody>
          <a:bodyPr/>
          <a:lstStyle/>
          <a:p>
            <a:r>
              <a:rPr lang="en-US" dirty="0" smtClean="0"/>
              <a:t>Adding Texture to Cube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Applying Texture to Cube</a:t>
            </a:r>
            <a:endParaRPr lang="en-US" sz="3600" dirty="0"/>
          </a:p>
        </p:txBody>
      </p:sp>
      <p:sp>
        <p:nvSpPr>
          <p:cNvPr id="3" name="Content Placeholder 2"/>
          <p:cNvSpPr>
            <a:spLocks noGrp="1"/>
          </p:cNvSpPr>
          <p:nvPr>
            <p:ph idx="1"/>
          </p:nvPr>
        </p:nvSpPr>
        <p:spPr>
          <a:xfrm>
            <a:off x="366168" y="845425"/>
            <a:ext cx="8440240" cy="4063955"/>
          </a:xfrm>
        </p:spPr>
        <p:txBody>
          <a:bodyPr>
            <a:noAutofit/>
          </a:bodyPr>
          <a:lstStyle/>
          <a:p>
            <a:pPr marL="333934" lvl="1" indent="0">
              <a:buNone/>
            </a:pPr>
            <a:r>
              <a:rPr lang="en-US" sz="1800" dirty="0" smtClean="0">
                <a:solidFill>
                  <a:srgbClr val="0066FF"/>
                </a:solidFill>
                <a:latin typeface="Consolas"/>
                <a:cs typeface="Consolas"/>
              </a:rPr>
              <a:t>// add texture coordinate attribute  to quad function</a:t>
            </a:r>
          </a:p>
          <a:p>
            <a:pPr marL="333934" lvl="1" indent="0">
              <a:buNone/>
            </a:pPr>
            <a:endParaRPr lang="en-US" sz="1800" dirty="0" smtClean="0">
              <a:solidFill>
                <a:srgbClr val="0066FF"/>
              </a:solidFill>
              <a:latin typeface="Consolas"/>
              <a:cs typeface="Consolas"/>
            </a:endParaRPr>
          </a:p>
          <a:p>
            <a:pPr marL="333934" lvl="1" indent="0">
              <a:buNone/>
            </a:pPr>
            <a:r>
              <a:rPr lang="en-US" sz="1800" dirty="0" smtClean="0">
                <a:solidFill>
                  <a:srgbClr val="0066FF"/>
                </a:solidFill>
              </a:rPr>
              <a:t>function </a:t>
            </a:r>
            <a:r>
              <a:rPr lang="en-US" sz="1800" dirty="0" err="1" smtClean="0">
                <a:solidFill>
                  <a:srgbClr val="0066FF"/>
                </a:solidFill>
              </a:rPr>
              <a:t>quad(a</a:t>
            </a:r>
            <a:r>
              <a:rPr lang="en-US" sz="1800" dirty="0" smtClean="0">
                <a:solidFill>
                  <a:srgbClr val="0066FF"/>
                </a:solidFill>
              </a:rPr>
              <a:t>, </a:t>
            </a:r>
            <a:r>
              <a:rPr lang="en-US" sz="1800" dirty="0" err="1" smtClean="0">
                <a:solidFill>
                  <a:srgbClr val="0066FF"/>
                </a:solidFill>
              </a:rPr>
              <a:t>b</a:t>
            </a:r>
            <a:r>
              <a:rPr lang="en-US" sz="1800" dirty="0" smtClean="0">
                <a:solidFill>
                  <a:srgbClr val="0066FF"/>
                </a:solidFill>
              </a:rPr>
              <a:t>, </a:t>
            </a:r>
            <a:r>
              <a:rPr lang="en-US" sz="1800" dirty="0" err="1" smtClean="0">
                <a:solidFill>
                  <a:srgbClr val="0066FF"/>
                </a:solidFill>
              </a:rPr>
              <a:t>c</a:t>
            </a:r>
            <a:r>
              <a:rPr lang="en-US" sz="1800" dirty="0" smtClean="0">
                <a:solidFill>
                  <a:srgbClr val="0066FF"/>
                </a:solidFill>
              </a:rPr>
              <a:t>, </a:t>
            </a:r>
            <a:r>
              <a:rPr lang="en-US" sz="1800" dirty="0" err="1" smtClean="0">
                <a:solidFill>
                  <a:srgbClr val="0066FF"/>
                </a:solidFill>
              </a:rPr>
              <a:t>d</a:t>
            </a:r>
            <a:r>
              <a:rPr lang="en-US" sz="1800" dirty="0" smtClean="0">
                <a:solidFill>
                  <a:srgbClr val="0066FF"/>
                </a:solidFill>
              </a:rPr>
              <a:t>) </a:t>
            </a:r>
          </a:p>
          <a:p>
            <a:pPr marL="333934" lvl="1" indent="0">
              <a:buNone/>
            </a:pPr>
            <a:r>
              <a:rPr lang="en-US" sz="1800" dirty="0" smtClean="0">
                <a:solidFill>
                  <a:srgbClr val="0066FF"/>
                </a:solidFill>
              </a:rPr>
              <a:t>{     </a:t>
            </a:r>
            <a:r>
              <a:rPr lang="en-US" sz="1800" dirty="0" err="1" smtClean="0">
                <a:solidFill>
                  <a:srgbClr val="0066FF"/>
                </a:solidFill>
              </a:rPr>
              <a:t>pointsArray.push(vertices[a</a:t>
            </a:r>
            <a:r>
              <a:rPr lang="en-US" sz="1800" dirty="0" smtClean="0">
                <a:solidFill>
                  <a:srgbClr val="0066FF"/>
                </a:solidFill>
              </a:rPr>
              <a:t>]);</a:t>
            </a:r>
          </a:p>
          <a:p>
            <a:pPr marL="333934" lvl="1" indent="0">
              <a:buNone/>
            </a:pPr>
            <a:r>
              <a:rPr lang="en-US" sz="1800" dirty="0" smtClean="0">
                <a:solidFill>
                  <a:srgbClr val="0066FF"/>
                </a:solidFill>
              </a:rPr>
              <a:t>      </a:t>
            </a:r>
            <a:r>
              <a:rPr lang="en-US" sz="1800" dirty="0" err="1" smtClean="0">
                <a:solidFill>
                  <a:srgbClr val="0066FF"/>
                </a:solidFill>
              </a:rPr>
              <a:t>colorsArray.push(vertexColors[a</a:t>
            </a:r>
            <a:r>
              <a:rPr lang="en-US" sz="1800" dirty="0" smtClean="0">
                <a:solidFill>
                  <a:srgbClr val="0066FF"/>
                </a:solidFill>
              </a:rPr>
              <a:t>]);</a:t>
            </a:r>
          </a:p>
          <a:p>
            <a:pPr marL="333934" lvl="1" indent="0">
              <a:buNone/>
            </a:pPr>
            <a:r>
              <a:rPr lang="en-US" sz="1800" dirty="0" smtClean="0">
                <a:solidFill>
                  <a:srgbClr val="0066FF"/>
                </a:solidFill>
              </a:rPr>
              <a:t>      texCoordsArray.push(texCoord[0]);</a:t>
            </a:r>
          </a:p>
          <a:p>
            <a:pPr marL="333934" lvl="1" indent="0">
              <a:buNone/>
            </a:pPr>
            <a:endParaRPr lang="en-US" sz="1800" dirty="0" smtClean="0">
              <a:solidFill>
                <a:srgbClr val="0066FF"/>
              </a:solidFill>
            </a:endParaRPr>
          </a:p>
          <a:p>
            <a:pPr marL="333934" lvl="1" indent="0">
              <a:buNone/>
            </a:pPr>
            <a:r>
              <a:rPr lang="en-US" sz="1800" dirty="0" smtClean="0">
                <a:solidFill>
                  <a:srgbClr val="0066FF"/>
                </a:solidFill>
              </a:rPr>
              <a:t>      </a:t>
            </a:r>
            <a:r>
              <a:rPr lang="en-US" sz="1800" dirty="0" err="1" smtClean="0">
                <a:solidFill>
                  <a:srgbClr val="0066FF"/>
                </a:solidFill>
              </a:rPr>
              <a:t>pointsArray.push(vertices[b</a:t>
            </a:r>
            <a:r>
              <a:rPr lang="en-US" sz="1800" dirty="0" smtClean="0">
                <a:solidFill>
                  <a:srgbClr val="0066FF"/>
                </a:solidFill>
              </a:rPr>
              <a:t>]);</a:t>
            </a:r>
          </a:p>
          <a:p>
            <a:pPr marL="333934" lvl="1" indent="0">
              <a:buNone/>
            </a:pPr>
            <a:r>
              <a:rPr lang="en-US" sz="1800" dirty="0" smtClean="0">
                <a:solidFill>
                  <a:srgbClr val="0066FF"/>
                </a:solidFill>
              </a:rPr>
              <a:t>      </a:t>
            </a:r>
            <a:r>
              <a:rPr lang="en-US" sz="1800" dirty="0" err="1" smtClean="0">
                <a:solidFill>
                  <a:srgbClr val="0066FF"/>
                </a:solidFill>
              </a:rPr>
              <a:t>colorsArray.push(vertexColors[a</a:t>
            </a:r>
            <a:r>
              <a:rPr lang="en-US" sz="1800" dirty="0" smtClean="0">
                <a:solidFill>
                  <a:srgbClr val="0066FF"/>
                </a:solidFill>
              </a:rPr>
              <a:t>]);</a:t>
            </a:r>
          </a:p>
          <a:p>
            <a:pPr marL="333934" lvl="1" indent="0">
              <a:buNone/>
            </a:pPr>
            <a:r>
              <a:rPr lang="en-US" sz="1800" dirty="0" smtClean="0">
                <a:solidFill>
                  <a:srgbClr val="0066FF"/>
                </a:solidFill>
              </a:rPr>
              <a:t>     texCoordsArray.push(texCoord[1]);</a:t>
            </a:r>
          </a:p>
          <a:p>
            <a:pPr marL="333934" lvl="1" indent="0">
              <a:buNone/>
            </a:pPr>
            <a:r>
              <a:rPr lang="en-US" sz="1800" dirty="0" smtClean="0">
                <a:solidFill>
                  <a:srgbClr val="0066FF"/>
                </a:solidFill>
              </a:rPr>
              <a:t>      .</a:t>
            </a:r>
          </a:p>
          <a:p>
            <a:pPr marL="333934" lvl="1" indent="0">
              <a:buNone/>
            </a:pPr>
            <a:r>
              <a:rPr lang="en-US" sz="1800" dirty="0" smtClean="0">
                <a:solidFill>
                  <a:srgbClr val="0066FF"/>
                </a:solidFill>
              </a:rPr>
              <a:t>      .</a:t>
            </a:r>
          </a:p>
          <a:p>
            <a:pPr marL="333934" lvl="1" indent="0">
              <a:buNone/>
            </a:pPr>
            <a:r>
              <a:rPr lang="en-US" sz="1800" dirty="0" smtClean="0">
                <a:solidFill>
                  <a:srgbClr val="0066FF"/>
                </a:solidFill>
              </a:rPr>
              <a:t> }</a:t>
            </a:r>
            <a:endParaRPr lang="en-US" sz="1800" dirty="0">
              <a:solidFill>
                <a:srgbClr val="0066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36149142"/>
      </p:ext>
    </p:extLst>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OpenGL ES and WebGL</a:t>
            </a:r>
            <a:endParaRPr lang="en-US" sz="3200" dirty="0"/>
          </a:p>
        </p:txBody>
      </p:sp>
      <p:sp>
        <p:nvSpPr>
          <p:cNvPr id="5" name="Content Placeholder 4"/>
          <p:cNvSpPr>
            <a:spLocks noGrp="1"/>
          </p:cNvSpPr>
          <p:nvPr>
            <p:ph idx="1"/>
          </p:nvPr>
        </p:nvSpPr>
        <p:spPr>
          <a:xfrm>
            <a:off x="428590" y="942873"/>
            <a:ext cx="8315395" cy="3771507"/>
          </a:xfrm>
        </p:spPr>
        <p:txBody>
          <a:bodyPr>
            <a:normAutofit fontScale="70000" lnSpcReduction="20000"/>
          </a:bodyPr>
          <a:lstStyle/>
          <a:p>
            <a:r>
              <a:rPr lang="en-US" dirty="0" smtClean="0"/>
              <a:t>OpenGL ES 2.0 and ES 3.0</a:t>
            </a:r>
          </a:p>
          <a:p>
            <a:endParaRPr lang="en-US" dirty="0" smtClean="0"/>
          </a:p>
          <a:p>
            <a:pPr lvl="1"/>
            <a:r>
              <a:rPr lang="en-US" dirty="0" smtClean="0"/>
              <a:t>Designed for embedded and hand-held devices such as cell phones</a:t>
            </a:r>
          </a:p>
          <a:p>
            <a:pPr lvl="1"/>
            <a:r>
              <a:rPr lang="en-US" dirty="0" smtClean="0"/>
              <a:t>ES 2.0 based on OpenGL 3.1</a:t>
            </a:r>
          </a:p>
          <a:p>
            <a:pPr lvl="1"/>
            <a:r>
              <a:rPr lang="en-US" dirty="0" smtClean="0"/>
              <a:t>Shader based</a:t>
            </a:r>
          </a:p>
          <a:p>
            <a:pPr lvl="1"/>
            <a:endParaRPr lang="en-US" dirty="0" smtClean="0"/>
          </a:p>
          <a:p>
            <a:r>
              <a:rPr lang="en-US" dirty="0" err="1" smtClean="0"/>
              <a:t>WebGL</a:t>
            </a:r>
            <a:r>
              <a:rPr lang="en-US" dirty="0" smtClean="0"/>
              <a:t> </a:t>
            </a:r>
          </a:p>
          <a:p>
            <a:pPr lvl="1"/>
            <a:r>
              <a:rPr lang="en-US" dirty="0" err="1" smtClean="0"/>
              <a:t>WebGL</a:t>
            </a:r>
            <a:r>
              <a:rPr lang="en-US" dirty="0" smtClean="0"/>
              <a:t> 1.0: JavaScript implementation of ES 2.0</a:t>
            </a:r>
          </a:p>
          <a:p>
            <a:pPr lvl="1"/>
            <a:r>
              <a:rPr lang="en-US" dirty="0" smtClean="0"/>
              <a:t>Runs in all recent browsers</a:t>
            </a:r>
          </a:p>
          <a:p>
            <a:pPr lvl="1"/>
            <a:r>
              <a:rPr lang="en-US" dirty="0" err="1" smtClean="0"/>
              <a:t>WebGL</a:t>
            </a:r>
            <a:r>
              <a:rPr lang="en-US" dirty="0" smtClean="0"/>
              <a:t> 2.0: JavaScript implementation of ES 3.0</a:t>
            </a:r>
          </a:p>
          <a:p>
            <a:pPr lvl="1"/>
            <a:r>
              <a:rPr lang="en-US" dirty="0" smtClean="0"/>
              <a:t>Starting to be supported in recent releases of browsers</a:t>
            </a:r>
          </a:p>
          <a:p>
            <a:pPr lvl="1"/>
            <a:endParaRPr lang="en-US" dirty="0" smtClean="0"/>
          </a:p>
          <a:p>
            <a:endParaRPr lang="en-US" dirty="0" smtClean="0"/>
          </a:p>
          <a:p>
            <a:endParaRPr lang="en-US" dirty="0" smtClean="0"/>
          </a:p>
          <a:p>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8838787"/>
      </p:ext>
    </p:extLst>
  </p:cSld>
  <p:clrMapOvr>
    <a:masterClrMapping/>
  </p:clrMapOvr>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Creating a Texture Image</a:t>
            </a:r>
            <a:endParaRPr lang="en-US" sz="3200" dirty="0"/>
          </a:p>
        </p:txBody>
      </p:sp>
      <p:sp>
        <p:nvSpPr>
          <p:cNvPr id="3" name="Content Placeholder 2"/>
          <p:cNvSpPr>
            <a:spLocks noGrp="1"/>
          </p:cNvSpPr>
          <p:nvPr>
            <p:ph idx="1"/>
          </p:nvPr>
        </p:nvSpPr>
        <p:spPr>
          <a:xfrm>
            <a:off x="457199" y="908094"/>
            <a:ext cx="8447336" cy="4327633"/>
          </a:xfrm>
        </p:spPr>
        <p:txBody>
          <a:bodyPr>
            <a:normAutofit fontScale="62500" lnSpcReduction="20000"/>
          </a:bodyPr>
          <a:lstStyle/>
          <a:p>
            <a:pPr marL="333934" lvl="1" indent="0">
              <a:buNone/>
            </a:pPr>
            <a:r>
              <a:rPr lang="en-US" dirty="0" err="1" smtClean="0">
                <a:solidFill>
                  <a:srgbClr val="0066FF"/>
                </a:solidFill>
              </a:rPr>
              <a:t>var</a:t>
            </a:r>
            <a:r>
              <a:rPr lang="en-US" dirty="0" smtClean="0">
                <a:solidFill>
                  <a:srgbClr val="0066FF"/>
                </a:solidFill>
              </a:rPr>
              <a:t> image1 = new Array()</a:t>
            </a:r>
          </a:p>
          <a:p>
            <a:pPr marL="333934" lvl="1" indent="0">
              <a:buNone/>
            </a:pPr>
            <a:r>
              <a:rPr lang="en-US" dirty="0" smtClean="0">
                <a:solidFill>
                  <a:srgbClr val="0066FF"/>
                </a:solidFill>
              </a:rPr>
              <a:t>    for (</a:t>
            </a:r>
            <a:r>
              <a:rPr lang="en-US" dirty="0" err="1" smtClean="0">
                <a:solidFill>
                  <a:srgbClr val="0066FF"/>
                </a:solidFill>
              </a:rPr>
              <a:t>var</a:t>
            </a:r>
            <a:r>
              <a:rPr lang="en-US" dirty="0" smtClean="0">
                <a:solidFill>
                  <a:srgbClr val="0066FF"/>
                </a:solidFill>
              </a:rPr>
              <a:t> </a:t>
            </a:r>
            <a:r>
              <a:rPr lang="en-US" dirty="0" err="1" smtClean="0">
                <a:solidFill>
                  <a:srgbClr val="0066FF"/>
                </a:solidFill>
              </a:rPr>
              <a:t>i</a:t>
            </a:r>
            <a:r>
              <a:rPr lang="en-US" dirty="0" smtClean="0">
                <a:solidFill>
                  <a:srgbClr val="0066FF"/>
                </a:solidFill>
              </a:rPr>
              <a:t> =0; </a:t>
            </a:r>
            <a:r>
              <a:rPr lang="en-US" dirty="0" err="1" smtClean="0">
                <a:solidFill>
                  <a:srgbClr val="0066FF"/>
                </a:solidFill>
              </a:rPr>
              <a:t>i</a:t>
            </a:r>
            <a:r>
              <a:rPr lang="en-US" dirty="0" smtClean="0">
                <a:solidFill>
                  <a:srgbClr val="0066FF"/>
                </a:solidFill>
              </a:rPr>
              <a:t>&lt;</a:t>
            </a:r>
            <a:r>
              <a:rPr lang="en-US" dirty="0" err="1" smtClean="0">
                <a:solidFill>
                  <a:srgbClr val="0066FF"/>
                </a:solidFill>
              </a:rPr>
              <a:t>texSize</a:t>
            </a:r>
            <a:r>
              <a:rPr lang="en-US" dirty="0" smtClean="0">
                <a:solidFill>
                  <a:srgbClr val="0066FF"/>
                </a:solidFill>
              </a:rPr>
              <a:t>; </a:t>
            </a:r>
            <a:r>
              <a:rPr lang="en-US" dirty="0" err="1" smtClean="0">
                <a:solidFill>
                  <a:srgbClr val="0066FF"/>
                </a:solidFill>
              </a:rPr>
              <a:t>i</a:t>
            </a:r>
            <a:r>
              <a:rPr lang="en-US" dirty="0" smtClean="0">
                <a:solidFill>
                  <a:srgbClr val="0066FF"/>
                </a:solidFill>
              </a:rPr>
              <a:t>++)  image1[i] = new Array();</a:t>
            </a:r>
          </a:p>
          <a:p>
            <a:pPr marL="333934" lvl="1" indent="0">
              <a:buNone/>
            </a:pPr>
            <a:r>
              <a:rPr lang="en-US" dirty="0" smtClean="0">
                <a:solidFill>
                  <a:srgbClr val="0066FF"/>
                </a:solidFill>
              </a:rPr>
              <a:t>    for (</a:t>
            </a:r>
            <a:r>
              <a:rPr lang="en-US" dirty="0" err="1" smtClean="0">
                <a:solidFill>
                  <a:srgbClr val="0066FF"/>
                </a:solidFill>
              </a:rPr>
              <a:t>var</a:t>
            </a:r>
            <a:r>
              <a:rPr lang="en-US" dirty="0" smtClean="0">
                <a:solidFill>
                  <a:srgbClr val="0066FF"/>
                </a:solidFill>
              </a:rPr>
              <a:t> </a:t>
            </a:r>
            <a:r>
              <a:rPr lang="en-US" dirty="0" err="1" smtClean="0">
                <a:solidFill>
                  <a:srgbClr val="0066FF"/>
                </a:solidFill>
              </a:rPr>
              <a:t>i</a:t>
            </a:r>
            <a:r>
              <a:rPr lang="en-US" dirty="0" smtClean="0">
                <a:solidFill>
                  <a:srgbClr val="0066FF"/>
                </a:solidFill>
              </a:rPr>
              <a:t> =0; </a:t>
            </a:r>
            <a:r>
              <a:rPr lang="en-US" dirty="0" err="1" smtClean="0">
                <a:solidFill>
                  <a:srgbClr val="0066FF"/>
                </a:solidFill>
              </a:rPr>
              <a:t>i</a:t>
            </a:r>
            <a:r>
              <a:rPr lang="en-US" dirty="0" smtClean="0">
                <a:solidFill>
                  <a:srgbClr val="0066FF"/>
                </a:solidFill>
              </a:rPr>
              <a:t>&lt;</a:t>
            </a:r>
            <a:r>
              <a:rPr lang="en-US" dirty="0" err="1" smtClean="0">
                <a:solidFill>
                  <a:srgbClr val="0066FF"/>
                </a:solidFill>
              </a:rPr>
              <a:t>texSize</a:t>
            </a:r>
            <a:r>
              <a:rPr lang="en-US" dirty="0" smtClean="0">
                <a:solidFill>
                  <a:srgbClr val="0066FF"/>
                </a:solidFill>
              </a:rPr>
              <a:t>; </a:t>
            </a:r>
            <a:r>
              <a:rPr lang="en-US" dirty="0" err="1" smtClean="0">
                <a:solidFill>
                  <a:srgbClr val="0066FF"/>
                </a:solidFill>
              </a:rPr>
              <a:t>i</a:t>
            </a:r>
            <a:r>
              <a:rPr lang="en-US" dirty="0" smtClean="0">
                <a:solidFill>
                  <a:srgbClr val="0066FF"/>
                </a:solidFill>
              </a:rPr>
              <a:t>++)</a:t>
            </a:r>
          </a:p>
          <a:p>
            <a:pPr marL="333934" lvl="1" indent="0">
              <a:buNone/>
            </a:pPr>
            <a:r>
              <a:rPr lang="en-US" dirty="0" smtClean="0">
                <a:solidFill>
                  <a:srgbClr val="0066FF"/>
                </a:solidFill>
              </a:rPr>
              <a:t>         for ( </a:t>
            </a:r>
            <a:r>
              <a:rPr lang="en-US" dirty="0" err="1" smtClean="0">
                <a:solidFill>
                  <a:srgbClr val="0066FF"/>
                </a:solidFill>
              </a:rPr>
              <a:t>var</a:t>
            </a:r>
            <a:r>
              <a:rPr lang="en-US" dirty="0" smtClean="0">
                <a:solidFill>
                  <a:srgbClr val="0066FF"/>
                </a:solidFill>
              </a:rPr>
              <a:t> </a:t>
            </a:r>
            <a:r>
              <a:rPr lang="en-US" dirty="0" err="1" smtClean="0">
                <a:solidFill>
                  <a:srgbClr val="0066FF"/>
                </a:solidFill>
              </a:rPr>
              <a:t>j</a:t>
            </a:r>
            <a:r>
              <a:rPr lang="en-US" dirty="0" smtClean="0">
                <a:solidFill>
                  <a:srgbClr val="0066FF"/>
                </a:solidFill>
              </a:rPr>
              <a:t> = 0; </a:t>
            </a:r>
            <a:r>
              <a:rPr lang="en-US" dirty="0" err="1" smtClean="0">
                <a:solidFill>
                  <a:srgbClr val="0066FF"/>
                </a:solidFill>
              </a:rPr>
              <a:t>j</a:t>
            </a:r>
            <a:r>
              <a:rPr lang="en-US" dirty="0" smtClean="0">
                <a:solidFill>
                  <a:srgbClr val="0066FF"/>
                </a:solidFill>
              </a:rPr>
              <a:t> &lt; </a:t>
            </a:r>
            <a:r>
              <a:rPr lang="en-US" dirty="0" err="1" smtClean="0">
                <a:solidFill>
                  <a:srgbClr val="0066FF"/>
                </a:solidFill>
              </a:rPr>
              <a:t>texSize</a:t>
            </a:r>
            <a:r>
              <a:rPr lang="en-US" dirty="0" smtClean="0">
                <a:solidFill>
                  <a:srgbClr val="0066FF"/>
                </a:solidFill>
              </a:rPr>
              <a:t>; </a:t>
            </a:r>
            <a:r>
              <a:rPr lang="en-US" dirty="0" err="1" smtClean="0">
                <a:solidFill>
                  <a:srgbClr val="0066FF"/>
                </a:solidFill>
              </a:rPr>
              <a:t>j</a:t>
            </a:r>
            <a:r>
              <a:rPr lang="en-US" dirty="0" smtClean="0">
                <a:solidFill>
                  <a:srgbClr val="0066FF"/>
                </a:solidFill>
              </a:rPr>
              <a:t>++)</a:t>
            </a:r>
          </a:p>
          <a:p>
            <a:pPr marL="333934" lvl="1" indent="0">
              <a:buNone/>
            </a:pPr>
            <a:r>
              <a:rPr lang="en-US" dirty="0" smtClean="0">
                <a:solidFill>
                  <a:srgbClr val="0066FF"/>
                </a:solidFill>
              </a:rPr>
              <a:t>            image1[i][j] = new Float32Array(4);</a:t>
            </a:r>
          </a:p>
          <a:p>
            <a:pPr marL="333934" lvl="1" indent="0">
              <a:buNone/>
            </a:pPr>
            <a:r>
              <a:rPr lang="en-US" dirty="0" smtClean="0">
                <a:solidFill>
                  <a:srgbClr val="0066FF"/>
                </a:solidFill>
              </a:rPr>
              <a:t>    for (</a:t>
            </a:r>
            <a:r>
              <a:rPr lang="en-US" dirty="0" err="1" smtClean="0">
                <a:solidFill>
                  <a:srgbClr val="0066FF"/>
                </a:solidFill>
              </a:rPr>
              <a:t>var</a:t>
            </a:r>
            <a:r>
              <a:rPr lang="en-US" dirty="0" smtClean="0">
                <a:solidFill>
                  <a:srgbClr val="0066FF"/>
                </a:solidFill>
              </a:rPr>
              <a:t> </a:t>
            </a:r>
            <a:r>
              <a:rPr lang="en-US" dirty="0" err="1" smtClean="0">
                <a:solidFill>
                  <a:srgbClr val="0066FF"/>
                </a:solidFill>
              </a:rPr>
              <a:t>i</a:t>
            </a:r>
            <a:r>
              <a:rPr lang="en-US" dirty="0" smtClean="0">
                <a:solidFill>
                  <a:srgbClr val="0066FF"/>
                </a:solidFill>
              </a:rPr>
              <a:t> =0; </a:t>
            </a:r>
            <a:r>
              <a:rPr lang="en-US" dirty="0" err="1" smtClean="0">
                <a:solidFill>
                  <a:srgbClr val="0066FF"/>
                </a:solidFill>
              </a:rPr>
              <a:t>i</a:t>
            </a:r>
            <a:r>
              <a:rPr lang="en-US" dirty="0" smtClean="0">
                <a:solidFill>
                  <a:srgbClr val="0066FF"/>
                </a:solidFill>
              </a:rPr>
              <a:t>&lt;</a:t>
            </a:r>
            <a:r>
              <a:rPr lang="en-US" dirty="0" err="1" smtClean="0">
                <a:solidFill>
                  <a:srgbClr val="0066FF"/>
                </a:solidFill>
              </a:rPr>
              <a:t>texSize</a:t>
            </a:r>
            <a:r>
              <a:rPr lang="en-US" dirty="0" smtClean="0">
                <a:solidFill>
                  <a:srgbClr val="0066FF"/>
                </a:solidFill>
              </a:rPr>
              <a:t>; </a:t>
            </a:r>
            <a:r>
              <a:rPr lang="en-US" dirty="0" err="1" smtClean="0">
                <a:solidFill>
                  <a:srgbClr val="0066FF"/>
                </a:solidFill>
              </a:rPr>
              <a:t>i</a:t>
            </a:r>
            <a:r>
              <a:rPr lang="en-US" dirty="0" smtClean="0">
                <a:solidFill>
                  <a:srgbClr val="0066FF"/>
                </a:solidFill>
              </a:rPr>
              <a:t>++) for (</a:t>
            </a:r>
            <a:r>
              <a:rPr lang="en-US" dirty="0" err="1" smtClean="0">
                <a:solidFill>
                  <a:srgbClr val="0066FF"/>
                </a:solidFill>
              </a:rPr>
              <a:t>var</a:t>
            </a:r>
            <a:r>
              <a:rPr lang="en-US" dirty="0" smtClean="0">
                <a:solidFill>
                  <a:srgbClr val="0066FF"/>
                </a:solidFill>
              </a:rPr>
              <a:t> </a:t>
            </a:r>
            <a:r>
              <a:rPr lang="en-US" dirty="0" err="1" smtClean="0">
                <a:solidFill>
                  <a:srgbClr val="0066FF"/>
                </a:solidFill>
              </a:rPr>
              <a:t>j</a:t>
            </a:r>
            <a:r>
              <a:rPr lang="en-US" dirty="0" smtClean="0">
                <a:solidFill>
                  <a:srgbClr val="0066FF"/>
                </a:solidFill>
              </a:rPr>
              <a:t>=0; </a:t>
            </a:r>
            <a:r>
              <a:rPr lang="en-US" dirty="0" err="1" smtClean="0">
                <a:solidFill>
                  <a:srgbClr val="0066FF"/>
                </a:solidFill>
              </a:rPr>
              <a:t>j</a:t>
            </a:r>
            <a:r>
              <a:rPr lang="en-US" dirty="0" smtClean="0">
                <a:solidFill>
                  <a:srgbClr val="0066FF"/>
                </a:solidFill>
              </a:rPr>
              <a:t>&lt;</a:t>
            </a:r>
            <a:r>
              <a:rPr lang="en-US" dirty="0" err="1" smtClean="0">
                <a:solidFill>
                  <a:srgbClr val="0066FF"/>
                </a:solidFill>
              </a:rPr>
              <a:t>texSize</a:t>
            </a:r>
            <a:r>
              <a:rPr lang="en-US" dirty="0" smtClean="0">
                <a:solidFill>
                  <a:srgbClr val="0066FF"/>
                </a:solidFill>
              </a:rPr>
              <a:t>; </a:t>
            </a:r>
            <a:r>
              <a:rPr lang="en-US" dirty="0" err="1" smtClean="0">
                <a:solidFill>
                  <a:srgbClr val="0066FF"/>
                </a:solidFill>
              </a:rPr>
              <a:t>j</a:t>
            </a:r>
            <a:r>
              <a:rPr lang="en-US" dirty="0" smtClean="0">
                <a:solidFill>
                  <a:srgbClr val="0066FF"/>
                </a:solidFill>
              </a:rPr>
              <a:t>++) {</a:t>
            </a:r>
          </a:p>
          <a:p>
            <a:pPr marL="333934" lvl="1" indent="0">
              <a:buNone/>
            </a:pPr>
            <a:r>
              <a:rPr lang="en-US" dirty="0" smtClean="0">
                <a:solidFill>
                  <a:srgbClr val="0066FF"/>
                </a:solidFill>
              </a:rPr>
              <a:t>        </a:t>
            </a:r>
            <a:r>
              <a:rPr lang="en-US" dirty="0" err="1" smtClean="0">
                <a:solidFill>
                  <a:srgbClr val="0066FF"/>
                </a:solidFill>
              </a:rPr>
              <a:t>var</a:t>
            </a:r>
            <a:r>
              <a:rPr lang="en-US" dirty="0" smtClean="0">
                <a:solidFill>
                  <a:srgbClr val="0066FF"/>
                </a:solidFill>
              </a:rPr>
              <a:t> </a:t>
            </a:r>
            <a:r>
              <a:rPr lang="en-US" dirty="0" err="1" smtClean="0">
                <a:solidFill>
                  <a:srgbClr val="0066FF"/>
                </a:solidFill>
              </a:rPr>
              <a:t>c</a:t>
            </a:r>
            <a:r>
              <a:rPr lang="en-US" dirty="0" smtClean="0">
                <a:solidFill>
                  <a:srgbClr val="0066FF"/>
                </a:solidFill>
              </a:rPr>
              <a:t> = (((</a:t>
            </a:r>
            <a:r>
              <a:rPr lang="en-US" dirty="0" err="1" smtClean="0">
                <a:solidFill>
                  <a:srgbClr val="0066FF"/>
                </a:solidFill>
              </a:rPr>
              <a:t>i</a:t>
            </a:r>
            <a:r>
              <a:rPr lang="en-US" dirty="0" smtClean="0">
                <a:solidFill>
                  <a:srgbClr val="0066FF"/>
                </a:solidFill>
              </a:rPr>
              <a:t> &amp; 0x8) == 0) ^ ((</a:t>
            </a:r>
            <a:r>
              <a:rPr lang="en-US" dirty="0" err="1" smtClean="0">
                <a:solidFill>
                  <a:srgbClr val="0066FF"/>
                </a:solidFill>
              </a:rPr>
              <a:t>j</a:t>
            </a:r>
            <a:r>
              <a:rPr lang="en-US" dirty="0" smtClean="0">
                <a:solidFill>
                  <a:srgbClr val="0066FF"/>
                </a:solidFill>
              </a:rPr>
              <a:t> &amp; 0x8)  == 0));</a:t>
            </a:r>
          </a:p>
          <a:p>
            <a:pPr marL="333934" lvl="1" indent="0">
              <a:buNone/>
            </a:pPr>
            <a:r>
              <a:rPr lang="en-US" dirty="0" smtClean="0">
                <a:solidFill>
                  <a:srgbClr val="0066FF"/>
                </a:solidFill>
              </a:rPr>
              <a:t>        image1[i][j] = [</a:t>
            </a:r>
            <a:r>
              <a:rPr lang="en-US" dirty="0" err="1" smtClean="0">
                <a:solidFill>
                  <a:srgbClr val="0066FF"/>
                </a:solidFill>
              </a:rPr>
              <a:t>c</a:t>
            </a:r>
            <a:r>
              <a:rPr lang="en-US" dirty="0" smtClean="0">
                <a:solidFill>
                  <a:srgbClr val="0066FF"/>
                </a:solidFill>
              </a:rPr>
              <a:t>, </a:t>
            </a:r>
            <a:r>
              <a:rPr lang="en-US" dirty="0" err="1" smtClean="0">
                <a:solidFill>
                  <a:srgbClr val="0066FF"/>
                </a:solidFill>
              </a:rPr>
              <a:t>c</a:t>
            </a:r>
            <a:r>
              <a:rPr lang="en-US" dirty="0" smtClean="0">
                <a:solidFill>
                  <a:srgbClr val="0066FF"/>
                </a:solidFill>
              </a:rPr>
              <a:t>, </a:t>
            </a:r>
            <a:r>
              <a:rPr lang="en-US" dirty="0" err="1" smtClean="0">
                <a:solidFill>
                  <a:srgbClr val="0066FF"/>
                </a:solidFill>
              </a:rPr>
              <a:t>c</a:t>
            </a:r>
            <a:r>
              <a:rPr lang="en-US" dirty="0" smtClean="0">
                <a:solidFill>
                  <a:srgbClr val="0066FF"/>
                </a:solidFill>
              </a:rPr>
              <a:t>, 1];    }</a:t>
            </a:r>
          </a:p>
          <a:p>
            <a:pPr marL="333934" lvl="1" indent="0">
              <a:buNone/>
            </a:pPr>
            <a:endParaRPr lang="en-US" dirty="0" smtClean="0">
              <a:solidFill>
                <a:srgbClr val="0066FF"/>
              </a:solidFill>
            </a:endParaRPr>
          </a:p>
          <a:p>
            <a:pPr marL="333934" lvl="1" indent="0">
              <a:buNone/>
            </a:pPr>
            <a:r>
              <a:rPr lang="en-US" dirty="0" smtClean="0">
                <a:solidFill>
                  <a:srgbClr val="0066FF"/>
                </a:solidFill>
              </a:rPr>
              <a:t>// Convert floats to </a:t>
            </a:r>
            <a:r>
              <a:rPr lang="en-US" dirty="0" err="1" smtClean="0">
                <a:solidFill>
                  <a:srgbClr val="0066FF"/>
                </a:solidFill>
              </a:rPr>
              <a:t>ubytes</a:t>
            </a:r>
            <a:r>
              <a:rPr lang="en-US" dirty="0" smtClean="0">
                <a:solidFill>
                  <a:srgbClr val="0066FF"/>
                </a:solidFill>
              </a:rPr>
              <a:t> for texture</a:t>
            </a:r>
          </a:p>
          <a:p>
            <a:pPr marL="333934" lvl="1" indent="0">
              <a:buNone/>
            </a:pPr>
            <a:r>
              <a:rPr lang="en-US" dirty="0" err="1" smtClean="0">
                <a:solidFill>
                  <a:srgbClr val="0066FF"/>
                </a:solidFill>
              </a:rPr>
              <a:t>var</a:t>
            </a:r>
            <a:r>
              <a:rPr lang="en-US" dirty="0" smtClean="0">
                <a:solidFill>
                  <a:srgbClr val="0066FF"/>
                </a:solidFill>
              </a:rPr>
              <a:t> image2 = new Uint8Array(4*</a:t>
            </a:r>
            <a:r>
              <a:rPr lang="en-US" dirty="0" err="1" smtClean="0">
                <a:solidFill>
                  <a:srgbClr val="0066FF"/>
                </a:solidFill>
              </a:rPr>
              <a:t>texSize</a:t>
            </a:r>
            <a:r>
              <a:rPr lang="en-US" dirty="0" smtClean="0">
                <a:solidFill>
                  <a:srgbClr val="0066FF"/>
                </a:solidFill>
              </a:rPr>
              <a:t>*</a:t>
            </a:r>
            <a:r>
              <a:rPr lang="en-US" dirty="0" err="1" smtClean="0">
                <a:solidFill>
                  <a:srgbClr val="0066FF"/>
                </a:solidFill>
              </a:rPr>
              <a:t>texSize</a:t>
            </a:r>
            <a:r>
              <a:rPr lang="en-US" dirty="0" smtClean="0">
                <a:solidFill>
                  <a:srgbClr val="0066FF"/>
                </a:solidFill>
              </a:rPr>
              <a:t>);</a:t>
            </a:r>
          </a:p>
          <a:p>
            <a:pPr marL="333934" lvl="1" indent="0">
              <a:buNone/>
            </a:pPr>
            <a:r>
              <a:rPr lang="en-US" dirty="0" smtClean="0">
                <a:solidFill>
                  <a:srgbClr val="0066FF"/>
                </a:solidFill>
              </a:rPr>
              <a:t>    for ( </a:t>
            </a:r>
            <a:r>
              <a:rPr lang="en-US" dirty="0" err="1" smtClean="0">
                <a:solidFill>
                  <a:srgbClr val="0066FF"/>
                </a:solidFill>
              </a:rPr>
              <a:t>var</a:t>
            </a:r>
            <a:r>
              <a:rPr lang="en-US" dirty="0" smtClean="0">
                <a:solidFill>
                  <a:srgbClr val="0066FF"/>
                </a:solidFill>
              </a:rPr>
              <a:t> </a:t>
            </a:r>
            <a:r>
              <a:rPr lang="en-US" dirty="0" err="1" smtClean="0">
                <a:solidFill>
                  <a:srgbClr val="0066FF"/>
                </a:solidFill>
              </a:rPr>
              <a:t>i</a:t>
            </a:r>
            <a:r>
              <a:rPr lang="en-US" dirty="0" smtClean="0">
                <a:solidFill>
                  <a:srgbClr val="0066FF"/>
                </a:solidFill>
              </a:rPr>
              <a:t> = 0; </a:t>
            </a:r>
            <a:r>
              <a:rPr lang="en-US" dirty="0" err="1" smtClean="0">
                <a:solidFill>
                  <a:srgbClr val="0066FF"/>
                </a:solidFill>
              </a:rPr>
              <a:t>i</a:t>
            </a:r>
            <a:r>
              <a:rPr lang="en-US" dirty="0" smtClean="0">
                <a:solidFill>
                  <a:srgbClr val="0066FF"/>
                </a:solidFill>
              </a:rPr>
              <a:t> &lt; </a:t>
            </a:r>
            <a:r>
              <a:rPr lang="en-US" dirty="0" err="1" smtClean="0">
                <a:solidFill>
                  <a:srgbClr val="0066FF"/>
                </a:solidFill>
              </a:rPr>
              <a:t>texSize</a:t>
            </a:r>
            <a:r>
              <a:rPr lang="en-US" dirty="0" smtClean="0">
                <a:solidFill>
                  <a:srgbClr val="0066FF"/>
                </a:solidFill>
              </a:rPr>
              <a:t>; </a:t>
            </a:r>
            <a:r>
              <a:rPr lang="en-US" dirty="0" err="1" smtClean="0">
                <a:solidFill>
                  <a:srgbClr val="0066FF"/>
                </a:solidFill>
              </a:rPr>
              <a:t>i</a:t>
            </a:r>
            <a:r>
              <a:rPr lang="en-US" dirty="0" smtClean="0">
                <a:solidFill>
                  <a:srgbClr val="0066FF"/>
                </a:solidFill>
              </a:rPr>
              <a:t>++ )</a:t>
            </a:r>
          </a:p>
          <a:p>
            <a:pPr marL="333934" lvl="1" indent="0">
              <a:buNone/>
            </a:pPr>
            <a:r>
              <a:rPr lang="en-US" dirty="0" smtClean="0">
                <a:solidFill>
                  <a:srgbClr val="0066FF"/>
                </a:solidFill>
              </a:rPr>
              <a:t>         for ( </a:t>
            </a:r>
            <a:r>
              <a:rPr lang="en-US" dirty="0" err="1" smtClean="0">
                <a:solidFill>
                  <a:srgbClr val="0066FF"/>
                </a:solidFill>
              </a:rPr>
              <a:t>var</a:t>
            </a:r>
            <a:r>
              <a:rPr lang="en-US" dirty="0" smtClean="0">
                <a:solidFill>
                  <a:srgbClr val="0066FF"/>
                </a:solidFill>
              </a:rPr>
              <a:t> </a:t>
            </a:r>
            <a:r>
              <a:rPr lang="en-US" dirty="0" err="1" smtClean="0">
                <a:solidFill>
                  <a:srgbClr val="0066FF"/>
                </a:solidFill>
              </a:rPr>
              <a:t>j</a:t>
            </a:r>
            <a:r>
              <a:rPr lang="en-US" dirty="0" smtClean="0">
                <a:solidFill>
                  <a:srgbClr val="0066FF"/>
                </a:solidFill>
              </a:rPr>
              <a:t> = 0; </a:t>
            </a:r>
            <a:r>
              <a:rPr lang="en-US" dirty="0" err="1" smtClean="0">
                <a:solidFill>
                  <a:srgbClr val="0066FF"/>
                </a:solidFill>
              </a:rPr>
              <a:t>j</a:t>
            </a:r>
            <a:r>
              <a:rPr lang="en-US" dirty="0" smtClean="0">
                <a:solidFill>
                  <a:srgbClr val="0066FF"/>
                </a:solidFill>
              </a:rPr>
              <a:t> &lt; </a:t>
            </a:r>
            <a:r>
              <a:rPr lang="en-US" dirty="0" err="1" smtClean="0">
                <a:solidFill>
                  <a:srgbClr val="0066FF"/>
                </a:solidFill>
              </a:rPr>
              <a:t>texSize</a:t>
            </a:r>
            <a:r>
              <a:rPr lang="en-US" dirty="0" smtClean="0">
                <a:solidFill>
                  <a:srgbClr val="0066FF"/>
                </a:solidFill>
              </a:rPr>
              <a:t>; </a:t>
            </a:r>
            <a:r>
              <a:rPr lang="en-US" dirty="0" err="1" smtClean="0">
                <a:solidFill>
                  <a:srgbClr val="0066FF"/>
                </a:solidFill>
              </a:rPr>
              <a:t>j</a:t>
            </a:r>
            <a:r>
              <a:rPr lang="en-US" dirty="0" smtClean="0">
                <a:solidFill>
                  <a:srgbClr val="0066FF"/>
                </a:solidFill>
              </a:rPr>
              <a:t>++ )</a:t>
            </a:r>
          </a:p>
          <a:p>
            <a:pPr marL="333934" lvl="1" indent="0">
              <a:buNone/>
            </a:pPr>
            <a:r>
              <a:rPr lang="en-US" dirty="0" smtClean="0">
                <a:solidFill>
                  <a:srgbClr val="0066FF"/>
                </a:solidFill>
              </a:rPr>
              <a:t>            </a:t>
            </a:r>
            <a:r>
              <a:rPr lang="en-US" dirty="0" err="1" smtClean="0">
                <a:solidFill>
                  <a:srgbClr val="0066FF"/>
                </a:solidFill>
              </a:rPr>
              <a:t>for(var</a:t>
            </a:r>
            <a:r>
              <a:rPr lang="en-US" dirty="0" smtClean="0">
                <a:solidFill>
                  <a:srgbClr val="0066FF"/>
                </a:solidFill>
              </a:rPr>
              <a:t> </a:t>
            </a:r>
            <a:r>
              <a:rPr lang="en-US" dirty="0" err="1" smtClean="0">
                <a:solidFill>
                  <a:srgbClr val="0066FF"/>
                </a:solidFill>
              </a:rPr>
              <a:t>k</a:t>
            </a:r>
            <a:r>
              <a:rPr lang="en-US" dirty="0" smtClean="0">
                <a:solidFill>
                  <a:srgbClr val="0066FF"/>
                </a:solidFill>
              </a:rPr>
              <a:t> =0; </a:t>
            </a:r>
            <a:r>
              <a:rPr lang="en-US" dirty="0" err="1" smtClean="0">
                <a:solidFill>
                  <a:srgbClr val="0066FF"/>
                </a:solidFill>
              </a:rPr>
              <a:t>k</a:t>
            </a:r>
            <a:r>
              <a:rPr lang="en-US" dirty="0" smtClean="0">
                <a:solidFill>
                  <a:srgbClr val="0066FF"/>
                </a:solidFill>
              </a:rPr>
              <a:t>&lt;4; </a:t>
            </a:r>
            <a:r>
              <a:rPr lang="en-US" dirty="0" err="1" smtClean="0">
                <a:solidFill>
                  <a:srgbClr val="0066FF"/>
                </a:solidFill>
              </a:rPr>
              <a:t>k</a:t>
            </a:r>
            <a:r>
              <a:rPr lang="en-US" dirty="0" smtClean="0">
                <a:solidFill>
                  <a:srgbClr val="0066FF"/>
                </a:solidFill>
              </a:rPr>
              <a:t>++) </a:t>
            </a:r>
          </a:p>
          <a:p>
            <a:pPr marL="333934" lvl="1" indent="0">
              <a:buNone/>
            </a:pPr>
            <a:r>
              <a:rPr lang="en-US" dirty="0" smtClean="0">
                <a:solidFill>
                  <a:srgbClr val="0066FF"/>
                </a:solidFill>
              </a:rPr>
              <a:t>                image2[4*</a:t>
            </a:r>
            <a:r>
              <a:rPr lang="en-US" dirty="0" err="1" smtClean="0">
                <a:solidFill>
                  <a:srgbClr val="0066FF"/>
                </a:solidFill>
              </a:rPr>
              <a:t>texSize</a:t>
            </a:r>
            <a:r>
              <a:rPr lang="en-US" dirty="0" smtClean="0">
                <a:solidFill>
                  <a:srgbClr val="0066FF"/>
                </a:solidFill>
              </a:rPr>
              <a:t>*i+4*</a:t>
            </a:r>
            <a:r>
              <a:rPr lang="en-US" dirty="0" err="1" smtClean="0">
                <a:solidFill>
                  <a:srgbClr val="0066FF"/>
                </a:solidFill>
              </a:rPr>
              <a:t>j+k</a:t>
            </a:r>
            <a:r>
              <a:rPr lang="en-US" dirty="0" smtClean="0">
                <a:solidFill>
                  <a:srgbClr val="0066FF"/>
                </a:solidFill>
              </a:rPr>
              <a:t>] = 255*image1[i][j][k]; </a:t>
            </a:r>
            <a:endParaRPr lang="en-US" dirty="0">
              <a:solidFill>
                <a:srgbClr val="0066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8223245"/>
      </p:ext>
    </p:extLst>
  </p:cSld>
  <p:clrMapOvr>
    <a:masterClrMapping/>
  </p:clrMapOvr>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 Object</a:t>
            </a:r>
            <a:endParaRPr lang="en-US" dirty="0"/>
          </a:p>
        </p:txBody>
      </p:sp>
      <p:sp>
        <p:nvSpPr>
          <p:cNvPr id="3" name="Content Placeholder 2"/>
          <p:cNvSpPr>
            <a:spLocks noGrp="1"/>
          </p:cNvSpPr>
          <p:nvPr>
            <p:ph idx="1"/>
          </p:nvPr>
        </p:nvSpPr>
        <p:spPr/>
        <p:txBody>
          <a:bodyPr>
            <a:normAutofit fontScale="62500" lnSpcReduction="20000"/>
          </a:bodyPr>
          <a:lstStyle/>
          <a:p>
            <a:pPr marL="333934" lvl="1" indent="0">
              <a:buNone/>
            </a:pPr>
            <a:r>
              <a:rPr lang="en-US" dirty="0" smtClean="0">
                <a:solidFill>
                  <a:srgbClr val="0066FF"/>
                </a:solidFill>
              </a:rPr>
              <a:t>texture = </a:t>
            </a:r>
            <a:r>
              <a:rPr lang="en-US" dirty="0" err="1" smtClean="0">
                <a:solidFill>
                  <a:srgbClr val="0066FF"/>
                </a:solidFill>
              </a:rPr>
              <a:t>gl.createTexture</a:t>
            </a:r>
            <a:r>
              <a:rPr lang="en-US" dirty="0" smtClean="0">
                <a:solidFill>
                  <a:srgbClr val="0066FF"/>
                </a:solidFill>
              </a:rPr>
              <a:t>();</a:t>
            </a:r>
          </a:p>
          <a:p>
            <a:pPr marL="333934" lvl="1" indent="0">
              <a:buNone/>
            </a:pPr>
            <a:endParaRPr lang="en-US" dirty="0" smtClean="0">
              <a:solidFill>
                <a:srgbClr val="0066FF"/>
              </a:solidFill>
            </a:endParaRPr>
          </a:p>
          <a:p>
            <a:pPr marL="333934" lvl="1" indent="0">
              <a:buNone/>
            </a:pPr>
            <a:r>
              <a:rPr lang="en-US" dirty="0" err="1" smtClean="0">
                <a:solidFill>
                  <a:srgbClr val="0066FF"/>
                </a:solidFill>
              </a:rPr>
              <a:t>gl.activeTexture</a:t>
            </a:r>
            <a:r>
              <a:rPr lang="en-US" dirty="0" smtClean="0">
                <a:solidFill>
                  <a:srgbClr val="0066FF"/>
                </a:solidFill>
              </a:rPr>
              <a:t>( gl.TEXTURE0 );    </a:t>
            </a:r>
            <a:r>
              <a:rPr lang="en-US" dirty="0" err="1" smtClean="0">
                <a:solidFill>
                  <a:srgbClr val="0066FF"/>
                </a:solidFill>
              </a:rPr>
              <a:t>gl.bindTexture</a:t>
            </a:r>
            <a:r>
              <a:rPr lang="en-US" dirty="0" smtClean="0">
                <a:solidFill>
                  <a:srgbClr val="0066FF"/>
                </a:solidFill>
              </a:rPr>
              <a:t>( gl.TEXTURE_2D, texture );</a:t>
            </a:r>
          </a:p>
          <a:p>
            <a:pPr marL="333934" lvl="1" indent="0">
              <a:buNone/>
            </a:pPr>
            <a:r>
              <a:rPr lang="en-US" dirty="0" smtClean="0">
                <a:solidFill>
                  <a:srgbClr val="0066FF"/>
                </a:solidFill>
              </a:rPr>
              <a:t> //   </a:t>
            </a:r>
            <a:r>
              <a:rPr lang="en-US" dirty="0" err="1" smtClean="0">
                <a:solidFill>
                  <a:srgbClr val="0066FF"/>
                </a:solidFill>
              </a:rPr>
              <a:t>gl.pixelStorei(gl.UNPACK_FLIP_Y_WEBGL</a:t>
            </a:r>
            <a:r>
              <a:rPr lang="en-US" dirty="0" smtClean="0">
                <a:solidFill>
                  <a:srgbClr val="0066FF"/>
                </a:solidFill>
              </a:rPr>
              <a:t>, true);</a:t>
            </a:r>
          </a:p>
          <a:p>
            <a:pPr marL="333934" lvl="1" indent="0">
              <a:buNone/>
            </a:pPr>
            <a:r>
              <a:rPr lang="en-US" dirty="0" smtClean="0">
                <a:solidFill>
                  <a:srgbClr val="0066FF"/>
                </a:solidFill>
              </a:rPr>
              <a:t>gl.texImage2D(gl.TEXTURE_2D, 0, </a:t>
            </a:r>
            <a:r>
              <a:rPr lang="en-US" dirty="0" err="1" smtClean="0">
                <a:solidFill>
                  <a:srgbClr val="0066FF"/>
                </a:solidFill>
              </a:rPr>
              <a:t>gl.RGBA</a:t>
            </a:r>
            <a:r>
              <a:rPr lang="en-US" dirty="0" smtClean="0">
                <a:solidFill>
                  <a:srgbClr val="0066FF"/>
                </a:solidFill>
              </a:rPr>
              <a:t>, </a:t>
            </a:r>
            <a:r>
              <a:rPr lang="en-US" dirty="0" err="1" smtClean="0">
                <a:solidFill>
                  <a:srgbClr val="0066FF"/>
                </a:solidFill>
              </a:rPr>
              <a:t>texSize</a:t>
            </a:r>
            <a:r>
              <a:rPr lang="en-US" dirty="0" smtClean="0">
                <a:solidFill>
                  <a:srgbClr val="0066FF"/>
                </a:solidFill>
              </a:rPr>
              <a:t>, </a:t>
            </a:r>
            <a:r>
              <a:rPr lang="en-US" dirty="0" err="1" smtClean="0">
                <a:solidFill>
                  <a:srgbClr val="0066FF"/>
                </a:solidFill>
              </a:rPr>
              <a:t>texSize</a:t>
            </a:r>
            <a:r>
              <a:rPr lang="en-US" dirty="0" smtClean="0">
                <a:solidFill>
                  <a:srgbClr val="0066FF"/>
                </a:solidFill>
              </a:rPr>
              <a:t>, 0,</a:t>
            </a:r>
          </a:p>
          <a:p>
            <a:pPr marL="333934" lvl="1" indent="0">
              <a:buNone/>
            </a:pPr>
            <a:r>
              <a:rPr lang="en-US" dirty="0" smtClean="0">
                <a:solidFill>
                  <a:srgbClr val="0066FF"/>
                </a:solidFill>
              </a:rPr>
              <a:t>         </a:t>
            </a:r>
            <a:r>
              <a:rPr lang="en-US" dirty="0" err="1" smtClean="0">
                <a:solidFill>
                  <a:srgbClr val="0066FF"/>
                </a:solidFill>
              </a:rPr>
              <a:t>gl.RGBA</a:t>
            </a:r>
            <a:r>
              <a:rPr lang="en-US" dirty="0" smtClean="0">
                <a:solidFill>
                  <a:srgbClr val="0066FF"/>
                </a:solidFill>
              </a:rPr>
              <a:t>, </a:t>
            </a:r>
            <a:r>
              <a:rPr lang="en-US" dirty="0" err="1" smtClean="0">
                <a:solidFill>
                  <a:srgbClr val="0066FF"/>
                </a:solidFill>
              </a:rPr>
              <a:t>gl.UNSIGNED_BYTE</a:t>
            </a:r>
            <a:r>
              <a:rPr lang="en-US" dirty="0" smtClean="0">
                <a:solidFill>
                  <a:srgbClr val="0066FF"/>
                </a:solidFill>
              </a:rPr>
              <a:t>, image);</a:t>
            </a:r>
          </a:p>
          <a:p>
            <a:pPr marL="333934" lvl="1" indent="0">
              <a:buNone/>
            </a:pPr>
            <a:r>
              <a:rPr lang="en-US" dirty="0" smtClean="0">
                <a:solidFill>
                  <a:srgbClr val="0066FF"/>
                </a:solidFill>
              </a:rPr>
              <a:t>    </a:t>
            </a:r>
            <a:r>
              <a:rPr lang="en-US" dirty="0" err="1" smtClean="0">
                <a:solidFill>
                  <a:srgbClr val="0066FF"/>
                </a:solidFill>
              </a:rPr>
              <a:t>gl.generateMipmap</a:t>
            </a:r>
            <a:r>
              <a:rPr lang="en-US" dirty="0" smtClean="0">
                <a:solidFill>
                  <a:srgbClr val="0066FF"/>
                </a:solidFill>
              </a:rPr>
              <a:t>( gl.TEXTURE_2D ); </a:t>
            </a:r>
          </a:p>
          <a:p>
            <a:pPr marL="333934" lvl="1" indent="0">
              <a:buNone/>
            </a:pPr>
            <a:r>
              <a:rPr lang="en-US" dirty="0" err="1" smtClean="0">
                <a:solidFill>
                  <a:srgbClr val="0066FF"/>
                </a:solidFill>
              </a:rPr>
              <a:t>gl.texParameteri</a:t>
            </a:r>
            <a:r>
              <a:rPr lang="en-US" dirty="0" smtClean="0">
                <a:solidFill>
                  <a:srgbClr val="0066FF"/>
                </a:solidFill>
              </a:rPr>
              <a:t>( gl.TEXTURE_2D, </a:t>
            </a:r>
            <a:r>
              <a:rPr lang="en-US" dirty="0" err="1" smtClean="0">
                <a:solidFill>
                  <a:srgbClr val="0066FF"/>
                </a:solidFill>
              </a:rPr>
              <a:t>gl.TEXTURE_MIN_FILTER</a:t>
            </a:r>
            <a:r>
              <a:rPr lang="en-US" dirty="0" smtClean="0">
                <a:solidFill>
                  <a:srgbClr val="0066FF"/>
                </a:solidFill>
              </a:rPr>
              <a:t>,</a:t>
            </a:r>
          </a:p>
          <a:p>
            <a:pPr marL="333934" lvl="1" indent="0">
              <a:buNone/>
            </a:pPr>
            <a:r>
              <a:rPr lang="en-US" dirty="0" smtClean="0">
                <a:solidFill>
                  <a:srgbClr val="0066FF"/>
                </a:solidFill>
              </a:rPr>
              <a:t>         </a:t>
            </a:r>
            <a:r>
              <a:rPr lang="en-US" dirty="0" err="1" smtClean="0">
                <a:solidFill>
                  <a:srgbClr val="0066FF"/>
                </a:solidFill>
              </a:rPr>
              <a:t>gl.NEAREST_MIPMAP_LINEAR</a:t>
            </a:r>
            <a:r>
              <a:rPr lang="en-US" dirty="0" smtClean="0">
                <a:solidFill>
                  <a:srgbClr val="0066FF"/>
                </a:solidFill>
              </a:rPr>
              <a:t> );    </a:t>
            </a:r>
            <a:r>
              <a:rPr lang="en-US" dirty="0" err="1" smtClean="0">
                <a:solidFill>
                  <a:srgbClr val="0066FF"/>
                </a:solidFill>
              </a:rPr>
              <a:t>gl.texParameteri</a:t>
            </a:r>
            <a:r>
              <a:rPr lang="en-US" dirty="0" smtClean="0">
                <a:solidFill>
                  <a:srgbClr val="0066FF"/>
                </a:solidFill>
              </a:rPr>
              <a:t>( gl.TEXTURE_2D, </a:t>
            </a:r>
            <a:r>
              <a:rPr lang="en-US" dirty="0" err="1" smtClean="0">
                <a:solidFill>
                  <a:srgbClr val="0066FF"/>
                </a:solidFill>
              </a:rPr>
              <a:t>gl.TEXTURE_MAG_FILTER</a:t>
            </a:r>
            <a:r>
              <a:rPr lang="en-US" dirty="0" smtClean="0">
                <a:solidFill>
                  <a:srgbClr val="0066FF"/>
                </a:solidFill>
              </a:rPr>
              <a:t>,</a:t>
            </a:r>
          </a:p>
          <a:p>
            <a:pPr marL="333934" lvl="1" indent="0">
              <a:buNone/>
            </a:pPr>
            <a:r>
              <a:rPr lang="en-US" dirty="0" smtClean="0">
                <a:solidFill>
                  <a:srgbClr val="0066FF"/>
                </a:solidFill>
              </a:rPr>
              <a:t>         </a:t>
            </a:r>
            <a:r>
              <a:rPr lang="en-US" dirty="0" err="1" smtClean="0">
                <a:solidFill>
                  <a:srgbClr val="0066FF"/>
                </a:solidFill>
              </a:rPr>
              <a:t>gl.NEAREST</a:t>
            </a:r>
            <a:r>
              <a:rPr lang="en-US" dirty="0" smtClean="0">
                <a:solidFill>
                  <a:srgbClr val="0066FF"/>
                </a:solidFill>
              </a:rPr>
              <a:t> );</a:t>
            </a:r>
            <a:endParaRPr lang="en-US" dirty="0">
              <a:solidFill>
                <a:srgbClr val="0066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6474686"/>
      </p:ext>
    </p:extLst>
  </p:cSld>
  <p:clrMapOvr>
    <a:masterClrMapping/>
  </p:clrMapOvr>
  <p:transition/>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Vertex Shader</a:t>
            </a:r>
            <a:endParaRPr lang="en-US" sz="3200" dirty="0"/>
          </a:p>
        </p:txBody>
      </p:sp>
      <p:sp>
        <p:nvSpPr>
          <p:cNvPr id="3" name="Content Placeholder 2"/>
          <p:cNvSpPr>
            <a:spLocks noGrp="1"/>
          </p:cNvSpPr>
          <p:nvPr>
            <p:ph idx="1"/>
          </p:nvPr>
        </p:nvSpPr>
        <p:spPr/>
        <p:txBody>
          <a:bodyPr>
            <a:normAutofit fontScale="55000" lnSpcReduction="20000"/>
          </a:bodyPr>
          <a:lstStyle/>
          <a:p>
            <a:pPr marL="333934" lvl="1" indent="0">
              <a:buNone/>
            </a:pPr>
            <a:r>
              <a:rPr lang="en-US" dirty="0" smtClean="0">
                <a:solidFill>
                  <a:srgbClr val="0066FF"/>
                </a:solidFill>
                <a:latin typeface="Consolas"/>
                <a:cs typeface="Consolas"/>
              </a:rPr>
              <a:t>attribute vec4 </a:t>
            </a:r>
            <a:r>
              <a:rPr lang="en-US" dirty="0" err="1" smtClean="0">
                <a:solidFill>
                  <a:srgbClr val="0066FF"/>
                </a:solidFill>
                <a:latin typeface="Consolas"/>
                <a:cs typeface="Consolas"/>
              </a:rPr>
              <a:t>vPosition</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attribute vec4 </a:t>
            </a:r>
            <a:r>
              <a:rPr lang="en-US" dirty="0" err="1" smtClean="0">
                <a:solidFill>
                  <a:srgbClr val="0066FF"/>
                </a:solidFill>
                <a:latin typeface="Consolas"/>
                <a:cs typeface="Consolas"/>
              </a:rPr>
              <a:t>vColor</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attribute vec2 </a:t>
            </a:r>
            <a:r>
              <a:rPr lang="en-US" dirty="0" err="1" smtClean="0">
                <a:solidFill>
                  <a:srgbClr val="0066FF"/>
                </a:solidFill>
                <a:latin typeface="Consolas"/>
                <a:cs typeface="Consolas"/>
              </a:rPr>
              <a:t>vTexCoord</a:t>
            </a:r>
            <a:r>
              <a:rPr lang="en-US" dirty="0" smtClean="0">
                <a:solidFill>
                  <a:srgbClr val="0066FF"/>
                </a:solidFill>
                <a:latin typeface="Consolas"/>
                <a:cs typeface="Consolas"/>
              </a:rPr>
              <a:t>;</a:t>
            </a:r>
          </a:p>
          <a:p>
            <a:pPr marL="333934" lvl="1" indent="0">
              <a:buNone/>
            </a:pPr>
            <a:endParaRPr lang="en-US" dirty="0" smtClean="0">
              <a:solidFill>
                <a:srgbClr val="0066FF"/>
              </a:solidFill>
              <a:latin typeface="Consolas"/>
              <a:cs typeface="Consolas"/>
            </a:endParaRPr>
          </a:p>
          <a:p>
            <a:pPr marL="333934" lvl="1" indent="0">
              <a:buNone/>
            </a:pPr>
            <a:r>
              <a:rPr lang="en-US" dirty="0" smtClean="0">
                <a:solidFill>
                  <a:srgbClr val="0066FF"/>
                </a:solidFill>
                <a:latin typeface="Consolas"/>
                <a:cs typeface="Consolas"/>
              </a:rPr>
              <a:t>varying vec4 color;</a:t>
            </a:r>
          </a:p>
          <a:p>
            <a:pPr marL="333934" lvl="1" indent="0">
              <a:buNone/>
            </a:pPr>
            <a:r>
              <a:rPr lang="en-US" dirty="0" smtClean="0">
                <a:solidFill>
                  <a:srgbClr val="0066FF"/>
                </a:solidFill>
                <a:latin typeface="Consolas"/>
                <a:cs typeface="Consolas"/>
              </a:rPr>
              <a:t>varying vec2 </a:t>
            </a:r>
            <a:r>
              <a:rPr lang="en-US" dirty="0" err="1" smtClean="0">
                <a:solidFill>
                  <a:srgbClr val="0066FF"/>
                </a:solidFill>
                <a:latin typeface="Consolas"/>
                <a:cs typeface="Consolas"/>
              </a:rPr>
              <a:t>texCoord</a:t>
            </a:r>
            <a:r>
              <a:rPr lang="en-US" dirty="0" smtClean="0">
                <a:solidFill>
                  <a:srgbClr val="0066FF"/>
                </a:solidFill>
                <a:latin typeface="Consolas"/>
                <a:cs typeface="Consolas"/>
              </a:rPr>
              <a:t>;</a:t>
            </a:r>
          </a:p>
          <a:p>
            <a:pPr marL="333934" lvl="1" indent="0">
              <a:buNone/>
            </a:pPr>
            <a:endParaRPr lang="en-US" dirty="0" smtClean="0">
              <a:solidFill>
                <a:srgbClr val="0066FF"/>
              </a:solidFill>
              <a:latin typeface="Consolas"/>
              <a:cs typeface="Consolas"/>
            </a:endParaRPr>
          </a:p>
          <a:p>
            <a:pPr marL="333934" lvl="1" indent="0">
              <a:buNone/>
            </a:pPr>
            <a:r>
              <a:rPr lang="en-US" dirty="0" smtClean="0">
                <a:solidFill>
                  <a:srgbClr val="0066FF"/>
                </a:solidFill>
                <a:latin typeface="Consolas"/>
                <a:cs typeface="Consolas"/>
              </a:rPr>
              <a:t>void main()</a:t>
            </a:r>
          </a:p>
          <a:p>
            <a:pPr marL="333934" lvl="1" indent="0">
              <a:buNone/>
            </a:pP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color       = </a:t>
            </a:r>
            <a:r>
              <a:rPr lang="en-US" dirty="0" err="1" smtClean="0">
                <a:solidFill>
                  <a:srgbClr val="0066FF"/>
                </a:solidFill>
                <a:latin typeface="Consolas"/>
                <a:cs typeface="Consolas"/>
              </a:rPr>
              <a:t>vColor</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a:t>
            </a:r>
            <a:r>
              <a:rPr lang="en-US" dirty="0" err="1" smtClean="0">
                <a:solidFill>
                  <a:srgbClr val="0066FF"/>
                </a:solidFill>
                <a:latin typeface="Consolas"/>
                <a:cs typeface="Consolas"/>
              </a:rPr>
              <a:t>texCoord</a:t>
            </a:r>
            <a:r>
              <a:rPr lang="en-US" dirty="0" smtClean="0">
                <a:solidFill>
                  <a:srgbClr val="0066FF"/>
                </a:solidFill>
                <a:latin typeface="Consolas"/>
                <a:cs typeface="Consolas"/>
              </a:rPr>
              <a:t>    = </a:t>
            </a:r>
            <a:r>
              <a:rPr lang="en-US" dirty="0" err="1" smtClean="0">
                <a:solidFill>
                  <a:srgbClr val="0066FF"/>
                </a:solidFill>
                <a:latin typeface="Consolas"/>
                <a:cs typeface="Consolas"/>
              </a:rPr>
              <a:t>vTexCoord</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a:t>
            </a:r>
            <a:r>
              <a:rPr lang="en-US" dirty="0" err="1" smtClean="0">
                <a:solidFill>
                  <a:srgbClr val="0066FF"/>
                </a:solidFill>
                <a:latin typeface="Consolas"/>
                <a:cs typeface="Consolas"/>
              </a:rPr>
              <a:t>gl_Position</a:t>
            </a:r>
            <a:r>
              <a:rPr lang="en-US" dirty="0" smtClean="0">
                <a:solidFill>
                  <a:srgbClr val="0066FF"/>
                </a:solidFill>
                <a:latin typeface="Consolas"/>
                <a:cs typeface="Consolas"/>
              </a:rPr>
              <a:t> = </a:t>
            </a:r>
            <a:r>
              <a:rPr lang="en-US" dirty="0" err="1" smtClean="0">
                <a:solidFill>
                  <a:srgbClr val="0066FF"/>
                </a:solidFill>
                <a:latin typeface="Consolas"/>
                <a:cs typeface="Consolas"/>
              </a:rPr>
              <a:t>vPosition</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a:t>
            </a:r>
          </a:p>
          <a:p>
            <a:pPr marL="333934" lvl="1" indent="0">
              <a:buNone/>
            </a:pPr>
            <a:endParaRPr lang="en-US" dirty="0">
              <a:solidFill>
                <a:srgbClr val="0066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0304581"/>
      </p:ext>
    </p:extLst>
  </p:cSld>
  <p:clrMapOvr>
    <a:masterClrMapping/>
  </p:clrMapOvr>
  <p:transition/>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Shader</a:t>
            </a:r>
            <a:endParaRPr lang="en-US" dirty="0"/>
          </a:p>
        </p:txBody>
      </p:sp>
      <p:sp>
        <p:nvSpPr>
          <p:cNvPr id="3" name="Content Placeholder 2"/>
          <p:cNvSpPr>
            <a:spLocks noGrp="1"/>
          </p:cNvSpPr>
          <p:nvPr>
            <p:ph idx="1"/>
          </p:nvPr>
        </p:nvSpPr>
        <p:spPr>
          <a:xfrm>
            <a:off x="457200" y="1200151"/>
            <a:ext cx="8461526" cy="3394472"/>
          </a:xfrm>
        </p:spPr>
        <p:txBody>
          <a:bodyPr>
            <a:normAutofit/>
          </a:bodyPr>
          <a:lstStyle/>
          <a:p>
            <a:pPr marL="333934" lvl="1" indent="0">
              <a:buNone/>
            </a:pPr>
            <a:r>
              <a:rPr lang="en-US" sz="2000" dirty="0" smtClean="0">
                <a:solidFill>
                  <a:srgbClr val="0066FF"/>
                </a:solidFill>
                <a:latin typeface="Consolas"/>
                <a:cs typeface="Consolas"/>
              </a:rPr>
              <a:t>varying vec4 color;</a:t>
            </a:r>
          </a:p>
          <a:p>
            <a:pPr marL="333934" lvl="1" indent="0">
              <a:buNone/>
            </a:pPr>
            <a:r>
              <a:rPr lang="en-US" sz="2000" dirty="0" smtClean="0">
                <a:solidFill>
                  <a:srgbClr val="0066FF"/>
                </a:solidFill>
                <a:latin typeface="Consolas"/>
                <a:cs typeface="Consolas"/>
              </a:rPr>
              <a:t>varying vec2 </a:t>
            </a:r>
            <a:r>
              <a:rPr lang="en-US" sz="2000" dirty="0" err="1" smtClean="0">
                <a:solidFill>
                  <a:srgbClr val="0066FF"/>
                </a:solidFill>
                <a:latin typeface="Consolas"/>
                <a:cs typeface="Consolas"/>
              </a:rPr>
              <a:t>texCoord</a:t>
            </a:r>
            <a:r>
              <a:rPr lang="en-US" sz="2000" dirty="0" smtClean="0">
                <a:solidFill>
                  <a:srgbClr val="0066FF"/>
                </a:solidFill>
                <a:latin typeface="Consolas"/>
                <a:cs typeface="Consolas"/>
              </a:rPr>
              <a:t>;</a:t>
            </a:r>
          </a:p>
          <a:p>
            <a:pPr marL="333934" lvl="1" indent="0">
              <a:buNone/>
            </a:pPr>
            <a:endParaRPr lang="en-US" sz="2000" dirty="0" smtClean="0">
              <a:solidFill>
                <a:srgbClr val="0066FF"/>
              </a:solidFill>
              <a:latin typeface="Consolas"/>
              <a:cs typeface="Consolas"/>
            </a:endParaRPr>
          </a:p>
          <a:p>
            <a:pPr marL="333934" lvl="1" indent="0">
              <a:buNone/>
            </a:pPr>
            <a:r>
              <a:rPr lang="en-US" sz="2000" dirty="0" smtClean="0">
                <a:solidFill>
                  <a:srgbClr val="0066FF"/>
                </a:solidFill>
                <a:latin typeface="Consolas"/>
                <a:cs typeface="Consolas"/>
              </a:rPr>
              <a:t>uniform sampler texture;</a:t>
            </a:r>
          </a:p>
          <a:p>
            <a:pPr marL="333934" lvl="1" indent="0">
              <a:buNone/>
            </a:pPr>
            <a:endParaRPr lang="en-US" sz="2000" dirty="0" smtClean="0">
              <a:solidFill>
                <a:srgbClr val="0066FF"/>
              </a:solidFill>
              <a:latin typeface="Consolas"/>
              <a:cs typeface="Consolas"/>
            </a:endParaRPr>
          </a:p>
          <a:p>
            <a:pPr marL="333934" lvl="1" indent="0">
              <a:buNone/>
            </a:pPr>
            <a:r>
              <a:rPr lang="en-US" sz="2000" dirty="0" smtClean="0">
                <a:solidFill>
                  <a:srgbClr val="0066FF"/>
                </a:solidFill>
                <a:latin typeface="Consolas"/>
                <a:cs typeface="Consolas"/>
              </a:rPr>
              <a:t>void main() </a:t>
            </a:r>
          </a:p>
          <a:p>
            <a:pPr marL="333934" lvl="1" indent="0">
              <a:buNone/>
            </a:pPr>
            <a:r>
              <a:rPr lang="en-US" sz="2000" dirty="0" smtClean="0">
                <a:solidFill>
                  <a:srgbClr val="0066FF"/>
                </a:solidFill>
                <a:latin typeface="Consolas"/>
                <a:cs typeface="Consolas"/>
              </a:rPr>
              <a:t>{ </a:t>
            </a:r>
          </a:p>
          <a:p>
            <a:pPr marL="333934" lvl="1" indent="0">
              <a:buNone/>
            </a:pPr>
            <a:r>
              <a:rPr lang="en-US" sz="2000" dirty="0" smtClean="0">
                <a:solidFill>
                  <a:srgbClr val="0066FF"/>
                </a:solidFill>
                <a:latin typeface="Consolas"/>
                <a:cs typeface="Consolas"/>
              </a:rPr>
              <a:t>  </a:t>
            </a:r>
            <a:r>
              <a:rPr lang="en-US" sz="2000" dirty="0" err="1" smtClean="0">
                <a:solidFill>
                  <a:srgbClr val="0066FF"/>
                </a:solidFill>
                <a:latin typeface="Consolas"/>
                <a:cs typeface="Consolas"/>
              </a:rPr>
              <a:t>gl_FragColor</a:t>
            </a:r>
            <a:r>
              <a:rPr lang="en-US" sz="2000" dirty="0" smtClean="0">
                <a:solidFill>
                  <a:srgbClr val="0066FF"/>
                </a:solidFill>
                <a:latin typeface="Consolas"/>
                <a:cs typeface="Consolas"/>
              </a:rPr>
              <a:t> = color * texture( texture, </a:t>
            </a:r>
            <a:r>
              <a:rPr lang="en-US" sz="2000" dirty="0" err="1" smtClean="0">
                <a:solidFill>
                  <a:srgbClr val="0066FF"/>
                </a:solidFill>
                <a:latin typeface="Consolas"/>
                <a:cs typeface="Consolas"/>
              </a:rPr>
              <a:t>texCoord</a:t>
            </a:r>
            <a:r>
              <a:rPr lang="en-US" sz="2000" dirty="0" smtClean="0">
                <a:solidFill>
                  <a:srgbClr val="0066FF"/>
                </a:solidFill>
                <a:latin typeface="Consolas"/>
                <a:cs typeface="Consolas"/>
              </a:rPr>
              <a:t> );</a:t>
            </a:r>
          </a:p>
          <a:p>
            <a:pPr marL="333934" lvl="1" indent="0">
              <a:buNone/>
            </a:pPr>
            <a:r>
              <a:rPr lang="en-US" sz="2000" dirty="0" smtClean="0">
                <a:solidFill>
                  <a:srgbClr val="0066FF"/>
                </a:solidFill>
                <a:latin typeface="Consolas"/>
                <a:cs typeface="Consolas"/>
              </a:rPr>
              <a:t>} </a:t>
            </a:r>
            <a:endParaRPr lang="en-US" sz="2000" dirty="0">
              <a:solidFill>
                <a:srgbClr val="0066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7500789"/>
      </p:ext>
    </p:extLst>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Execution in a Browser</a:t>
            </a:r>
            <a:endParaRPr lang="en-US" sz="3200" dirty="0"/>
          </a:p>
        </p:txBody>
      </p:sp>
      <p:sp>
        <p:nvSpPr>
          <p:cNvPr id="3" name="Content Placeholder 2"/>
          <p:cNvSpPr>
            <a:spLocks noGrp="1"/>
          </p:cNvSpPr>
          <p:nvPr>
            <p:ph idx="1"/>
          </p:nvPr>
        </p:nvSpPr>
        <p:spPr/>
        <p:txBody>
          <a:bodyPr>
            <a:normAutofit/>
          </a:bodyPr>
          <a:lstStyle/>
          <a:p>
            <a:r>
              <a:rPr lang="en-US" sz="2800" dirty="0" smtClean="0"/>
              <a:t>Fundamentally different from running an OpenGL program locally</a:t>
            </a:r>
          </a:p>
          <a:p>
            <a:r>
              <a:rPr lang="en-US" sz="2800" dirty="0" smtClean="0"/>
              <a:t>OpenGL execution</a:t>
            </a:r>
          </a:p>
          <a:p>
            <a:pPr lvl="1"/>
            <a:r>
              <a:rPr lang="en-US" sz="2400" dirty="0" smtClean="0"/>
              <a:t>must compile for each architecture</a:t>
            </a:r>
          </a:p>
          <a:p>
            <a:pPr lvl="1"/>
            <a:r>
              <a:rPr lang="en-US" sz="2400" dirty="0" smtClean="0"/>
              <a:t>application controls display</a:t>
            </a:r>
          </a:p>
          <a:p>
            <a:pPr lvl="1"/>
            <a:r>
              <a:rPr lang="en-US" sz="2400" dirty="0" smtClean="0"/>
              <a:t>application runs locally and independently</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Browser Execution</a:t>
            </a:r>
            <a:endParaRPr lang="en-US" sz="3200" dirty="0"/>
          </a:p>
        </p:txBody>
      </p:sp>
      <p:sp>
        <p:nvSpPr>
          <p:cNvPr id="3" name="Content Placeholder 2"/>
          <p:cNvSpPr>
            <a:spLocks noGrp="1"/>
          </p:cNvSpPr>
          <p:nvPr>
            <p:ph idx="1"/>
          </p:nvPr>
        </p:nvSpPr>
        <p:spPr/>
        <p:txBody>
          <a:bodyPr/>
          <a:lstStyle/>
          <a:p>
            <a:endParaRPr lang="en-US" dirty="0"/>
          </a:p>
        </p:txBody>
      </p:sp>
      <p:sp>
        <p:nvSpPr>
          <p:cNvPr id="5" name="Rounded Rectangle 4"/>
          <p:cNvSpPr/>
          <p:nvPr/>
        </p:nvSpPr>
        <p:spPr>
          <a:xfrm>
            <a:off x="3114979" y="3870040"/>
            <a:ext cx="1471309" cy="741998"/>
          </a:xfrm>
          <a:prstGeom prst="roundRect">
            <a:avLst/>
          </a:prstGeom>
          <a:ln/>
        </p:spPr>
        <p:style>
          <a:lnRef idx="1">
            <a:schemeClr val="accent3"/>
          </a:lnRef>
          <a:fillRef idx="3">
            <a:schemeClr val="accent3"/>
          </a:fillRef>
          <a:effectRef idx="2">
            <a:schemeClr val="accent3"/>
          </a:effectRef>
          <a:fontRef idx="minor">
            <a:schemeClr val="lt1"/>
          </a:fontRef>
        </p:style>
        <p:txBody>
          <a:bodyPr lIns="114300" tIns="57150" rIns="114300" bIns="57150" rtlCol="0" anchor="ctr"/>
          <a:lstStyle/>
          <a:p>
            <a:r>
              <a:rPr lang="en-US" sz="1400" dirty="0" smtClean="0">
                <a:solidFill>
                  <a:schemeClr val="tx1"/>
                </a:solidFill>
              </a:rPr>
              <a:t>CPU/GPU</a:t>
            </a:r>
            <a:endParaRPr lang="en-US" sz="1400" dirty="0">
              <a:solidFill>
                <a:schemeClr val="tx1"/>
              </a:solidFill>
            </a:endParaRPr>
          </a:p>
        </p:txBody>
      </p:sp>
      <p:sp>
        <p:nvSpPr>
          <p:cNvPr id="6" name="Rounded Rectangle 5"/>
          <p:cNvSpPr/>
          <p:nvPr/>
        </p:nvSpPr>
        <p:spPr>
          <a:xfrm>
            <a:off x="3114979" y="2333460"/>
            <a:ext cx="1471309" cy="741998"/>
          </a:xfrm>
          <a:prstGeom prst="roundRect">
            <a:avLst/>
          </a:prstGeom>
          <a:ln/>
        </p:spPr>
        <p:style>
          <a:lnRef idx="1">
            <a:schemeClr val="accent3"/>
          </a:lnRef>
          <a:fillRef idx="3">
            <a:schemeClr val="accent3"/>
          </a:fillRef>
          <a:effectRef idx="2">
            <a:schemeClr val="accent3"/>
          </a:effectRef>
          <a:fontRef idx="minor">
            <a:schemeClr val="lt1"/>
          </a:fontRef>
        </p:style>
        <p:txBody>
          <a:bodyPr lIns="114300" tIns="57150" rIns="114300" bIns="57150" rtlCol="0" anchor="ctr"/>
          <a:lstStyle/>
          <a:p>
            <a:r>
              <a:rPr lang="en-US" sz="1400" dirty="0" smtClean="0">
                <a:solidFill>
                  <a:schemeClr val="tx1"/>
                </a:solidFill>
              </a:rPr>
              <a:t>JS Engine</a:t>
            </a:r>
            <a:endParaRPr lang="en-US" sz="1400" dirty="0">
              <a:solidFill>
                <a:schemeClr val="tx1"/>
              </a:solidFill>
            </a:endParaRPr>
          </a:p>
        </p:txBody>
      </p:sp>
      <p:sp>
        <p:nvSpPr>
          <p:cNvPr id="7" name="Rounded Rectangle 6"/>
          <p:cNvSpPr/>
          <p:nvPr/>
        </p:nvSpPr>
        <p:spPr>
          <a:xfrm>
            <a:off x="3114979" y="950530"/>
            <a:ext cx="1471309" cy="741998"/>
          </a:xfrm>
          <a:prstGeom prst="roundRect">
            <a:avLst/>
          </a:prstGeom>
          <a:ln/>
        </p:spPr>
        <p:style>
          <a:lnRef idx="1">
            <a:schemeClr val="accent3"/>
          </a:lnRef>
          <a:fillRef idx="3">
            <a:schemeClr val="accent3"/>
          </a:fillRef>
          <a:effectRef idx="2">
            <a:schemeClr val="accent3"/>
          </a:effectRef>
          <a:fontRef idx="minor">
            <a:schemeClr val="lt1"/>
          </a:fontRef>
        </p:style>
        <p:txBody>
          <a:bodyPr lIns="114300" tIns="57150" rIns="114300" bIns="57150" rtlCol="0" anchor="ctr"/>
          <a:lstStyle/>
          <a:p>
            <a:r>
              <a:rPr lang="en-US" sz="1400" dirty="0" smtClean="0">
                <a:solidFill>
                  <a:schemeClr val="tx1"/>
                </a:solidFill>
              </a:rPr>
              <a:t>Browser</a:t>
            </a:r>
            <a:endParaRPr lang="en-US" sz="1400" dirty="0">
              <a:solidFill>
                <a:schemeClr val="tx1"/>
              </a:solidFill>
            </a:endParaRPr>
          </a:p>
        </p:txBody>
      </p:sp>
      <p:sp>
        <p:nvSpPr>
          <p:cNvPr id="8" name="Rectangle 7"/>
          <p:cNvSpPr/>
          <p:nvPr/>
        </p:nvSpPr>
        <p:spPr>
          <a:xfrm>
            <a:off x="5881960" y="3625281"/>
            <a:ext cx="1915717" cy="11280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6073532" y="3915317"/>
            <a:ext cx="1292468" cy="6251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Framebuffer</a:t>
            </a:r>
            <a:endParaRPr lang="en-US" dirty="0"/>
          </a:p>
        </p:txBody>
      </p:sp>
      <p:sp>
        <p:nvSpPr>
          <p:cNvPr id="10" name="Rounded Rectangle 9"/>
          <p:cNvSpPr/>
          <p:nvPr/>
        </p:nvSpPr>
        <p:spPr>
          <a:xfrm>
            <a:off x="5814573" y="961040"/>
            <a:ext cx="1471309" cy="741998"/>
          </a:xfrm>
          <a:prstGeom prst="roundRect">
            <a:avLst/>
          </a:prstGeom>
          <a:ln/>
        </p:spPr>
        <p:style>
          <a:lnRef idx="1">
            <a:schemeClr val="accent3"/>
          </a:lnRef>
          <a:fillRef idx="3">
            <a:schemeClr val="accent3"/>
          </a:fillRef>
          <a:effectRef idx="2">
            <a:schemeClr val="accent3"/>
          </a:effectRef>
          <a:fontRef idx="minor">
            <a:schemeClr val="lt1"/>
          </a:fontRef>
        </p:style>
        <p:txBody>
          <a:bodyPr lIns="114300" tIns="57150" rIns="114300" bIns="57150" rtlCol="0" anchor="ctr"/>
          <a:lstStyle/>
          <a:p>
            <a:r>
              <a:rPr lang="en-US" sz="1400" dirty="0" smtClean="0">
                <a:solidFill>
                  <a:schemeClr val="tx1"/>
                </a:solidFill>
              </a:rPr>
              <a:t>Web Server</a:t>
            </a:r>
            <a:endParaRPr lang="en-US" sz="1400" dirty="0">
              <a:solidFill>
                <a:schemeClr val="tx1"/>
              </a:solidFill>
            </a:endParaRPr>
          </a:p>
        </p:txBody>
      </p:sp>
      <p:cxnSp>
        <p:nvCxnSpPr>
          <p:cNvPr id="12" name="Straight Arrow Connector 11"/>
          <p:cNvCxnSpPr>
            <a:stCxn id="6" idx="2"/>
            <a:endCxn id="5" idx="0"/>
          </p:cNvCxnSpPr>
          <p:nvPr/>
        </p:nvCxnSpPr>
        <p:spPr>
          <a:xfrm rot="5400000">
            <a:off x="3453343" y="3472749"/>
            <a:ext cx="79458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2"/>
            <a:endCxn id="6" idx="0"/>
          </p:cNvCxnSpPr>
          <p:nvPr/>
        </p:nvCxnSpPr>
        <p:spPr>
          <a:xfrm rot="5400000">
            <a:off x="3530168" y="2012994"/>
            <a:ext cx="64093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586288" y="4249595"/>
            <a:ext cx="125310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586288" y="1085456"/>
            <a:ext cx="1246005" cy="70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4586289" y="1525314"/>
            <a:ext cx="119633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328889" y="3277651"/>
            <a:ext cx="823387" cy="307777"/>
          </a:xfrm>
          <a:prstGeom prst="rect">
            <a:avLst/>
          </a:prstGeom>
          <a:noFill/>
        </p:spPr>
        <p:txBody>
          <a:bodyPr wrap="none" rtlCol="0">
            <a:spAutoFit/>
          </a:bodyPr>
          <a:lstStyle/>
          <a:p>
            <a:r>
              <a:rPr lang="en-US" dirty="0" smtClean="0"/>
              <a:t>Canvas</a:t>
            </a:r>
            <a:endParaRPr lang="en-US" dirty="0"/>
          </a:p>
        </p:txBody>
      </p:sp>
      <p:sp>
        <p:nvSpPr>
          <p:cNvPr id="25" name="TextBox 24"/>
          <p:cNvSpPr txBox="1"/>
          <p:nvPr/>
        </p:nvSpPr>
        <p:spPr>
          <a:xfrm>
            <a:off x="4833473" y="709448"/>
            <a:ext cx="550401" cy="307777"/>
          </a:xfrm>
          <a:prstGeom prst="rect">
            <a:avLst/>
          </a:prstGeom>
          <a:noFill/>
        </p:spPr>
        <p:txBody>
          <a:bodyPr wrap="none" rtlCol="0">
            <a:spAutoFit/>
          </a:bodyPr>
          <a:lstStyle/>
          <a:p>
            <a:r>
              <a:rPr lang="en-US" dirty="0" smtClean="0"/>
              <a:t>URL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Simplified Pipeline Model</a:t>
            </a:r>
            <a:endParaRPr lang="en-US" dirty="0"/>
          </a:p>
        </p:txBody>
      </p:sp>
      <p:sp>
        <p:nvSpPr>
          <p:cNvPr id="3" name="Rounded Rectangle 2"/>
          <p:cNvSpPr/>
          <p:nvPr/>
        </p:nvSpPr>
        <p:spPr>
          <a:xfrm>
            <a:off x="919061" y="2516495"/>
            <a:ext cx="1471309" cy="741998"/>
          </a:xfrm>
          <a:prstGeom prst="round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lIns="114300" tIns="57150" rIns="114300" bIns="57150" rtlCol="0" anchor="ctr"/>
          <a:lstStyle/>
          <a:p>
            <a:pPr algn="ctr"/>
            <a:r>
              <a:rPr lang="en-US" sz="1400" dirty="0">
                <a:solidFill>
                  <a:schemeClr val="tx1"/>
                </a:solidFill>
              </a:rPr>
              <a:t>Vertex</a:t>
            </a:r>
            <a:br>
              <a:rPr lang="en-US" sz="1400" dirty="0">
                <a:solidFill>
                  <a:schemeClr val="tx1"/>
                </a:solidFill>
              </a:rPr>
            </a:br>
            <a:r>
              <a:rPr lang="en-US" sz="1400" dirty="0">
                <a:solidFill>
                  <a:schemeClr val="tx1"/>
                </a:solidFill>
              </a:rPr>
              <a:t>Processing</a:t>
            </a:r>
          </a:p>
        </p:txBody>
      </p:sp>
      <p:sp>
        <p:nvSpPr>
          <p:cNvPr id="4" name="Rounded Rectangle 3"/>
          <p:cNvSpPr/>
          <p:nvPr/>
        </p:nvSpPr>
        <p:spPr>
          <a:xfrm>
            <a:off x="3133001" y="2516495"/>
            <a:ext cx="1471309" cy="741998"/>
          </a:xfrm>
          <a:prstGeom prst="round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lIns="114300" tIns="57150" rIns="114300" bIns="57150" rtlCol="0" anchor="ctr"/>
          <a:lstStyle/>
          <a:p>
            <a:pPr algn="ctr"/>
            <a:r>
              <a:rPr lang="en-US" sz="1400" dirty="0">
                <a:solidFill>
                  <a:schemeClr val="tx1"/>
                </a:solidFill>
              </a:rPr>
              <a:t>Rasterizer</a:t>
            </a:r>
          </a:p>
        </p:txBody>
      </p:sp>
      <p:sp>
        <p:nvSpPr>
          <p:cNvPr id="5" name="Rounded Rectangle 4"/>
          <p:cNvSpPr/>
          <p:nvPr/>
        </p:nvSpPr>
        <p:spPr>
          <a:xfrm>
            <a:off x="5346941" y="2516495"/>
            <a:ext cx="1471309" cy="741998"/>
          </a:xfrm>
          <a:prstGeom prst="round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lIns="114300" tIns="57150" rIns="114300" bIns="57150" rtlCol="0" anchor="ctr"/>
          <a:lstStyle/>
          <a:p>
            <a:pPr algn="ctr"/>
            <a:r>
              <a:rPr lang="en-US" sz="1400" dirty="0">
                <a:solidFill>
                  <a:schemeClr val="tx1"/>
                </a:solidFill>
              </a:rPr>
              <a:t>Fragment Processing</a:t>
            </a:r>
          </a:p>
        </p:txBody>
      </p:sp>
      <p:pic>
        <p:nvPicPr>
          <p:cNvPr id="6" name="Picture 8" descr="T:\redtransteapot.png"/>
          <p:cNvPicPr>
            <a:picLocks noChangeAspect="1" noChangeArrowheads="1"/>
          </p:cNvPicPr>
          <p:nvPr/>
        </p:nvPicPr>
        <p:blipFill>
          <a:blip r:embed="rId3" cstate="print"/>
          <a:srcRect/>
          <a:stretch>
            <a:fillRect/>
          </a:stretch>
        </p:blipFill>
        <p:spPr bwMode="auto">
          <a:xfrm>
            <a:off x="7491311" y="2413520"/>
            <a:ext cx="1263931" cy="947948"/>
          </a:xfrm>
          <a:prstGeom prst="rect">
            <a:avLst/>
          </a:prstGeom>
          <a:noFill/>
          <a:ln>
            <a:noFill/>
          </a:ln>
        </p:spPr>
      </p:pic>
      <p:sp>
        <p:nvSpPr>
          <p:cNvPr id="7" name="Flowchart: Document 6"/>
          <p:cNvSpPr/>
          <p:nvPr/>
        </p:nvSpPr>
        <p:spPr>
          <a:xfrm>
            <a:off x="1035589" y="3810000"/>
            <a:ext cx="1238250" cy="857250"/>
          </a:xfrm>
          <a:prstGeom prst="flowChartDocument">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lIns="114300" tIns="57150" rIns="114300" bIns="57150" rtlCol="0" anchor="ctr"/>
          <a:lstStyle/>
          <a:p>
            <a:pPr algn="ctr"/>
            <a:r>
              <a:rPr lang="en-US" sz="1400" dirty="0">
                <a:solidFill>
                  <a:schemeClr val="tx1"/>
                </a:solidFill>
              </a:rPr>
              <a:t>Vertex</a:t>
            </a:r>
          </a:p>
          <a:p>
            <a:pPr algn="ctr"/>
            <a:r>
              <a:rPr lang="en-US" sz="1400" dirty="0">
                <a:solidFill>
                  <a:schemeClr val="tx1"/>
                </a:solidFill>
              </a:rPr>
              <a:t>Shader</a:t>
            </a:r>
          </a:p>
        </p:txBody>
      </p:sp>
      <p:sp>
        <p:nvSpPr>
          <p:cNvPr id="8" name="Flowchart: Document 7"/>
          <p:cNvSpPr/>
          <p:nvPr/>
        </p:nvSpPr>
        <p:spPr>
          <a:xfrm>
            <a:off x="5463469" y="3810000"/>
            <a:ext cx="1238250" cy="857250"/>
          </a:xfrm>
          <a:prstGeom prst="flowChartDocument">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lIns="114300" tIns="57150" rIns="114300" bIns="57150" rtlCol="0" anchor="ctr"/>
          <a:lstStyle/>
          <a:p>
            <a:pPr algn="ctr"/>
            <a:r>
              <a:rPr lang="en-US" sz="1400" dirty="0">
                <a:solidFill>
                  <a:schemeClr val="tx1"/>
                </a:solidFill>
              </a:rPr>
              <a:t>Fragment</a:t>
            </a:r>
          </a:p>
          <a:p>
            <a:pPr algn="ctr"/>
            <a:r>
              <a:rPr lang="en-US" sz="1400" dirty="0">
                <a:solidFill>
                  <a:schemeClr val="tx1"/>
                </a:solidFill>
              </a:rPr>
              <a:t>Shader</a:t>
            </a:r>
          </a:p>
        </p:txBody>
      </p:sp>
      <p:cxnSp>
        <p:nvCxnSpPr>
          <p:cNvPr id="11" name="Straight Arrow Connector 10"/>
          <p:cNvCxnSpPr>
            <a:stCxn id="3" idx="3"/>
            <a:endCxn id="4" idx="1"/>
          </p:cNvCxnSpPr>
          <p:nvPr/>
        </p:nvCxnSpPr>
        <p:spPr>
          <a:xfrm>
            <a:off x="2390370" y="2887494"/>
            <a:ext cx="742631"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5" idx="1"/>
          </p:cNvCxnSpPr>
          <p:nvPr/>
        </p:nvCxnSpPr>
        <p:spPr>
          <a:xfrm>
            <a:off x="4604310" y="2887494"/>
            <a:ext cx="742631"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6" idx="1"/>
          </p:cNvCxnSpPr>
          <p:nvPr/>
        </p:nvCxnSpPr>
        <p:spPr>
          <a:xfrm>
            <a:off x="6818250" y="2887494"/>
            <a:ext cx="673061"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0"/>
            <a:endCxn id="3" idx="2"/>
          </p:cNvCxnSpPr>
          <p:nvPr/>
        </p:nvCxnSpPr>
        <p:spPr>
          <a:xfrm flipV="1">
            <a:off x="1654715" y="3258492"/>
            <a:ext cx="1" cy="55150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0"/>
            <a:endCxn id="5" idx="2"/>
          </p:cNvCxnSpPr>
          <p:nvPr/>
        </p:nvCxnSpPr>
        <p:spPr>
          <a:xfrm flipV="1">
            <a:off x="6082595" y="3258492"/>
            <a:ext cx="1" cy="55150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1864947" y="1333500"/>
            <a:ext cx="5435864" cy="476250"/>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sz="1500" dirty="0">
                <a:solidFill>
                  <a:schemeClr val="tx1"/>
                </a:solidFill>
              </a:rPr>
              <a:t>GPU Data Flow</a:t>
            </a:r>
          </a:p>
        </p:txBody>
      </p:sp>
      <p:sp>
        <p:nvSpPr>
          <p:cNvPr id="27" name="TextBox 26"/>
          <p:cNvSpPr txBox="1"/>
          <p:nvPr/>
        </p:nvSpPr>
        <p:spPr>
          <a:xfrm>
            <a:off x="439874" y="1379265"/>
            <a:ext cx="1487562" cy="392415"/>
          </a:xfrm>
          <a:prstGeom prst="rect">
            <a:avLst/>
          </a:prstGeom>
          <a:noFill/>
          <a:ln>
            <a:noFill/>
          </a:ln>
        </p:spPr>
        <p:txBody>
          <a:bodyPr wrap="none" lIns="114300" tIns="57150" rIns="114300" bIns="57150" rtlCol="0">
            <a:spAutoFit/>
          </a:bodyPr>
          <a:lstStyle/>
          <a:p>
            <a:r>
              <a:rPr lang="en-US" sz="1800" dirty="0">
                <a:solidFill>
                  <a:schemeClr val="tx1"/>
                </a:solidFill>
              </a:rPr>
              <a:t>Application</a:t>
            </a:r>
          </a:p>
        </p:txBody>
      </p:sp>
      <p:sp>
        <p:nvSpPr>
          <p:cNvPr id="28" name="TextBox 27"/>
          <p:cNvSpPr txBox="1"/>
          <p:nvPr/>
        </p:nvSpPr>
        <p:spPr>
          <a:xfrm>
            <a:off x="7310293" y="1379263"/>
            <a:ext cx="1577618" cy="392415"/>
          </a:xfrm>
          <a:prstGeom prst="rect">
            <a:avLst/>
          </a:prstGeom>
          <a:noFill/>
          <a:ln>
            <a:noFill/>
          </a:ln>
        </p:spPr>
        <p:txBody>
          <a:bodyPr wrap="none" lIns="114300" tIns="57150" rIns="114300" bIns="57150" rtlCol="0">
            <a:spAutoFit/>
          </a:bodyPr>
          <a:lstStyle/>
          <a:p>
            <a:r>
              <a:rPr lang="en-US" sz="1800" dirty="0" err="1">
                <a:solidFill>
                  <a:schemeClr val="tx1"/>
                </a:solidFill>
              </a:rPr>
              <a:t>Framebuffer</a:t>
            </a:r>
            <a:endParaRPr lang="en-US" sz="1800" dirty="0">
              <a:solidFill>
                <a:schemeClr val="tx1"/>
              </a:solidFill>
            </a:endParaRPr>
          </a:p>
        </p:txBody>
      </p:sp>
      <p:sp>
        <p:nvSpPr>
          <p:cNvPr id="29" name="TextBox 28"/>
          <p:cNvSpPr txBox="1"/>
          <p:nvPr/>
        </p:nvSpPr>
        <p:spPr>
          <a:xfrm>
            <a:off x="265700" y="2190750"/>
            <a:ext cx="966378" cy="330860"/>
          </a:xfrm>
          <a:prstGeom prst="rect">
            <a:avLst/>
          </a:prstGeom>
          <a:noFill/>
          <a:ln>
            <a:noFill/>
          </a:ln>
        </p:spPr>
        <p:txBody>
          <a:bodyPr wrap="none" lIns="114300" tIns="57150" rIns="114300" bIns="57150" rtlCol="0">
            <a:spAutoFit/>
          </a:bodyPr>
          <a:lstStyle/>
          <a:p>
            <a:r>
              <a:rPr lang="en-US" sz="1400" i="1" dirty="0">
                <a:solidFill>
                  <a:schemeClr val="tx1"/>
                </a:solidFill>
              </a:rPr>
              <a:t>Vertices</a:t>
            </a:r>
          </a:p>
        </p:txBody>
      </p:sp>
      <p:sp>
        <p:nvSpPr>
          <p:cNvPr id="31" name="TextBox 30"/>
          <p:cNvSpPr txBox="1"/>
          <p:nvPr/>
        </p:nvSpPr>
        <p:spPr>
          <a:xfrm>
            <a:off x="2255174" y="2189482"/>
            <a:ext cx="966378" cy="330860"/>
          </a:xfrm>
          <a:prstGeom prst="rect">
            <a:avLst/>
          </a:prstGeom>
          <a:noFill/>
          <a:ln>
            <a:noFill/>
          </a:ln>
        </p:spPr>
        <p:txBody>
          <a:bodyPr wrap="none" lIns="114300" tIns="57150" rIns="114300" bIns="57150" rtlCol="0">
            <a:spAutoFit/>
          </a:bodyPr>
          <a:lstStyle/>
          <a:p>
            <a:r>
              <a:rPr lang="en-US" sz="1400" i="1" dirty="0">
                <a:solidFill>
                  <a:schemeClr val="tx1"/>
                </a:solidFill>
              </a:rPr>
              <a:t>Vertices</a:t>
            </a:r>
          </a:p>
        </p:txBody>
      </p:sp>
      <p:sp>
        <p:nvSpPr>
          <p:cNvPr id="32" name="TextBox 31"/>
          <p:cNvSpPr txBox="1"/>
          <p:nvPr/>
        </p:nvSpPr>
        <p:spPr>
          <a:xfrm>
            <a:off x="4333715" y="2190750"/>
            <a:ext cx="1192201" cy="330860"/>
          </a:xfrm>
          <a:prstGeom prst="rect">
            <a:avLst/>
          </a:prstGeom>
          <a:noFill/>
          <a:ln>
            <a:noFill/>
          </a:ln>
        </p:spPr>
        <p:txBody>
          <a:bodyPr wrap="none" lIns="114300" tIns="57150" rIns="114300" bIns="57150" rtlCol="0">
            <a:spAutoFit/>
          </a:bodyPr>
          <a:lstStyle/>
          <a:p>
            <a:r>
              <a:rPr lang="en-US" sz="1400" i="1" dirty="0">
                <a:solidFill>
                  <a:schemeClr val="tx1"/>
                </a:solidFill>
              </a:rPr>
              <a:t>Fragments</a:t>
            </a:r>
          </a:p>
        </p:txBody>
      </p:sp>
      <p:sp>
        <p:nvSpPr>
          <p:cNvPr id="33" name="TextBox 32"/>
          <p:cNvSpPr txBox="1"/>
          <p:nvPr/>
        </p:nvSpPr>
        <p:spPr>
          <a:xfrm>
            <a:off x="6709658" y="2189482"/>
            <a:ext cx="793416" cy="330860"/>
          </a:xfrm>
          <a:prstGeom prst="rect">
            <a:avLst/>
          </a:prstGeom>
          <a:noFill/>
          <a:ln>
            <a:noFill/>
          </a:ln>
        </p:spPr>
        <p:txBody>
          <a:bodyPr wrap="none" lIns="114300" tIns="57150" rIns="114300" bIns="57150" rtlCol="0">
            <a:spAutoFit/>
          </a:bodyPr>
          <a:lstStyle/>
          <a:p>
            <a:r>
              <a:rPr lang="en-US" sz="1400" i="1" dirty="0">
                <a:solidFill>
                  <a:schemeClr val="tx1"/>
                </a:solidFill>
              </a:rPr>
              <a:t>Pixels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8096193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normAutofit/>
          </a:bodyPr>
          <a:lstStyle/>
          <a:p>
            <a:r>
              <a:rPr lang="en-US" dirty="0" err="1" smtClean="0">
                <a:solidFill>
                  <a:srgbClr val="413B36"/>
                </a:solidFill>
              </a:rPr>
              <a:t>WebGL</a:t>
            </a:r>
            <a:r>
              <a:rPr lang="en-US" dirty="0" smtClean="0">
                <a:solidFill>
                  <a:srgbClr val="413B36"/>
                </a:solidFill>
              </a:rPr>
              <a:t> Application Development</a:t>
            </a:r>
            <a:endParaRPr lang="en-US" dirty="0">
              <a:solidFill>
                <a:srgbClr val="413B36"/>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403157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8279" y="156079"/>
            <a:ext cx="7685821" cy="620461"/>
          </a:xfrm>
        </p:spPr>
        <p:txBody>
          <a:bodyPr>
            <a:normAutofit/>
          </a:bodyPr>
          <a:lstStyle/>
          <a:p>
            <a:r>
              <a:rPr lang="en-US" sz="3200" dirty="0" err="1" smtClean="0"/>
              <a:t>WebGL</a:t>
            </a:r>
            <a:r>
              <a:rPr lang="en-US" sz="3200" dirty="0" smtClean="0"/>
              <a:t> Programming in a Nutshell</a:t>
            </a:r>
            <a:endParaRPr lang="en-US" sz="3200" dirty="0"/>
          </a:p>
        </p:txBody>
      </p:sp>
      <p:sp>
        <p:nvSpPr>
          <p:cNvPr id="3" name="Content Placeholder 2"/>
          <p:cNvSpPr>
            <a:spLocks noGrp="1"/>
          </p:cNvSpPr>
          <p:nvPr>
            <p:ph idx="1"/>
          </p:nvPr>
        </p:nvSpPr>
        <p:spPr>
          <a:xfrm>
            <a:off x="278343" y="1200151"/>
            <a:ext cx="8408457" cy="3394472"/>
          </a:xfrm>
        </p:spPr>
        <p:txBody>
          <a:bodyPr>
            <a:normAutofit/>
          </a:bodyPr>
          <a:lstStyle/>
          <a:p>
            <a:r>
              <a:rPr lang="en-US" sz="2800" dirty="0" smtClean="0"/>
              <a:t>All </a:t>
            </a:r>
            <a:r>
              <a:rPr lang="en-US" sz="2800" dirty="0" err="1" smtClean="0"/>
              <a:t>WebGL</a:t>
            </a:r>
            <a:r>
              <a:rPr lang="en-US" sz="2800" dirty="0" smtClean="0"/>
              <a:t> programs must do the following:</a:t>
            </a:r>
          </a:p>
          <a:p>
            <a:pPr lvl="1"/>
            <a:r>
              <a:rPr lang="en-US" sz="2400" dirty="0" smtClean="0"/>
              <a:t>Set up canvas to render onto</a:t>
            </a:r>
          </a:p>
          <a:p>
            <a:pPr lvl="1"/>
            <a:r>
              <a:rPr lang="en-US" sz="2400" dirty="0" smtClean="0"/>
              <a:t>Generate data in application</a:t>
            </a:r>
          </a:p>
          <a:p>
            <a:pPr lvl="1"/>
            <a:r>
              <a:rPr lang="en-US" sz="2400" dirty="0" smtClean="0"/>
              <a:t>Create shader programs</a:t>
            </a:r>
          </a:p>
          <a:p>
            <a:pPr lvl="1"/>
            <a:r>
              <a:rPr lang="en-US" sz="2400" dirty="0" smtClean="0"/>
              <a:t>Create buffer objects and load data into them</a:t>
            </a:r>
          </a:p>
          <a:p>
            <a:pPr lvl="1"/>
            <a:r>
              <a:rPr lang="en-US" sz="2400" dirty="0" smtClean="0"/>
              <a:t>“Connect” data locations with shader variables</a:t>
            </a:r>
          </a:p>
          <a:p>
            <a:pPr lvl="1"/>
            <a:r>
              <a:rPr lang="en-US" sz="2400" dirty="0" smtClean="0"/>
              <a:t>Render</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2836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23"/>
            <a:ext cx="7343469" cy="857250"/>
          </a:xfrm>
        </p:spPr>
        <p:txBody>
          <a:bodyPr>
            <a:noAutofit/>
          </a:bodyPr>
          <a:lstStyle/>
          <a:p>
            <a:r>
              <a:rPr lang="en-US" sz="3200" dirty="0" smtClean="0"/>
              <a:t>Application Framework</a:t>
            </a:r>
            <a:endParaRPr lang="en-US" sz="3200" dirty="0"/>
          </a:p>
        </p:txBody>
      </p:sp>
      <p:sp>
        <p:nvSpPr>
          <p:cNvPr id="3" name="Content Placeholder 2"/>
          <p:cNvSpPr>
            <a:spLocks noGrp="1"/>
          </p:cNvSpPr>
          <p:nvPr>
            <p:ph idx="1"/>
          </p:nvPr>
        </p:nvSpPr>
        <p:spPr>
          <a:xfrm>
            <a:off x="266550" y="1200150"/>
            <a:ext cx="8568764" cy="3699355"/>
          </a:xfrm>
        </p:spPr>
        <p:txBody>
          <a:bodyPr>
            <a:normAutofit fontScale="92500"/>
          </a:bodyPr>
          <a:lstStyle/>
          <a:p>
            <a:r>
              <a:rPr lang="en-US" sz="3027" dirty="0" err="1" smtClean="0"/>
              <a:t>WebGL</a:t>
            </a:r>
            <a:r>
              <a:rPr lang="en-US" sz="3027" dirty="0" smtClean="0"/>
              <a:t> applications need a place to render into</a:t>
            </a:r>
          </a:p>
          <a:p>
            <a:pPr lvl="1"/>
            <a:r>
              <a:rPr lang="en-US" sz="3027" dirty="0" smtClean="0"/>
              <a:t>HTML5 Canvas element</a:t>
            </a:r>
          </a:p>
          <a:p>
            <a:r>
              <a:rPr lang="en-US" sz="3027" dirty="0" smtClean="0"/>
              <a:t>We can put all code into a single HTML file</a:t>
            </a:r>
          </a:p>
          <a:p>
            <a:r>
              <a:rPr lang="en-US" sz="3027" dirty="0" smtClean="0"/>
              <a:t>We prefer to put setup in an HTML file and the application in a separate JavaScript file</a:t>
            </a:r>
          </a:p>
          <a:p>
            <a:pPr lvl="1"/>
            <a:r>
              <a:rPr lang="en-US" sz="3027" dirty="0" smtClean="0"/>
              <a:t>HTML file includes shaders</a:t>
            </a:r>
          </a:p>
          <a:p>
            <a:pPr lvl="1"/>
            <a:r>
              <a:rPr lang="en-US" sz="3027" dirty="0" smtClean="0"/>
              <a:t>HTML file reads in utilities and application</a:t>
            </a:r>
          </a:p>
          <a:p>
            <a:endParaRPr lang="en-US" dirty="0" smtClean="0"/>
          </a:p>
          <a:p>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9963413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Really Simple Example</a:t>
            </a:r>
            <a:endParaRPr lang="en-US" sz="3200" dirty="0"/>
          </a:p>
        </p:txBody>
      </p:sp>
      <p:sp>
        <p:nvSpPr>
          <p:cNvPr id="3" name="Content Placeholder 2"/>
          <p:cNvSpPr>
            <a:spLocks noGrp="1"/>
          </p:cNvSpPr>
          <p:nvPr>
            <p:ph idx="1"/>
          </p:nvPr>
        </p:nvSpPr>
        <p:spPr>
          <a:xfrm>
            <a:off x="512904" y="976142"/>
            <a:ext cx="8249715" cy="4167358"/>
          </a:xfrm>
        </p:spPr>
        <p:txBody>
          <a:bodyPr>
            <a:normAutofit/>
          </a:bodyPr>
          <a:lstStyle/>
          <a:p>
            <a:r>
              <a:rPr lang="en-US" sz="2800" dirty="0" smtClean="0"/>
              <a:t>Generate one red triangle</a:t>
            </a:r>
          </a:p>
          <a:p>
            <a:r>
              <a:rPr lang="en-US" sz="2800" dirty="0" smtClean="0"/>
              <a:t>Has all the elements of a more complex application</a:t>
            </a:r>
          </a:p>
          <a:p>
            <a:pPr lvl="2"/>
            <a:r>
              <a:rPr lang="en-US" dirty="0" smtClean="0"/>
              <a:t>vertex shader</a:t>
            </a:r>
          </a:p>
          <a:p>
            <a:pPr lvl="2"/>
            <a:r>
              <a:rPr lang="en-US" dirty="0" smtClean="0"/>
              <a:t>fragment shader</a:t>
            </a:r>
          </a:p>
          <a:p>
            <a:pPr lvl="2"/>
            <a:r>
              <a:rPr lang="en-US" dirty="0" smtClean="0"/>
              <a:t>HTML </a:t>
            </a:r>
            <a:r>
              <a:rPr lang="en-US" dirty="0" smtClean="0"/>
              <a:t>canvas</a:t>
            </a:r>
          </a:p>
          <a:p>
            <a:pPr lvl="2"/>
            <a:endParaRPr lang="en-US" dirty="0" smtClean="0"/>
          </a:p>
          <a:p>
            <a:r>
              <a:rPr lang="en-US" sz="2800" dirty="0" err="1" smtClean="0">
                <a:solidFill>
                  <a:srgbClr val="0066FF"/>
                </a:solidFill>
                <a:latin typeface="Consolas"/>
                <a:cs typeface="Consolas"/>
              </a:rPr>
              <a:t>www.cs.unm.edu/~angel/WebGL/SIGGRAPH</a:t>
            </a:r>
            <a:r>
              <a:rPr lang="en-US" sz="2800" dirty="0" smtClean="0">
                <a:solidFill>
                  <a:srgbClr val="0066FF"/>
                </a:solidFill>
                <a:latin typeface="Consolas"/>
                <a:cs typeface="Consolas"/>
              </a:rPr>
              <a:t>/</a:t>
            </a:r>
            <a:endParaRPr lang="en-US" sz="2800" dirty="0">
              <a:solidFill>
                <a:srgbClr val="0066FF"/>
              </a:solidFill>
              <a:latin typeface="Consolas"/>
              <a:cs typeface="Consolas"/>
            </a:endParaRPr>
          </a:p>
        </p:txBody>
      </p:sp>
      <p:pic>
        <p:nvPicPr>
          <p:cNvPr id="5" name="Picture 4"/>
          <p:cNvPicPr>
            <a:picLocks noChangeAspect="1"/>
          </p:cNvPicPr>
          <p:nvPr/>
        </p:nvPicPr>
        <p:blipFill rotWithShape="1">
          <a:blip r:embed="rId3"/>
          <a:srcRect l="3726" t="2487" r="4095" b="1954"/>
          <a:stretch/>
        </p:blipFill>
        <p:spPr>
          <a:xfrm>
            <a:off x="6420130" y="2104526"/>
            <a:ext cx="2232861" cy="2274834"/>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000322"/>
            <a:ext cx="8229600" cy="3594301"/>
          </a:xfrm>
        </p:spPr>
        <p:txBody>
          <a:bodyPr>
            <a:normAutofit fontScale="92500" lnSpcReduction="10000"/>
          </a:bodyPr>
          <a:lstStyle/>
          <a:p>
            <a:r>
              <a:rPr lang="en-US" dirty="0" smtClean="0"/>
              <a:t>Evolution of the OpenGL Pipeline</a:t>
            </a:r>
          </a:p>
          <a:p>
            <a:r>
              <a:rPr lang="en-US" dirty="0" smtClean="0"/>
              <a:t>Prototype Applications in </a:t>
            </a:r>
            <a:r>
              <a:rPr lang="en-US" dirty="0" err="1" smtClean="0"/>
              <a:t>WebGL</a:t>
            </a:r>
            <a:endParaRPr lang="en-US" dirty="0" smtClean="0"/>
          </a:p>
          <a:p>
            <a:r>
              <a:rPr lang="en-US" dirty="0" smtClean="0"/>
              <a:t>OpenGL Shading Language (GLSL)</a:t>
            </a:r>
          </a:p>
          <a:p>
            <a:pPr lvl="1"/>
            <a:r>
              <a:rPr lang="en-US" dirty="0" smtClean="0"/>
              <a:t>Vertex Shaders</a:t>
            </a:r>
          </a:p>
          <a:p>
            <a:pPr lvl="1"/>
            <a:r>
              <a:rPr lang="en-US" dirty="0" smtClean="0"/>
              <a:t>Fragment Shaders</a:t>
            </a:r>
          </a:p>
          <a:p>
            <a:r>
              <a:rPr lang="en-US" dirty="0" smtClean="0"/>
              <a:t>Examples</a:t>
            </a:r>
          </a:p>
          <a:p>
            <a:r>
              <a:rPr lang="en-US" dirty="0" smtClean="0"/>
              <a:t>Recent Developments</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triangle.html</a:t>
            </a:r>
            <a:endParaRPr lang="en-US" dirty="0"/>
          </a:p>
        </p:txBody>
      </p:sp>
      <p:sp>
        <p:nvSpPr>
          <p:cNvPr id="11" name="Content Placeholder 10"/>
          <p:cNvSpPr>
            <a:spLocks noGrp="1"/>
          </p:cNvSpPr>
          <p:nvPr>
            <p:ph idx="1"/>
          </p:nvPr>
        </p:nvSpPr>
        <p:spPr>
          <a:xfrm>
            <a:off x="471488" y="1014296"/>
            <a:ext cx="8229600" cy="3943349"/>
          </a:xfrm>
        </p:spPr>
        <p:txBody>
          <a:bodyPr>
            <a:normAutofit fontScale="47500" lnSpcReduction="20000"/>
          </a:bodyPr>
          <a:lstStyle/>
          <a:p>
            <a:pPr marL="0" indent="0">
              <a:buNone/>
            </a:pPr>
            <a:r>
              <a:rPr lang="en-US" dirty="0" smtClean="0">
                <a:solidFill>
                  <a:srgbClr val="0000FF"/>
                </a:solidFill>
                <a:latin typeface="Consolas"/>
                <a:cs typeface="Consolas"/>
              </a:rPr>
              <a:t>&lt;!DOCTYPE html&gt;</a:t>
            </a:r>
          </a:p>
          <a:p>
            <a:pPr marL="0" indent="0">
              <a:buNone/>
            </a:pPr>
            <a:r>
              <a:rPr lang="en-US" dirty="0" smtClean="0">
                <a:solidFill>
                  <a:srgbClr val="0000FF"/>
                </a:solidFill>
                <a:latin typeface="Consolas"/>
                <a:cs typeface="Consolas"/>
              </a:rPr>
              <a:t>&lt;</a:t>
            </a:r>
            <a:r>
              <a:rPr lang="en-US" dirty="0">
                <a:solidFill>
                  <a:srgbClr val="0000FF"/>
                </a:solidFill>
                <a:latin typeface="Consolas"/>
                <a:cs typeface="Consolas"/>
              </a:rPr>
              <a:t>html&gt;</a:t>
            </a:r>
          </a:p>
          <a:p>
            <a:pPr marL="0" indent="0">
              <a:buNone/>
            </a:pPr>
            <a:r>
              <a:rPr lang="en-US" dirty="0">
                <a:solidFill>
                  <a:srgbClr val="0000FF"/>
                </a:solidFill>
                <a:latin typeface="Consolas"/>
                <a:cs typeface="Consolas"/>
              </a:rPr>
              <a:t>&lt;head&gt;</a:t>
            </a:r>
          </a:p>
          <a:p>
            <a:pPr marL="0" indent="0">
              <a:buNone/>
            </a:pPr>
            <a:r>
              <a:rPr lang="en-US" dirty="0">
                <a:solidFill>
                  <a:srgbClr val="0000FF"/>
                </a:solidFill>
                <a:latin typeface="Consolas"/>
                <a:cs typeface="Consolas"/>
              </a:rPr>
              <a:t>&lt;script id="vertex-shader" type="x-shader/x-vertex"&gt;</a:t>
            </a:r>
          </a:p>
          <a:p>
            <a:pPr marL="0" indent="0">
              <a:buNone/>
            </a:pPr>
            <a:r>
              <a:rPr lang="en-US" dirty="0">
                <a:solidFill>
                  <a:srgbClr val="0000FF"/>
                </a:solidFill>
                <a:latin typeface="Consolas"/>
                <a:cs typeface="Consolas"/>
              </a:rPr>
              <a:t>attribute vec4 </a:t>
            </a:r>
            <a:r>
              <a:rPr lang="en-US" dirty="0" err="1">
                <a:solidFill>
                  <a:srgbClr val="0000FF"/>
                </a:solidFill>
                <a:latin typeface="Consolas"/>
                <a:cs typeface="Consolas"/>
              </a:rPr>
              <a:t>vPosition</a:t>
            </a:r>
            <a:r>
              <a:rPr lang="en-US" dirty="0">
                <a:solidFill>
                  <a:srgbClr val="0000FF"/>
                </a:solidFill>
                <a:latin typeface="Consolas"/>
                <a:cs typeface="Consolas"/>
              </a:rPr>
              <a:t>;</a:t>
            </a:r>
          </a:p>
          <a:p>
            <a:pPr marL="0" indent="0">
              <a:buNone/>
            </a:pPr>
            <a:r>
              <a:rPr lang="en-US" dirty="0">
                <a:solidFill>
                  <a:srgbClr val="0000FF"/>
                </a:solidFill>
                <a:latin typeface="Consolas"/>
                <a:cs typeface="Consolas"/>
              </a:rPr>
              <a:t>void main()</a:t>
            </a:r>
          </a:p>
          <a:p>
            <a:pPr marL="0" indent="0">
              <a:buNone/>
            </a:pPr>
            <a:r>
              <a:rPr lang="en-US" dirty="0">
                <a:solidFill>
                  <a:srgbClr val="0000FF"/>
                </a:solidFill>
                <a:latin typeface="Consolas"/>
                <a:cs typeface="Consolas"/>
              </a:rPr>
              <a:t>{</a:t>
            </a:r>
          </a:p>
          <a:p>
            <a:pPr marL="0" indent="0">
              <a:buNone/>
            </a:pPr>
            <a:r>
              <a:rPr lang="en-US" dirty="0">
                <a:solidFill>
                  <a:srgbClr val="0000FF"/>
                </a:solidFill>
                <a:latin typeface="Consolas"/>
                <a:cs typeface="Consolas"/>
              </a:rPr>
              <a:t>    </a:t>
            </a:r>
            <a:r>
              <a:rPr lang="en-US" dirty="0" err="1">
                <a:solidFill>
                  <a:srgbClr val="0000FF"/>
                </a:solidFill>
                <a:latin typeface="Consolas"/>
                <a:cs typeface="Consolas"/>
              </a:rPr>
              <a:t>gl_Position</a:t>
            </a:r>
            <a:r>
              <a:rPr lang="en-US" dirty="0">
                <a:solidFill>
                  <a:srgbClr val="0000FF"/>
                </a:solidFill>
                <a:latin typeface="Consolas"/>
                <a:cs typeface="Consolas"/>
              </a:rPr>
              <a:t> = </a:t>
            </a:r>
            <a:r>
              <a:rPr lang="en-US" dirty="0" err="1">
                <a:solidFill>
                  <a:srgbClr val="0000FF"/>
                </a:solidFill>
                <a:latin typeface="Consolas"/>
                <a:cs typeface="Consolas"/>
              </a:rPr>
              <a:t>vPosition</a:t>
            </a:r>
            <a:r>
              <a:rPr lang="en-US" dirty="0">
                <a:solidFill>
                  <a:srgbClr val="0000FF"/>
                </a:solidFill>
                <a:latin typeface="Consolas"/>
                <a:cs typeface="Consolas"/>
              </a:rPr>
              <a:t>;</a:t>
            </a:r>
          </a:p>
          <a:p>
            <a:pPr marL="0" indent="0">
              <a:buNone/>
            </a:pPr>
            <a:r>
              <a:rPr lang="en-US" dirty="0">
                <a:solidFill>
                  <a:srgbClr val="0000FF"/>
                </a:solidFill>
                <a:latin typeface="Consolas"/>
                <a:cs typeface="Consolas"/>
              </a:rPr>
              <a:t>}</a:t>
            </a:r>
          </a:p>
          <a:p>
            <a:pPr marL="0" indent="0">
              <a:buNone/>
            </a:pPr>
            <a:r>
              <a:rPr lang="en-US" dirty="0">
                <a:solidFill>
                  <a:srgbClr val="0000FF"/>
                </a:solidFill>
                <a:latin typeface="Consolas"/>
                <a:cs typeface="Consolas"/>
              </a:rPr>
              <a:t>&lt;/script&gt;</a:t>
            </a:r>
          </a:p>
          <a:p>
            <a:pPr marL="0" indent="0">
              <a:buNone/>
            </a:pPr>
            <a:r>
              <a:rPr lang="en-US" dirty="0">
                <a:solidFill>
                  <a:srgbClr val="0000FF"/>
                </a:solidFill>
                <a:latin typeface="Consolas"/>
                <a:cs typeface="Consolas"/>
              </a:rPr>
              <a:t>&lt;script id="fragment-shader" type="x-shader/x-fragment"&gt;</a:t>
            </a:r>
          </a:p>
          <a:p>
            <a:pPr marL="0" indent="0">
              <a:buNone/>
            </a:pPr>
            <a:r>
              <a:rPr lang="en-US" dirty="0">
                <a:solidFill>
                  <a:srgbClr val="0000FF"/>
                </a:solidFill>
                <a:latin typeface="Consolas"/>
                <a:cs typeface="Consolas"/>
              </a:rPr>
              <a:t>precision </a:t>
            </a:r>
            <a:r>
              <a:rPr lang="en-US" dirty="0" err="1">
                <a:solidFill>
                  <a:srgbClr val="0000FF"/>
                </a:solidFill>
                <a:latin typeface="Consolas"/>
                <a:cs typeface="Consolas"/>
              </a:rPr>
              <a:t>mediump</a:t>
            </a:r>
            <a:r>
              <a:rPr lang="en-US" dirty="0">
                <a:solidFill>
                  <a:srgbClr val="0000FF"/>
                </a:solidFill>
                <a:latin typeface="Consolas"/>
                <a:cs typeface="Consolas"/>
              </a:rPr>
              <a:t> float;</a:t>
            </a:r>
          </a:p>
          <a:p>
            <a:pPr marL="0" indent="0">
              <a:buNone/>
            </a:pPr>
            <a:r>
              <a:rPr lang="en-US" dirty="0">
                <a:solidFill>
                  <a:srgbClr val="0000FF"/>
                </a:solidFill>
                <a:latin typeface="Consolas"/>
                <a:cs typeface="Consolas"/>
              </a:rPr>
              <a:t>void main()</a:t>
            </a:r>
          </a:p>
          <a:p>
            <a:pPr marL="0" indent="0">
              <a:buNone/>
            </a:pPr>
            <a:r>
              <a:rPr lang="en-US" dirty="0">
                <a:solidFill>
                  <a:srgbClr val="0000FF"/>
                </a:solidFill>
                <a:latin typeface="Consolas"/>
                <a:cs typeface="Consolas"/>
              </a:rPr>
              <a:t>{</a:t>
            </a:r>
          </a:p>
          <a:p>
            <a:pPr marL="0" indent="0">
              <a:buNone/>
            </a:pPr>
            <a:r>
              <a:rPr lang="en-US" dirty="0">
                <a:solidFill>
                  <a:srgbClr val="0000FF"/>
                </a:solidFill>
                <a:latin typeface="Consolas"/>
                <a:cs typeface="Consolas"/>
              </a:rPr>
              <a:t>    </a:t>
            </a:r>
            <a:r>
              <a:rPr lang="en-US" dirty="0" err="1">
                <a:solidFill>
                  <a:srgbClr val="0000FF"/>
                </a:solidFill>
                <a:latin typeface="Consolas"/>
                <a:cs typeface="Consolas"/>
              </a:rPr>
              <a:t>gl_FragColor</a:t>
            </a:r>
            <a:r>
              <a:rPr lang="en-US" dirty="0">
                <a:solidFill>
                  <a:srgbClr val="0000FF"/>
                </a:solidFill>
                <a:latin typeface="Consolas"/>
                <a:cs typeface="Consolas"/>
              </a:rPr>
              <a:t> = vec4( 1.0, 0.0, 0.0, 1.0 );</a:t>
            </a:r>
          </a:p>
          <a:p>
            <a:pPr marL="0" indent="0">
              <a:buNone/>
            </a:pPr>
            <a:r>
              <a:rPr lang="en-US" dirty="0">
                <a:solidFill>
                  <a:srgbClr val="0000FF"/>
                </a:solidFill>
                <a:latin typeface="Consolas"/>
                <a:cs typeface="Consolas"/>
              </a:rPr>
              <a:t>}</a:t>
            </a:r>
          </a:p>
          <a:p>
            <a:pPr marL="0" indent="0">
              <a:buNone/>
            </a:pPr>
            <a:r>
              <a:rPr lang="en-US" dirty="0">
                <a:solidFill>
                  <a:srgbClr val="0000FF"/>
                </a:solidFill>
                <a:latin typeface="Consolas"/>
                <a:cs typeface="Consolas"/>
              </a:rPr>
              <a:t>&lt;/script&gt;</a:t>
            </a:r>
          </a:p>
          <a:p>
            <a:pPr marL="0" indent="0">
              <a:buNone/>
            </a:pPr>
            <a:endParaRPr lang="en-US" dirty="0">
              <a:solidFill>
                <a:srgbClr val="0000FF"/>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triangle.html</a:t>
            </a:r>
            <a:endParaRPr lang="en-US" dirty="0"/>
          </a:p>
        </p:txBody>
      </p:sp>
      <p:sp>
        <p:nvSpPr>
          <p:cNvPr id="5" name="Content Placeholder 4"/>
          <p:cNvSpPr>
            <a:spLocks noGrp="1"/>
          </p:cNvSpPr>
          <p:nvPr>
            <p:ph idx="1"/>
          </p:nvPr>
        </p:nvSpPr>
        <p:spPr>
          <a:xfrm>
            <a:off x="457200" y="1200150"/>
            <a:ext cx="8229600" cy="3943349"/>
          </a:xfrm>
        </p:spPr>
        <p:txBody>
          <a:bodyPr>
            <a:normAutofit fontScale="55000" lnSpcReduction="20000"/>
          </a:bodyPr>
          <a:lstStyle/>
          <a:p>
            <a:pPr marL="0" indent="0">
              <a:buNone/>
            </a:pPr>
            <a:r>
              <a:rPr lang="en-US" dirty="0">
                <a:solidFill>
                  <a:srgbClr val="0000FF"/>
                </a:solidFill>
                <a:latin typeface="Consolas"/>
                <a:cs typeface="Consolas"/>
              </a:rPr>
              <a:t>&lt;script type="text/</a:t>
            </a:r>
            <a:r>
              <a:rPr lang="en-US" dirty="0" err="1">
                <a:solidFill>
                  <a:srgbClr val="0000FF"/>
                </a:solidFill>
                <a:latin typeface="Consolas"/>
                <a:cs typeface="Consolas"/>
              </a:rPr>
              <a:t>javascript</a:t>
            </a:r>
            <a:r>
              <a:rPr lang="en-US" dirty="0">
                <a:solidFill>
                  <a:srgbClr val="0000FF"/>
                </a:solidFill>
                <a:latin typeface="Consolas"/>
                <a:cs typeface="Consolas"/>
              </a:rPr>
              <a:t>" </a:t>
            </a:r>
            <a:r>
              <a:rPr lang="en-US" dirty="0" err="1">
                <a:solidFill>
                  <a:srgbClr val="0000FF"/>
                </a:solidFill>
                <a:latin typeface="Consolas"/>
                <a:cs typeface="Consolas"/>
              </a:rPr>
              <a:t>src</a:t>
            </a:r>
            <a:r>
              <a:rPr lang="en-US" dirty="0">
                <a:solidFill>
                  <a:srgbClr val="0000FF"/>
                </a:solidFill>
                <a:latin typeface="Consolas"/>
                <a:cs typeface="Consolas"/>
              </a:rPr>
              <a:t>="../Common/</a:t>
            </a:r>
            <a:r>
              <a:rPr lang="en-US" dirty="0" err="1">
                <a:solidFill>
                  <a:srgbClr val="0000FF"/>
                </a:solidFill>
                <a:latin typeface="Consolas"/>
                <a:cs typeface="Consolas"/>
              </a:rPr>
              <a:t>webgl-utils.js</a:t>
            </a:r>
            <a:r>
              <a:rPr lang="en-US" dirty="0">
                <a:solidFill>
                  <a:srgbClr val="0000FF"/>
                </a:solidFill>
                <a:latin typeface="Consolas"/>
                <a:cs typeface="Consolas"/>
              </a:rPr>
              <a:t>"</a:t>
            </a:r>
            <a:r>
              <a:rPr lang="en-US" dirty="0" smtClean="0">
                <a:solidFill>
                  <a:srgbClr val="0000FF"/>
                </a:solidFill>
                <a:latin typeface="Consolas"/>
                <a:cs typeface="Consolas"/>
              </a:rPr>
              <a:t>&gt;</a:t>
            </a:r>
          </a:p>
          <a:p>
            <a:pPr marL="0" indent="0">
              <a:buNone/>
            </a:pPr>
            <a:r>
              <a:rPr lang="en-US" dirty="0" smtClean="0">
                <a:solidFill>
                  <a:srgbClr val="0000FF"/>
                </a:solidFill>
                <a:latin typeface="Consolas"/>
                <a:cs typeface="Consolas"/>
              </a:rPr>
              <a:t>&lt;</a:t>
            </a:r>
            <a:r>
              <a:rPr lang="en-US" dirty="0">
                <a:solidFill>
                  <a:srgbClr val="0000FF"/>
                </a:solidFill>
                <a:latin typeface="Consolas"/>
                <a:cs typeface="Consolas"/>
              </a:rPr>
              <a:t>/script&gt;</a:t>
            </a:r>
          </a:p>
          <a:p>
            <a:pPr marL="0" indent="0">
              <a:buNone/>
            </a:pPr>
            <a:r>
              <a:rPr lang="en-US" dirty="0">
                <a:solidFill>
                  <a:srgbClr val="0000FF"/>
                </a:solidFill>
                <a:latin typeface="Consolas"/>
                <a:cs typeface="Consolas"/>
              </a:rPr>
              <a:t>&lt;script type="text/</a:t>
            </a:r>
            <a:r>
              <a:rPr lang="en-US" dirty="0" err="1">
                <a:solidFill>
                  <a:srgbClr val="0000FF"/>
                </a:solidFill>
                <a:latin typeface="Consolas"/>
                <a:cs typeface="Consolas"/>
              </a:rPr>
              <a:t>javascript</a:t>
            </a:r>
            <a:r>
              <a:rPr lang="en-US" dirty="0">
                <a:solidFill>
                  <a:srgbClr val="0000FF"/>
                </a:solidFill>
                <a:latin typeface="Consolas"/>
                <a:cs typeface="Consolas"/>
              </a:rPr>
              <a:t>" </a:t>
            </a:r>
            <a:r>
              <a:rPr lang="en-US" dirty="0" err="1">
                <a:solidFill>
                  <a:srgbClr val="0000FF"/>
                </a:solidFill>
                <a:latin typeface="Consolas"/>
                <a:cs typeface="Consolas"/>
              </a:rPr>
              <a:t>src</a:t>
            </a:r>
            <a:r>
              <a:rPr lang="en-US" dirty="0">
                <a:solidFill>
                  <a:srgbClr val="0000FF"/>
                </a:solidFill>
                <a:latin typeface="Consolas"/>
                <a:cs typeface="Consolas"/>
              </a:rPr>
              <a:t>="../Common/</a:t>
            </a:r>
            <a:r>
              <a:rPr lang="en-US" dirty="0" err="1">
                <a:solidFill>
                  <a:srgbClr val="0000FF"/>
                </a:solidFill>
                <a:latin typeface="Consolas"/>
                <a:cs typeface="Consolas"/>
              </a:rPr>
              <a:t>initShaders.js</a:t>
            </a:r>
            <a:r>
              <a:rPr lang="en-US" dirty="0">
                <a:solidFill>
                  <a:srgbClr val="0000FF"/>
                </a:solidFill>
                <a:latin typeface="Consolas"/>
                <a:cs typeface="Consolas"/>
              </a:rPr>
              <a:t>"</a:t>
            </a:r>
            <a:r>
              <a:rPr lang="en-US" dirty="0" smtClean="0">
                <a:solidFill>
                  <a:srgbClr val="0000FF"/>
                </a:solidFill>
                <a:latin typeface="Consolas"/>
                <a:cs typeface="Consolas"/>
              </a:rPr>
              <a:t>&gt;</a:t>
            </a:r>
          </a:p>
          <a:p>
            <a:pPr marL="0" indent="0">
              <a:buNone/>
            </a:pPr>
            <a:r>
              <a:rPr lang="en-US" dirty="0" smtClean="0">
                <a:solidFill>
                  <a:srgbClr val="0000FF"/>
                </a:solidFill>
                <a:latin typeface="Consolas"/>
                <a:cs typeface="Consolas"/>
              </a:rPr>
              <a:t>&lt;</a:t>
            </a:r>
            <a:r>
              <a:rPr lang="en-US" dirty="0">
                <a:solidFill>
                  <a:srgbClr val="0000FF"/>
                </a:solidFill>
                <a:latin typeface="Consolas"/>
                <a:cs typeface="Consolas"/>
              </a:rPr>
              <a:t>/script&gt;</a:t>
            </a:r>
          </a:p>
          <a:p>
            <a:pPr marL="0" indent="0">
              <a:buNone/>
            </a:pPr>
            <a:r>
              <a:rPr lang="en-US" dirty="0">
                <a:solidFill>
                  <a:srgbClr val="0000FF"/>
                </a:solidFill>
                <a:latin typeface="Consolas"/>
                <a:cs typeface="Consolas"/>
              </a:rPr>
              <a:t>&lt;script type="text/</a:t>
            </a:r>
            <a:r>
              <a:rPr lang="en-US" dirty="0" err="1">
                <a:solidFill>
                  <a:srgbClr val="0000FF"/>
                </a:solidFill>
                <a:latin typeface="Consolas"/>
                <a:cs typeface="Consolas"/>
              </a:rPr>
              <a:t>javascript</a:t>
            </a:r>
            <a:r>
              <a:rPr lang="en-US" dirty="0">
                <a:solidFill>
                  <a:srgbClr val="0000FF"/>
                </a:solidFill>
                <a:latin typeface="Consolas"/>
                <a:cs typeface="Consolas"/>
              </a:rPr>
              <a:t>" </a:t>
            </a:r>
            <a:r>
              <a:rPr lang="en-US" dirty="0" err="1">
                <a:solidFill>
                  <a:srgbClr val="0000FF"/>
                </a:solidFill>
                <a:latin typeface="Consolas"/>
                <a:cs typeface="Consolas"/>
              </a:rPr>
              <a:t>src</a:t>
            </a:r>
            <a:r>
              <a:rPr lang="en-US" dirty="0">
                <a:solidFill>
                  <a:srgbClr val="0000FF"/>
                </a:solidFill>
                <a:latin typeface="Consolas"/>
                <a:cs typeface="Consolas"/>
              </a:rPr>
              <a:t>="</a:t>
            </a:r>
            <a:r>
              <a:rPr lang="en-US" dirty="0" err="1">
                <a:solidFill>
                  <a:srgbClr val="0000FF"/>
                </a:solidFill>
                <a:latin typeface="Consolas"/>
                <a:cs typeface="Consolas"/>
              </a:rPr>
              <a:t>triangle.js</a:t>
            </a:r>
            <a:r>
              <a:rPr lang="en-US" dirty="0">
                <a:solidFill>
                  <a:srgbClr val="0000FF"/>
                </a:solidFill>
                <a:latin typeface="Consolas"/>
                <a:cs typeface="Consolas"/>
              </a:rPr>
              <a:t>"&gt;&lt;/script&gt;</a:t>
            </a:r>
          </a:p>
          <a:p>
            <a:pPr marL="0" indent="0">
              <a:buNone/>
            </a:pPr>
            <a:r>
              <a:rPr lang="en-US" dirty="0">
                <a:solidFill>
                  <a:srgbClr val="0000FF"/>
                </a:solidFill>
                <a:latin typeface="Consolas"/>
                <a:cs typeface="Consolas"/>
              </a:rPr>
              <a:t>&lt;/head&gt;</a:t>
            </a:r>
          </a:p>
          <a:p>
            <a:pPr marL="0" indent="0">
              <a:buNone/>
            </a:pPr>
            <a:r>
              <a:rPr lang="en-US" dirty="0">
                <a:solidFill>
                  <a:srgbClr val="0000FF"/>
                </a:solidFill>
                <a:latin typeface="Consolas"/>
                <a:cs typeface="Consolas"/>
              </a:rPr>
              <a:t>&lt;body&gt;</a:t>
            </a:r>
          </a:p>
          <a:p>
            <a:pPr marL="0" indent="0">
              <a:buNone/>
            </a:pPr>
            <a:r>
              <a:rPr lang="en-US" dirty="0">
                <a:solidFill>
                  <a:srgbClr val="0000FF"/>
                </a:solidFill>
                <a:latin typeface="Consolas"/>
                <a:cs typeface="Consolas"/>
              </a:rPr>
              <a:t>&lt;canvas id="</a:t>
            </a:r>
            <a:r>
              <a:rPr lang="en-US" dirty="0" err="1">
                <a:solidFill>
                  <a:srgbClr val="0000FF"/>
                </a:solidFill>
                <a:latin typeface="Consolas"/>
                <a:cs typeface="Consolas"/>
              </a:rPr>
              <a:t>gl</a:t>
            </a:r>
            <a:r>
              <a:rPr lang="en-US" dirty="0">
                <a:solidFill>
                  <a:srgbClr val="0000FF"/>
                </a:solidFill>
                <a:latin typeface="Consolas"/>
                <a:cs typeface="Consolas"/>
              </a:rPr>
              <a:t>-canvas" width="512" height="512"&gt;</a:t>
            </a:r>
          </a:p>
          <a:p>
            <a:pPr marL="0" indent="0">
              <a:buNone/>
            </a:pPr>
            <a:r>
              <a:rPr lang="en-US" dirty="0">
                <a:solidFill>
                  <a:srgbClr val="0000FF"/>
                </a:solidFill>
                <a:latin typeface="Consolas"/>
                <a:cs typeface="Consolas"/>
              </a:rPr>
              <a:t>Oops ... your browser doesn't support the HTML5 canvas element</a:t>
            </a:r>
          </a:p>
          <a:p>
            <a:pPr marL="0" indent="0">
              <a:buNone/>
            </a:pPr>
            <a:r>
              <a:rPr lang="en-US" dirty="0">
                <a:solidFill>
                  <a:srgbClr val="0000FF"/>
                </a:solidFill>
                <a:latin typeface="Consolas"/>
                <a:cs typeface="Consolas"/>
              </a:rPr>
              <a:t>&lt;/canvas&gt;</a:t>
            </a:r>
          </a:p>
          <a:p>
            <a:pPr marL="0" indent="0">
              <a:buNone/>
            </a:pPr>
            <a:r>
              <a:rPr lang="en-US" dirty="0">
                <a:solidFill>
                  <a:srgbClr val="0000FF"/>
                </a:solidFill>
                <a:latin typeface="Consolas"/>
                <a:cs typeface="Consolas"/>
              </a:rPr>
              <a:t>&lt;/body&gt;</a:t>
            </a:r>
          </a:p>
          <a:p>
            <a:pPr marL="0" indent="0">
              <a:buNone/>
            </a:pPr>
            <a:r>
              <a:rPr lang="en-US" dirty="0">
                <a:solidFill>
                  <a:srgbClr val="0000FF"/>
                </a:solidFill>
                <a:latin typeface="Consolas"/>
                <a:cs typeface="Consolas"/>
              </a:rPr>
              <a:t>&lt;/html&gt;</a:t>
            </a:r>
          </a:p>
          <a:p>
            <a:pPr marL="0" indent="0">
              <a:buNone/>
            </a:pPr>
            <a:endParaRPr lang="en-US" dirty="0">
              <a:solidFill>
                <a:srgbClr val="0000FF"/>
              </a:solidFill>
              <a:latin typeface="Consolas"/>
              <a:cs typeface="Consolas"/>
            </a:endParaRPr>
          </a:p>
          <a:p>
            <a:pPr marL="0" indent="0">
              <a:buNone/>
            </a:pPr>
            <a:endParaRPr lang="en-US" dirty="0">
              <a:solidFill>
                <a:srgbClr val="0000FF"/>
              </a:solidFill>
              <a:latin typeface="Consolas"/>
              <a:cs typeface="Consola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triangle.js</a:t>
            </a:r>
            <a:endParaRPr lang="en-US" dirty="0"/>
          </a:p>
        </p:txBody>
      </p:sp>
      <p:sp>
        <p:nvSpPr>
          <p:cNvPr id="5" name="Content Placeholder 4"/>
          <p:cNvSpPr>
            <a:spLocks noGrp="1"/>
          </p:cNvSpPr>
          <p:nvPr>
            <p:ph idx="1"/>
          </p:nvPr>
        </p:nvSpPr>
        <p:spPr>
          <a:xfrm>
            <a:off x="457200" y="1200150"/>
            <a:ext cx="8229600" cy="3824583"/>
          </a:xfrm>
        </p:spPr>
        <p:txBody>
          <a:bodyPr>
            <a:normAutofit fontScale="47500" lnSpcReduction="20000"/>
          </a:bodyPr>
          <a:lstStyle/>
          <a:p>
            <a:pPr marL="0" indent="0">
              <a:buNone/>
            </a:pPr>
            <a:r>
              <a:rPr lang="en-US" dirty="0" err="1">
                <a:solidFill>
                  <a:srgbClr val="0000FF"/>
                </a:solidFill>
                <a:latin typeface="Consolas"/>
                <a:cs typeface="Consolas"/>
              </a:rPr>
              <a:t>var</a:t>
            </a:r>
            <a:r>
              <a:rPr lang="en-US" dirty="0">
                <a:solidFill>
                  <a:srgbClr val="0000FF"/>
                </a:solidFill>
                <a:latin typeface="Consolas"/>
                <a:cs typeface="Consolas"/>
              </a:rPr>
              <a:t> </a:t>
            </a:r>
            <a:r>
              <a:rPr lang="en-US" dirty="0" err="1">
                <a:solidFill>
                  <a:srgbClr val="0000FF"/>
                </a:solidFill>
                <a:latin typeface="Consolas"/>
                <a:cs typeface="Consolas"/>
              </a:rPr>
              <a:t>gl</a:t>
            </a:r>
            <a:r>
              <a:rPr lang="en-US" dirty="0">
                <a:solidFill>
                  <a:srgbClr val="0000FF"/>
                </a:solidFill>
                <a:latin typeface="Consolas"/>
                <a:cs typeface="Consolas"/>
              </a:rPr>
              <a:t>;</a:t>
            </a:r>
          </a:p>
          <a:p>
            <a:pPr marL="0" indent="0">
              <a:buNone/>
            </a:pPr>
            <a:r>
              <a:rPr lang="en-US" dirty="0" err="1">
                <a:solidFill>
                  <a:srgbClr val="0000FF"/>
                </a:solidFill>
                <a:latin typeface="Consolas"/>
                <a:cs typeface="Consolas"/>
              </a:rPr>
              <a:t>var</a:t>
            </a:r>
            <a:r>
              <a:rPr lang="en-US" dirty="0">
                <a:solidFill>
                  <a:srgbClr val="0000FF"/>
                </a:solidFill>
                <a:latin typeface="Consolas"/>
                <a:cs typeface="Consolas"/>
              </a:rPr>
              <a:t> points;</a:t>
            </a:r>
          </a:p>
          <a:p>
            <a:pPr marL="0" indent="0">
              <a:buNone/>
            </a:pPr>
            <a:endParaRPr lang="en-US" dirty="0">
              <a:solidFill>
                <a:srgbClr val="0000FF"/>
              </a:solidFill>
              <a:latin typeface="Consolas"/>
              <a:cs typeface="Consolas"/>
            </a:endParaRPr>
          </a:p>
          <a:p>
            <a:pPr marL="0" indent="0">
              <a:buNone/>
            </a:pPr>
            <a:r>
              <a:rPr lang="en-US" dirty="0" err="1">
                <a:solidFill>
                  <a:srgbClr val="0000FF"/>
                </a:solidFill>
                <a:latin typeface="Consolas"/>
                <a:cs typeface="Consolas"/>
              </a:rPr>
              <a:t>window.onload</a:t>
            </a:r>
            <a:r>
              <a:rPr lang="en-US" dirty="0">
                <a:solidFill>
                  <a:srgbClr val="0000FF"/>
                </a:solidFill>
                <a:latin typeface="Consolas"/>
                <a:cs typeface="Consolas"/>
              </a:rPr>
              <a:t> = function </a:t>
            </a:r>
            <a:r>
              <a:rPr lang="en-US" dirty="0" err="1">
                <a:solidFill>
                  <a:srgbClr val="0000FF"/>
                </a:solidFill>
                <a:latin typeface="Consolas"/>
                <a:cs typeface="Consolas"/>
              </a:rPr>
              <a:t>init</a:t>
            </a:r>
            <a:r>
              <a:rPr lang="en-US" dirty="0">
                <a:solidFill>
                  <a:srgbClr val="0000FF"/>
                </a:solidFill>
                <a:latin typeface="Consolas"/>
                <a:cs typeface="Consolas"/>
              </a:rPr>
              <a:t>()</a:t>
            </a:r>
          </a:p>
          <a:p>
            <a:pPr marL="0" indent="0">
              <a:buNone/>
            </a:pPr>
            <a:r>
              <a:rPr lang="en-US" dirty="0">
                <a:solidFill>
                  <a:srgbClr val="0000FF"/>
                </a:solidFill>
                <a:latin typeface="Consolas"/>
                <a:cs typeface="Consolas"/>
              </a:rPr>
              <a:t>{</a:t>
            </a:r>
          </a:p>
          <a:p>
            <a:pPr marL="0" indent="0">
              <a:buNone/>
            </a:pPr>
            <a:r>
              <a:rPr lang="en-US" dirty="0">
                <a:solidFill>
                  <a:srgbClr val="0000FF"/>
                </a:solidFill>
                <a:latin typeface="Consolas"/>
                <a:cs typeface="Consolas"/>
              </a:rPr>
              <a:t>    </a:t>
            </a:r>
            <a:r>
              <a:rPr lang="en-US" dirty="0" err="1">
                <a:solidFill>
                  <a:srgbClr val="0000FF"/>
                </a:solidFill>
                <a:latin typeface="Consolas"/>
                <a:cs typeface="Consolas"/>
              </a:rPr>
              <a:t>var</a:t>
            </a:r>
            <a:r>
              <a:rPr lang="en-US" dirty="0">
                <a:solidFill>
                  <a:srgbClr val="0000FF"/>
                </a:solidFill>
                <a:latin typeface="Consolas"/>
                <a:cs typeface="Consolas"/>
              </a:rPr>
              <a:t> canvas = </a:t>
            </a:r>
            <a:r>
              <a:rPr lang="en-US" dirty="0" err="1">
                <a:solidFill>
                  <a:srgbClr val="0000FF"/>
                </a:solidFill>
                <a:latin typeface="Consolas"/>
                <a:cs typeface="Consolas"/>
              </a:rPr>
              <a:t>document.getElementById</a:t>
            </a:r>
            <a:r>
              <a:rPr lang="en-US" dirty="0">
                <a:solidFill>
                  <a:srgbClr val="0000FF"/>
                </a:solidFill>
                <a:latin typeface="Consolas"/>
                <a:cs typeface="Consolas"/>
              </a:rPr>
              <a:t>( "</a:t>
            </a:r>
            <a:r>
              <a:rPr lang="en-US" dirty="0" err="1">
                <a:solidFill>
                  <a:srgbClr val="0000FF"/>
                </a:solidFill>
                <a:latin typeface="Consolas"/>
                <a:cs typeface="Consolas"/>
              </a:rPr>
              <a:t>gl</a:t>
            </a:r>
            <a:r>
              <a:rPr lang="en-US" dirty="0">
                <a:solidFill>
                  <a:srgbClr val="0000FF"/>
                </a:solidFill>
                <a:latin typeface="Consolas"/>
                <a:cs typeface="Consolas"/>
              </a:rPr>
              <a:t>-canvas" );</a:t>
            </a:r>
          </a:p>
          <a:p>
            <a:pPr marL="0" indent="0">
              <a:buNone/>
            </a:pPr>
            <a:r>
              <a:rPr lang="en-US" dirty="0">
                <a:solidFill>
                  <a:srgbClr val="0000FF"/>
                </a:solidFill>
                <a:latin typeface="Consolas"/>
                <a:cs typeface="Consolas"/>
              </a:rPr>
              <a:t>    </a:t>
            </a:r>
            <a:r>
              <a:rPr lang="en-US" dirty="0" err="1">
                <a:solidFill>
                  <a:srgbClr val="0000FF"/>
                </a:solidFill>
                <a:latin typeface="Consolas"/>
                <a:cs typeface="Consolas"/>
              </a:rPr>
              <a:t>gl</a:t>
            </a:r>
            <a:r>
              <a:rPr lang="en-US" dirty="0">
                <a:solidFill>
                  <a:srgbClr val="0000FF"/>
                </a:solidFill>
                <a:latin typeface="Consolas"/>
                <a:cs typeface="Consolas"/>
              </a:rPr>
              <a:t> = </a:t>
            </a:r>
            <a:r>
              <a:rPr lang="en-US" dirty="0" err="1">
                <a:solidFill>
                  <a:srgbClr val="0000FF"/>
                </a:solidFill>
                <a:latin typeface="Consolas"/>
                <a:cs typeface="Consolas"/>
              </a:rPr>
              <a:t>WebGLUtils.setupWebGL</a:t>
            </a:r>
            <a:r>
              <a:rPr lang="en-US" dirty="0">
                <a:solidFill>
                  <a:srgbClr val="0000FF"/>
                </a:solidFill>
                <a:latin typeface="Consolas"/>
                <a:cs typeface="Consolas"/>
              </a:rPr>
              <a:t>( canvas );</a:t>
            </a:r>
          </a:p>
          <a:p>
            <a:pPr marL="0" indent="0">
              <a:buNone/>
            </a:pPr>
            <a:r>
              <a:rPr lang="en-US" dirty="0">
                <a:solidFill>
                  <a:srgbClr val="0000FF"/>
                </a:solidFill>
                <a:latin typeface="Consolas"/>
                <a:cs typeface="Consolas"/>
              </a:rPr>
              <a:t>    if ( !</a:t>
            </a:r>
            <a:r>
              <a:rPr lang="en-US" dirty="0" err="1">
                <a:solidFill>
                  <a:srgbClr val="0000FF"/>
                </a:solidFill>
                <a:latin typeface="Consolas"/>
                <a:cs typeface="Consolas"/>
              </a:rPr>
              <a:t>gl</a:t>
            </a:r>
            <a:r>
              <a:rPr lang="en-US" dirty="0">
                <a:solidFill>
                  <a:srgbClr val="0000FF"/>
                </a:solidFill>
                <a:latin typeface="Consolas"/>
                <a:cs typeface="Consolas"/>
              </a:rPr>
              <a:t> ) { alert( "</a:t>
            </a:r>
            <a:r>
              <a:rPr lang="en-US" dirty="0" err="1">
                <a:solidFill>
                  <a:srgbClr val="0000FF"/>
                </a:solidFill>
                <a:latin typeface="Consolas"/>
                <a:cs typeface="Consolas"/>
              </a:rPr>
              <a:t>WebGL</a:t>
            </a:r>
            <a:r>
              <a:rPr lang="en-US" dirty="0">
                <a:solidFill>
                  <a:srgbClr val="0000FF"/>
                </a:solidFill>
                <a:latin typeface="Consolas"/>
                <a:cs typeface="Consolas"/>
              </a:rPr>
              <a:t> isn't available" );</a:t>
            </a:r>
          </a:p>
          <a:p>
            <a:pPr marL="0" indent="0">
              <a:buNone/>
            </a:pPr>
            <a:r>
              <a:rPr lang="en-US" dirty="0">
                <a:solidFill>
                  <a:srgbClr val="0000FF"/>
                </a:solidFill>
                <a:latin typeface="Consolas"/>
                <a:cs typeface="Consolas"/>
              </a:rPr>
              <a:t> }</a:t>
            </a:r>
          </a:p>
          <a:p>
            <a:pPr marL="0" indent="0">
              <a:buNone/>
            </a:pPr>
            <a:endParaRPr lang="en-US" dirty="0">
              <a:solidFill>
                <a:srgbClr val="0000FF"/>
              </a:solidFill>
              <a:latin typeface="Consolas"/>
              <a:cs typeface="Consolas"/>
            </a:endParaRPr>
          </a:p>
          <a:p>
            <a:pPr marL="0" indent="0">
              <a:buNone/>
            </a:pPr>
            <a:r>
              <a:rPr lang="en-US" dirty="0" err="1">
                <a:solidFill>
                  <a:srgbClr val="0000FF"/>
                </a:solidFill>
                <a:latin typeface="Consolas"/>
                <a:cs typeface="Consolas"/>
              </a:rPr>
              <a:t>var</a:t>
            </a:r>
            <a:r>
              <a:rPr lang="en-US" dirty="0">
                <a:solidFill>
                  <a:srgbClr val="0000FF"/>
                </a:solidFill>
                <a:latin typeface="Consolas"/>
                <a:cs typeface="Consolas"/>
              </a:rPr>
              <a:t> vertices = new Float32Array([-1, -1, 0, 1, 1, -1]);</a:t>
            </a:r>
          </a:p>
          <a:p>
            <a:pPr marL="0" indent="0">
              <a:buNone/>
            </a:pPr>
            <a:endParaRPr lang="en-US" dirty="0">
              <a:solidFill>
                <a:srgbClr val="0000FF"/>
              </a:solidFill>
              <a:latin typeface="Consolas"/>
              <a:cs typeface="Consolas"/>
            </a:endParaRPr>
          </a:p>
          <a:p>
            <a:pPr marL="0" indent="0">
              <a:buNone/>
            </a:pPr>
            <a:r>
              <a:rPr lang="en-US" dirty="0">
                <a:solidFill>
                  <a:srgbClr val="0000FF"/>
                </a:solidFill>
                <a:latin typeface="Consolas"/>
                <a:cs typeface="Consolas"/>
              </a:rPr>
              <a:t> //  Configure </a:t>
            </a:r>
            <a:r>
              <a:rPr lang="en-US" dirty="0" err="1">
                <a:solidFill>
                  <a:srgbClr val="0000FF"/>
                </a:solidFill>
                <a:latin typeface="Consolas"/>
                <a:cs typeface="Consolas"/>
              </a:rPr>
              <a:t>WebGL</a:t>
            </a:r>
            <a:endParaRPr lang="en-US" dirty="0">
              <a:solidFill>
                <a:srgbClr val="0000FF"/>
              </a:solidFill>
              <a:latin typeface="Consolas"/>
              <a:cs typeface="Consolas"/>
            </a:endParaRPr>
          </a:p>
          <a:p>
            <a:pPr marL="0" indent="0">
              <a:buNone/>
            </a:pPr>
            <a:endParaRPr lang="en-US" dirty="0">
              <a:solidFill>
                <a:srgbClr val="0000FF"/>
              </a:solidFill>
              <a:latin typeface="Consolas"/>
              <a:cs typeface="Consolas"/>
            </a:endParaRPr>
          </a:p>
          <a:p>
            <a:pPr marL="0" indent="0">
              <a:buNone/>
            </a:pPr>
            <a:r>
              <a:rPr lang="en-US" dirty="0" err="1">
                <a:solidFill>
                  <a:srgbClr val="0000FF"/>
                </a:solidFill>
                <a:latin typeface="Consolas"/>
                <a:cs typeface="Consolas"/>
              </a:rPr>
              <a:t>gl.viewport</a:t>
            </a:r>
            <a:r>
              <a:rPr lang="en-US" dirty="0">
                <a:solidFill>
                  <a:srgbClr val="0000FF"/>
                </a:solidFill>
                <a:latin typeface="Consolas"/>
                <a:cs typeface="Consolas"/>
              </a:rPr>
              <a:t>( 0, 0, </a:t>
            </a:r>
            <a:r>
              <a:rPr lang="en-US" dirty="0" err="1">
                <a:solidFill>
                  <a:srgbClr val="0000FF"/>
                </a:solidFill>
                <a:latin typeface="Consolas"/>
                <a:cs typeface="Consolas"/>
              </a:rPr>
              <a:t>canvas.width</a:t>
            </a:r>
            <a:r>
              <a:rPr lang="en-US" dirty="0">
                <a:solidFill>
                  <a:srgbClr val="0000FF"/>
                </a:solidFill>
                <a:latin typeface="Consolas"/>
                <a:cs typeface="Consolas"/>
              </a:rPr>
              <a:t>, </a:t>
            </a:r>
            <a:r>
              <a:rPr lang="en-US" dirty="0" err="1">
                <a:solidFill>
                  <a:srgbClr val="0000FF"/>
                </a:solidFill>
                <a:latin typeface="Consolas"/>
                <a:cs typeface="Consolas"/>
              </a:rPr>
              <a:t>canvas.height</a:t>
            </a:r>
            <a:r>
              <a:rPr lang="en-US" dirty="0">
                <a:solidFill>
                  <a:srgbClr val="0000FF"/>
                </a:solidFill>
                <a:latin typeface="Consolas"/>
                <a:cs typeface="Consolas"/>
              </a:rPr>
              <a:t> );</a:t>
            </a:r>
          </a:p>
          <a:p>
            <a:pPr marL="0" indent="0">
              <a:buNone/>
            </a:pPr>
            <a:r>
              <a:rPr lang="en-US" dirty="0" err="1">
                <a:solidFill>
                  <a:srgbClr val="0000FF"/>
                </a:solidFill>
                <a:latin typeface="Consolas"/>
                <a:cs typeface="Consolas"/>
              </a:rPr>
              <a:t>gl.clearColor</a:t>
            </a:r>
            <a:r>
              <a:rPr lang="en-US" dirty="0">
                <a:solidFill>
                  <a:srgbClr val="0000FF"/>
                </a:solidFill>
                <a:latin typeface="Consolas"/>
                <a:cs typeface="Consolas"/>
              </a:rPr>
              <a:t>( 1.0, 1.0, 1.0, 1.0 </a:t>
            </a:r>
            <a:r>
              <a:rPr lang="en-US" dirty="0" smtClean="0">
                <a:solidFill>
                  <a:srgbClr val="0000FF"/>
                </a:solidFill>
                <a:latin typeface="Consolas"/>
                <a:cs typeface="Consolas"/>
              </a:rPr>
              <a:t>)</a:t>
            </a:r>
            <a:endParaRPr lang="en-US" dirty="0">
              <a:solidFill>
                <a:srgbClr val="0000FF"/>
              </a:solidFill>
              <a:latin typeface="Consolas"/>
              <a:cs typeface="Consola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triangle.js</a:t>
            </a:r>
            <a:endParaRPr lang="en-US" dirty="0"/>
          </a:p>
        </p:txBody>
      </p:sp>
      <p:sp>
        <p:nvSpPr>
          <p:cNvPr id="5" name="Content Placeholder 4"/>
          <p:cNvSpPr>
            <a:spLocks noGrp="1"/>
          </p:cNvSpPr>
          <p:nvPr>
            <p:ph idx="1"/>
          </p:nvPr>
        </p:nvSpPr>
        <p:spPr/>
        <p:txBody>
          <a:bodyPr>
            <a:normAutofit fontScale="55000" lnSpcReduction="20000"/>
          </a:bodyPr>
          <a:lstStyle/>
          <a:p>
            <a:pPr marL="0" indent="0">
              <a:buNone/>
            </a:pPr>
            <a:r>
              <a:rPr lang="en-US" dirty="0" smtClean="0">
                <a:solidFill>
                  <a:srgbClr val="0000FF"/>
                </a:solidFill>
                <a:latin typeface="Consolas"/>
                <a:cs typeface="Consolas"/>
              </a:rPr>
              <a:t>/</a:t>
            </a:r>
            <a:r>
              <a:rPr lang="en-US" dirty="0">
                <a:solidFill>
                  <a:srgbClr val="0000FF"/>
                </a:solidFill>
                <a:latin typeface="Consolas"/>
                <a:cs typeface="Consolas"/>
              </a:rPr>
              <a:t>/  Load shaders and initialize attribute buffers</a:t>
            </a:r>
          </a:p>
          <a:p>
            <a:pPr marL="0" indent="0">
              <a:buNone/>
            </a:pPr>
            <a:endParaRPr lang="en-US" dirty="0" smtClean="0">
              <a:solidFill>
                <a:srgbClr val="0000FF"/>
              </a:solidFill>
              <a:latin typeface="Consolas"/>
              <a:cs typeface="Consolas"/>
            </a:endParaRPr>
          </a:p>
          <a:p>
            <a:pPr marL="0" indent="0">
              <a:buNone/>
            </a:pPr>
            <a:r>
              <a:rPr lang="en-US" dirty="0" err="1" smtClean="0">
                <a:solidFill>
                  <a:srgbClr val="0000FF"/>
                </a:solidFill>
                <a:latin typeface="Consolas"/>
                <a:cs typeface="Consolas"/>
              </a:rPr>
              <a:t>var</a:t>
            </a:r>
            <a:r>
              <a:rPr lang="en-US" dirty="0" smtClean="0">
                <a:solidFill>
                  <a:srgbClr val="0000FF"/>
                </a:solidFill>
                <a:latin typeface="Consolas"/>
                <a:cs typeface="Consolas"/>
              </a:rPr>
              <a:t> </a:t>
            </a:r>
            <a:r>
              <a:rPr lang="en-US" dirty="0">
                <a:solidFill>
                  <a:srgbClr val="0000FF"/>
                </a:solidFill>
                <a:latin typeface="Consolas"/>
                <a:cs typeface="Consolas"/>
              </a:rPr>
              <a:t>program = </a:t>
            </a:r>
            <a:r>
              <a:rPr lang="en-US" dirty="0" err="1">
                <a:solidFill>
                  <a:srgbClr val="0000FF"/>
                </a:solidFill>
                <a:latin typeface="Consolas"/>
                <a:cs typeface="Consolas"/>
              </a:rPr>
              <a:t>initShaders</a:t>
            </a:r>
            <a:r>
              <a:rPr lang="en-US" dirty="0">
                <a:solidFill>
                  <a:srgbClr val="0000FF"/>
                </a:solidFill>
                <a:latin typeface="Consolas"/>
                <a:cs typeface="Consolas"/>
              </a:rPr>
              <a:t>( </a:t>
            </a:r>
            <a:r>
              <a:rPr lang="en-US" dirty="0" err="1">
                <a:solidFill>
                  <a:srgbClr val="0000FF"/>
                </a:solidFill>
                <a:latin typeface="Consolas"/>
                <a:cs typeface="Consolas"/>
              </a:rPr>
              <a:t>gl</a:t>
            </a:r>
            <a:r>
              <a:rPr lang="en-US" dirty="0">
                <a:solidFill>
                  <a:srgbClr val="0000FF"/>
                </a:solidFill>
                <a:latin typeface="Consolas"/>
                <a:cs typeface="Consolas"/>
              </a:rPr>
              <a:t>, "vertex-shader", "fragment-shader" );</a:t>
            </a:r>
          </a:p>
          <a:p>
            <a:pPr marL="0" indent="0">
              <a:buNone/>
            </a:pPr>
            <a:endParaRPr lang="en-US" dirty="0">
              <a:solidFill>
                <a:srgbClr val="0000FF"/>
              </a:solidFill>
              <a:latin typeface="Consolas"/>
              <a:cs typeface="Consolas"/>
            </a:endParaRPr>
          </a:p>
          <a:p>
            <a:pPr marL="0" indent="0">
              <a:buNone/>
            </a:pPr>
            <a:r>
              <a:rPr lang="en-US" dirty="0" err="1" smtClean="0">
                <a:solidFill>
                  <a:srgbClr val="0000FF"/>
                </a:solidFill>
                <a:latin typeface="Consolas"/>
                <a:cs typeface="Consolas"/>
              </a:rPr>
              <a:t>gl.useProgram</a:t>
            </a:r>
            <a:r>
              <a:rPr lang="en-US" dirty="0">
                <a:solidFill>
                  <a:srgbClr val="0000FF"/>
                </a:solidFill>
                <a:latin typeface="Consolas"/>
                <a:cs typeface="Consolas"/>
              </a:rPr>
              <a:t>( program );</a:t>
            </a:r>
          </a:p>
          <a:p>
            <a:pPr marL="0" indent="0">
              <a:buNone/>
            </a:pPr>
            <a:r>
              <a:rPr lang="en-US" dirty="0">
                <a:solidFill>
                  <a:srgbClr val="0000FF"/>
                </a:solidFill>
                <a:latin typeface="Consolas"/>
                <a:cs typeface="Consolas"/>
              </a:rPr>
              <a:t> </a:t>
            </a:r>
            <a:endParaRPr lang="en-US" dirty="0" smtClean="0">
              <a:solidFill>
                <a:srgbClr val="0000FF"/>
              </a:solidFill>
              <a:latin typeface="Consolas"/>
              <a:cs typeface="Consolas"/>
            </a:endParaRPr>
          </a:p>
          <a:p>
            <a:pPr marL="0" indent="0">
              <a:buNone/>
            </a:pPr>
            <a:r>
              <a:rPr lang="en-US" dirty="0" smtClean="0">
                <a:solidFill>
                  <a:srgbClr val="0000FF"/>
                </a:solidFill>
                <a:latin typeface="Consolas"/>
                <a:cs typeface="Consolas"/>
              </a:rPr>
              <a:t>/</a:t>
            </a:r>
            <a:r>
              <a:rPr lang="en-US" dirty="0">
                <a:solidFill>
                  <a:srgbClr val="0000FF"/>
                </a:solidFill>
                <a:latin typeface="Consolas"/>
                <a:cs typeface="Consolas"/>
              </a:rPr>
              <a:t>/ Load the data into the GPU</a:t>
            </a:r>
          </a:p>
          <a:p>
            <a:pPr marL="0" indent="0">
              <a:buNone/>
            </a:pPr>
            <a:endParaRPr lang="en-US" dirty="0">
              <a:solidFill>
                <a:srgbClr val="0000FF"/>
              </a:solidFill>
              <a:latin typeface="Consolas"/>
              <a:cs typeface="Consolas"/>
            </a:endParaRPr>
          </a:p>
          <a:p>
            <a:pPr marL="0" indent="0">
              <a:buNone/>
            </a:pPr>
            <a:r>
              <a:rPr lang="en-US" dirty="0" err="1" smtClean="0">
                <a:solidFill>
                  <a:srgbClr val="0000FF"/>
                </a:solidFill>
                <a:latin typeface="Consolas"/>
                <a:cs typeface="Consolas"/>
              </a:rPr>
              <a:t>var</a:t>
            </a:r>
            <a:r>
              <a:rPr lang="en-US" dirty="0" smtClean="0">
                <a:solidFill>
                  <a:srgbClr val="0000FF"/>
                </a:solidFill>
                <a:latin typeface="Consolas"/>
                <a:cs typeface="Consolas"/>
              </a:rPr>
              <a:t> </a:t>
            </a:r>
            <a:r>
              <a:rPr lang="en-US" dirty="0" err="1">
                <a:solidFill>
                  <a:srgbClr val="0000FF"/>
                </a:solidFill>
                <a:latin typeface="Consolas"/>
                <a:cs typeface="Consolas"/>
              </a:rPr>
              <a:t>bufferId</a:t>
            </a:r>
            <a:r>
              <a:rPr lang="en-US" dirty="0">
                <a:solidFill>
                  <a:srgbClr val="0000FF"/>
                </a:solidFill>
                <a:latin typeface="Consolas"/>
                <a:cs typeface="Consolas"/>
              </a:rPr>
              <a:t> = </a:t>
            </a:r>
            <a:r>
              <a:rPr lang="en-US" dirty="0" err="1">
                <a:solidFill>
                  <a:srgbClr val="0000FF"/>
                </a:solidFill>
                <a:latin typeface="Consolas"/>
                <a:cs typeface="Consolas"/>
              </a:rPr>
              <a:t>gl.createBuffer</a:t>
            </a:r>
            <a:r>
              <a:rPr lang="en-US" dirty="0">
                <a:solidFill>
                  <a:srgbClr val="0000FF"/>
                </a:solidFill>
                <a:latin typeface="Consolas"/>
                <a:cs typeface="Consolas"/>
              </a:rPr>
              <a:t>();</a:t>
            </a:r>
          </a:p>
          <a:p>
            <a:pPr marL="0" indent="0">
              <a:buNone/>
            </a:pPr>
            <a:r>
              <a:rPr lang="en-US" dirty="0" err="1" smtClean="0">
                <a:solidFill>
                  <a:srgbClr val="0000FF"/>
                </a:solidFill>
                <a:latin typeface="Consolas"/>
                <a:cs typeface="Consolas"/>
              </a:rPr>
              <a:t>gl.bindBuffer</a:t>
            </a:r>
            <a:r>
              <a:rPr lang="en-US" dirty="0">
                <a:solidFill>
                  <a:srgbClr val="0000FF"/>
                </a:solidFill>
                <a:latin typeface="Consolas"/>
                <a:cs typeface="Consolas"/>
              </a:rPr>
              <a:t>( </a:t>
            </a:r>
            <a:r>
              <a:rPr lang="en-US" dirty="0" err="1">
                <a:solidFill>
                  <a:srgbClr val="0000FF"/>
                </a:solidFill>
                <a:latin typeface="Consolas"/>
                <a:cs typeface="Consolas"/>
              </a:rPr>
              <a:t>gl.ARRAY_BUFFER</a:t>
            </a:r>
            <a:r>
              <a:rPr lang="en-US" dirty="0">
                <a:solidFill>
                  <a:srgbClr val="0000FF"/>
                </a:solidFill>
                <a:latin typeface="Consolas"/>
                <a:cs typeface="Consolas"/>
              </a:rPr>
              <a:t>, </a:t>
            </a:r>
            <a:r>
              <a:rPr lang="en-US" dirty="0" err="1">
                <a:solidFill>
                  <a:srgbClr val="0000FF"/>
                </a:solidFill>
                <a:latin typeface="Consolas"/>
                <a:cs typeface="Consolas"/>
              </a:rPr>
              <a:t>bufferId</a:t>
            </a:r>
            <a:r>
              <a:rPr lang="en-US" dirty="0">
                <a:solidFill>
                  <a:srgbClr val="0000FF"/>
                </a:solidFill>
                <a:latin typeface="Consolas"/>
                <a:cs typeface="Consolas"/>
              </a:rPr>
              <a:t> );</a:t>
            </a:r>
          </a:p>
          <a:p>
            <a:pPr marL="0" indent="0">
              <a:buNone/>
            </a:pPr>
            <a:r>
              <a:rPr lang="en-US" dirty="0" err="1" smtClean="0">
                <a:solidFill>
                  <a:srgbClr val="0000FF"/>
                </a:solidFill>
                <a:latin typeface="Consolas"/>
                <a:cs typeface="Consolas"/>
              </a:rPr>
              <a:t>gl.bufferData</a:t>
            </a:r>
            <a:r>
              <a:rPr lang="en-US" dirty="0">
                <a:solidFill>
                  <a:srgbClr val="0000FF"/>
                </a:solidFill>
                <a:latin typeface="Consolas"/>
                <a:cs typeface="Consolas"/>
              </a:rPr>
              <a:t>( </a:t>
            </a:r>
            <a:r>
              <a:rPr lang="en-US" dirty="0" err="1">
                <a:solidFill>
                  <a:srgbClr val="0000FF"/>
                </a:solidFill>
                <a:latin typeface="Consolas"/>
                <a:cs typeface="Consolas"/>
              </a:rPr>
              <a:t>gl.ARRAY_BUFFER</a:t>
            </a:r>
            <a:r>
              <a:rPr lang="en-US" dirty="0">
                <a:solidFill>
                  <a:srgbClr val="0000FF"/>
                </a:solidFill>
                <a:latin typeface="Consolas"/>
                <a:cs typeface="Consolas"/>
              </a:rPr>
              <a:t>, vertices, </a:t>
            </a:r>
            <a:r>
              <a:rPr lang="en-US" dirty="0" err="1">
                <a:solidFill>
                  <a:srgbClr val="0000FF"/>
                </a:solidFill>
                <a:latin typeface="Consolas"/>
                <a:cs typeface="Consolas"/>
              </a:rPr>
              <a:t>gl.STATIC_DRAW</a:t>
            </a:r>
            <a:r>
              <a:rPr lang="en-US" dirty="0">
                <a:solidFill>
                  <a:srgbClr val="0000FF"/>
                </a:solidFill>
                <a:latin typeface="Consolas"/>
                <a:cs typeface="Consolas"/>
              </a:rPr>
              <a:t> )</a:t>
            </a:r>
            <a:r>
              <a:rPr lang="en-US" dirty="0" smtClean="0">
                <a:solidFill>
                  <a:srgbClr val="0000FF"/>
                </a:solidFill>
                <a:latin typeface="Consolas"/>
                <a:cs typeface="Consolas"/>
              </a:rPr>
              <a:t>;</a:t>
            </a:r>
            <a:endParaRPr lang="en-US" dirty="0">
              <a:solidFill>
                <a:srgbClr val="0000FF"/>
              </a:solidFill>
              <a:latin typeface="Consolas"/>
              <a:cs typeface="Consola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triangle.js</a:t>
            </a:r>
            <a:endParaRPr lang="en-US" dirty="0"/>
          </a:p>
        </p:txBody>
      </p:sp>
      <p:sp>
        <p:nvSpPr>
          <p:cNvPr id="5" name="Content Placeholder 4"/>
          <p:cNvSpPr>
            <a:spLocks noGrp="1"/>
          </p:cNvSpPr>
          <p:nvPr>
            <p:ph idx="1"/>
          </p:nvPr>
        </p:nvSpPr>
        <p:spPr>
          <a:xfrm>
            <a:off x="457200" y="1200151"/>
            <a:ext cx="8220287" cy="3638286"/>
          </a:xfrm>
        </p:spPr>
        <p:txBody>
          <a:bodyPr>
            <a:normAutofit fontScale="47500" lnSpcReduction="20000"/>
          </a:bodyPr>
          <a:lstStyle/>
          <a:p>
            <a:pPr marL="0" indent="0">
              <a:buNone/>
            </a:pPr>
            <a:r>
              <a:rPr lang="en-US" sz="3368" dirty="0">
                <a:solidFill>
                  <a:srgbClr val="0000FF"/>
                </a:solidFill>
                <a:latin typeface="Consolas"/>
                <a:cs typeface="Consolas"/>
              </a:rPr>
              <a:t>// Associate </a:t>
            </a:r>
            <a:r>
              <a:rPr lang="en-US" sz="3368" dirty="0" smtClean="0">
                <a:solidFill>
                  <a:srgbClr val="0000FF"/>
                </a:solidFill>
                <a:latin typeface="Consolas"/>
                <a:cs typeface="Consolas"/>
              </a:rPr>
              <a:t>our </a:t>
            </a:r>
            <a:r>
              <a:rPr lang="en-US" sz="3368" dirty="0">
                <a:solidFill>
                  <a:srgbClr val="0000FF"/>
                </a:solidFill>
                <a:latin typeface="Consolas"/>
                <a:cs typeface="Consolas"/>
              </a:rPr>
              <a:t>shader variables with our data buffer </a:t>
            </a:r>
          </a:p>
          <a:p>
            <a:pPr marL="0" indent="0">
              <a:buNone/>
            </a:pPr>
            <a:endParaRPr lang="en-US" sz="3368" dirty="0">
              <a:solidFill>
                <a:srgbClr val="0000FF"/>
              </a:solidFill>
              <a:latin typeface="Consolas"/>
              <a:cs typeface="Consolas"/>
            </a:endParaRPr>
          </a:p>
          <a:p>
            <a:pPr marL="0" indent="0">
              <a:buNone/>
            </a:pPr>
            <a:r>
              <a:rPr lang="en-US" sz="3368" dirty="0">
                <a:solidFill>
                  <a:srgbClr val="0000FF"/>
                </a:solidFill>
                <a:latin typeface="Consolas"/>
                <a:cs typeface="Consolas"/>
              </a:rPr>
              <a:t>    </a:t>
            </a:r>
            <a:r>
              <a:rPr lang="en-US" sz="3368" dirty="0" err="1">
                <a:solidFill>
                  <a:srgbClr val="0000FF"/>
                </a:solidFill>
                <a:latin typeface="Consolas"/>
                <a:cs typeface="Consolas"/>
              </a:rPr>
              <a:t>var</a:t>
            </a:r>
            <a:r>
              <a:rPr lang="en-US" sz="3368" dirty="0">
                <a:solidFill>
                  <a:srgbClr val="0000FF"/>
                </a:solidFill>
                <a:latin typeface="Consolas"/>
                <a:cs typeface="Consolas"/>
              </a:rPr>
              <a:t> </a:t>
            </a:r>
            <a:r>
              <a:rPr lang="en-US" sz="3368" dirty="0" err="1">
                <a:solidFill>
                  <a:srgbClr val="0000FF"/>
                </a:solidFill>
                <a:latin typeface="Consolas"/>
                <a:cs typeface="Consolas"/>
              </a:rPr>
              <a:t>vPosition</a:t>
            </a:r>
            <a:r>
              <a:rPr lang="en-US" sz="3368" dirty="0">
                <a:solidFill>
                  <a:srgbClr val="0000FF"/>
                </a:solidFill>
                <a:latin typeface="Consolas"/>
                <a:cs typeface="Consolas"/>
              </a:rPr>
              <a:t> = </a:t>
            </a:r>
            <a:r>
              <a:rPr lang="en-US" sz="3368" dirty="0" err="1">
                <a:solidFill>
                  <a:srgbClr val="0000FF"/>
                </a:solidFill>
                <a:latin typeface="Consolas"/>
                <a:cs typeface="Consolas"/>
              </a:rPr>
              <a:t>gl.getAttribLocation</a:t>
            </a:r>
            <a:r>
              <a:rPr lang="en-US" sz="3368" dirty="0">
                <a:solidFill>
                  <a:srgbClr val="0000FF"/>
                </a:solidFill>
                <a:latin typeface="Consolas"/>
                <a:cs typeface="Consolas"/>
              </a:rPr>
              <a:t>( program, "</a:t>
            </a:r>
            <a:r>
              <a:rPr lang="en-US" sz="3368" dirty="0" err="1">
                <a:solidFill>
                  <a:srgbClr val="0000FF"/>
                </a:solidFill>
                <a:latin typeface="Consolas"/>
                <a:cs typeface="Consolas"/>
              </a:rPr>
              <a:t>vPosition</a:t>
            </a:r>
            <a:r>
              <a:rPr lang="en-US" sz="3368" dirty="0">
                <a:solidFill>
                  <a:srgbClr val="0000FF"/>
                </a:solidFill>
                <a:latin typeface="Consolas"/>
                <a:cs typeface="Consolas"/>
              </a:rPr>
              <a:t>" );</a:t>
            </a:r>
          </a:p>
          <a:p>
            <a:pPr marL="0" indent="0">
              <a:buNone/>
            </a:pPr>
            <a:r>
              <a:rPr lang="en-US" sz="3368" dirty="0">
                <a:solidFill>
                  <a:srgbClr val="0000FF"/>
                </a:solidFill>
                <a:latin typeface="Consolas"/>
                <a:cs typeface="Consolas"/>
              </a:rPr>
              <a:t>    </a:t>
            </a:r>
            <a:r>
              <a:rPr lang="en-US" sz="3368" dirty="0" err="1">
                <a:solidFill>
                  <a:srgbClr val="0000FF"/>
                </a:solidFill>
                <a:latin typeface="Consolas"/>
                <a:cs typeface="Consolas"/>
              </a:rPr>
              <a:t>gl.vertexAttribPointer</a:t>
            </a:r>
            <a:r>
              <a:rPr lang="en-US" sz="3368" dirty="0">
                <a:solidFill>
                  <a:srgbClr val="0000FF"/>
                </a:solidFill>
                <a:latin typeface="Consolas"/>
                <a:cs typeface="Consolas"/>
              </a:rPr>
              <a:t>( </a:t>
            </a:r>
            <a:r>
              <a:rPr lang="en-US" sz="3368" dirty="0" err="1">
                <a:solidFill>
                  <a:srgbClr val="0000FF"/>
                </a:solidFill>
                <a:latin typeface="Consolas"/>
                <a:cs typeface="Consolas"/>
              </a:rPr>
              <a:t>vPosition</a:t>
            </a:r>
            <a:r>
              <a:rPr lang="en-US" sz="3368" dirty="0">
                <a:solidFill>
                  <a:srgbClr val="0000FF"/>
                </a:solidFill>
                <a:latin typeface="Consolas"/>
                <a:cs typeface="Consolas"/>
              </a:rPr>
              <a:t>, 2, </a:t>
            </a:r>
            <a:r>
              <a:rPr lang="en-US" sz="3368" dirty="0" err="1">
                <a:solidFill>
                  <a:srgbClr val="0000FF"/>
                </a:solidFill>
                <a:latin typeface="Consolas"/>
                <a:cs typeface="Consolas"/>
              </a:rPr>
              <a:t>gl.FLOAT</a:t>
            </a:r>
            <a:r>
              <a:rPr lang="en-US" sz="3368" dirty="0">
                <a:solidFill>
                  <a:srgbClr val="0000FF"/>
                </a:solidFill>
                <a:latin typeface="Consolas"/>
                <a:cs typeface="Consolas"/>
              </a:rPr>
              <a:t>, false, 0, 0 );</a:t>
            </a:r>
          </a:p>
          <a:p>
            <a:pPr marL="0" indent="0">
              <a:buNone/>
            </a:pPr>
            <a:r>
              <a:rPr lang="en-US" sz="3368" dirty="0">
                <a:solidFill>
                  <a:srgbClr val="0000FF"/>
                </a:solidFill>
                <a:latin typeface="Consolas"/>
                <a:cs typeface="Consolas"/>
              </a:rPr>
              <a:t>    </a:t>
            </a:r>
            <a:r>
              <a:rPr lang="en-US" sz="3368" dirty="0" err="1">
                <a:solidFill>
                  <a:srgbClr val="0000FF"/>
                </a:solidFill>
                <a:latin typeface="Consolas"/>
                <a:cs typeface="Consolas"/>
              </a:rPr>
              <a:t>gl.enableVertexAttribArray</a:t>
            </a:r>
            <a:r>
              <a:rPr lang="en-US" sz="3368" dirty="0">
                <a:solidFill>
                  <a:srgbClr val="0000FF"/>
                </a:solidFill>
                <a:latin typeface="Consolas"/>
                <a:cs typeface="Consolas"/>
              </a:rPr>
              <a:t>( </a:t>
            </a:r>
            <a:r>
              <a:rPr lang="en-US" sz="3368" dirty="0" err="1">
                <a:solidFill>
                  <a:srgbClr val="0000FF"/>
                </a:solidFill>
                <a:latin typeface="Consolas"/>
                <a:cs typeface="Consolas"/>
              </a:rPr>
              <a:t>vPosition</a:t>
            </a:r>
            <a:r>
              <a:rPr lang="en-US" sz="3368" dirty="0">
                <a:solidFill>
                  <a:srgbClr val="0000FF"/>
                </a:solidFill>
                <a:latin typeface="Consolas"/>
                <a:cs typeface="Consolas"/>
              </a:rPr>
              <a:t> ); </a:t>
            </a:r>
          </a:p>
          <a:p>
            <a:pPr marL="0" indent="0">
              <a:buNone/>
            </a:pPr>
            <a:r>
              <a:rPr lang="en-US" sz="3368" dirty="0">
                <a:solidFill>
                  <a:srgbClr val="0000FF"/>
                </a:solidFill>
                <a:latin typeface="Consolas"/>
                <a:cs typeface="Consolas"/>
              </a:rPr>
              <a:t>   render();</a:t>
            </a:r>
          </a:p>
          <a:p>
            <a:pPr marL="0" indent="0">
              <a:buNone/>
            </a:pPr>
            <a:r>
              <a:rPr lang="en-US" sz="3368" dirty="0">
                <a:solidFill>
                  <a:srgbClr val="0000FF"/>
                </a:solidFill>
                <a:latin typeface="Consolas"/>
                <a:cs typeface="Consolas"/>
              </a:rPr>
              <a:t>};</a:t>
            </a:r>
          </a:p>
          <a:p>
            <a:pPr marL="0" indent="0">
              <a:buNone/>
            </a:pPr>
            <a:endParaRPr lang="en-US" sz="3368" dirty="0">
              <a:solidFill>
                <a:srgbClr val="0000FF"/>
              </a:solidFill>
              <a:latin typeface="Consolas"/>
              <a:cs typeface="Consolas"/>
            </a:endParaRPr>
          </a:p>
          <a:p>
            <a:pPr marL="0" indent="0">
              <a:buNone/>
            </a:pPr>
            <a:r>
              <a:rPr lang="en-US" sz="3368" dirty="0">
                <a:solidFill>
                  <a:srgbClr val="0000FF"/>
                </a:solidFill>
                <a:latin typeface="Consolas"/>
                <a:cs typeface="Consolas"/>
              </a:rPr>
              <a:t>function render() </a:t>
            </a:r>
          </a:p>
          <a:p>
            <a:pPr marL="0" indent="0">
              <a:buNone/>
            </a:pPr>
            <a:r>
              <a:rPr lang="en-US" sz="3368" dirty="0">
                <a:solidFill>
                  <a:srgbClr val="0000FF"/>
                </a:solidFill>
                <a:latin typeface="Consolas"/>
                <a:cs typeface="Consolas"/>
              </a:rPr>
              <a:t>{</a:t>
            </a:r>
          </a:p>
          <a:p>
            <a:pPr marL="0" indent="0">
              <a:buNone/>
            </a:pPr>
            <a:r>
              <a:rPr lang="en-US" sz="3368" dirty="0">
                <a:solidFill>
                  <a:srgbClr val="0000FF"/>
                </a:solidFill>
                <a:latin typeface="Consolas"/>
                <a:cs typeface="Consolas"/>
              </a:rPr>
              <a:t>    </a:t>
            </a:r>
            <a:r>
              <a:rPr lang="en-US" sz="3368" dirty="0" err="1">
                <a:solidFill>
                  <a:srgbClr val="0000FF"/>
                </a:solidFill>
                <a:latin typeface="Consolas"/>
                <a:cs typeface="Consolas"/>
              </a:rPr>
              <a:t>gl.clear</a:t>
            </a:r>
            <a:r>
              <a:rPr lang="en-US" sz="3368" dirty="0">
                <a:solidFill>
                  <a:srgbClr val="0000FF"/>
                </a:solidFill>
                <a:latin typeface="Consolas"/>
                <a:cs typeface="Consolas"/>
              </a:rPr>
              <a:t>( </a:t>
            </a:r>
            <a:r>
              <a:rPr lang="en-US" sz="3368" dirty="0" err="1">
                <a:solidFill>
                  <a:srgbClr val="0000FF"/>
                </a:solidFill>
                <a:latin typeface="Consolas"/>
                <a:cs typeface="Consolas"/>
              </a:rPr>
              <a:t>gl.COLOR_BUFFER_BIT</a:t>
            </a:r>
            <a:r>
              <a:rPr lang="en-US" sz="3368" dirty="0">
                <a:solidFill>
                  <a:srgbClr val="0000FF"/>
                </a:solidFill>
                <a:latin typeface="Consolas"/>
                <a:cs typeface="Consolas"/>
              </a:rPr>
              <a:t> );</a:t>
            </a:r>
          </a:p>
          <a:p>
            <a:pPr marL="0" indent="0">
              <a:buNone/>
            </a:pPr>
            <a:r>
              <a:rPr lang="en-US" sz="3368" dirty="0">
                <a:solidFill>
                  <a:srgbClr val="0000FF"/>
                </a:solidFill>
                <a:latin typeface="Consolas"/>
                <a:cs typeface="Consolas"/>
              </a:rPr>
              <a:t>    </a:t>
            </a:r>
            <a:r>
              <a:rPr lang="en-US" sz="3368" dirty="0" err="1">
                <a:solidFill>
                  <a:srgbClr val="0000FF"/>
                </a:solidFill>
                <a:latin typeface="Consolas"/>
                <a:cs typeface="Consolas"/>
              </a:rPr>
              <a:t>gl.drawArrays</a:t>
            </a:r>
            <a:r>
              <a:rPr lang="en-US" sz="3368" dirty="0">
                <a:solidFill>
                  <a:srgbClr val="0000FF"/>
                </a:solidFill>
                <a:latin typeface="Consolas"/>
                <a:cs typeface="Consolas"/>
              </a:rPr>
              <a:t>( </a:t>
            </a:r>
            <a:r>
              <a:rPr lang="en-US" sz="3368" dirty="0" err="1">
                <a:solidFill>
                  <a:srgbClr val="0000FF"/>
                </a:solidFill>
                <a:latin typeface="Consolas"/>
                <a:cs typeface="Consolas"/>
              </a:rPr>
              <a:t>gl.TRIANGLES</a:t>
            </a:r>
            <a:r>
              <a:rPr lang="en-US" sz="3368" dirty="0">
                <a:solidFill>
                  <a:srgbClr val="0000FF"/>
                </a:solidFill>
                <a:latin typeface="Consolas"/>
                <a:cs typeface="Consolas"/>
              </a:rPr>
              <a:t>, 0, 3 );</a:t>
            </a:r>
          </a:p>
          <a:p>
            <a:pPr marL="0" indent="0">
              <a:buNone/>
            </a:pPr>
            <a:r>
              <a:rPr lang="en-US" sz="3368" dirty="0">
                <a:solidFill>
                  <a:srgbClr val="0000FF"/>
                </a:solidFill>
                <a:latin typeface="Consolas"/>
                <a:cs typeface="Consolas"/>
              </a:rPr>
              <a:t>}</a:t>
            </a:r>
          </a:p>
          <a:p>
            <a:pPr marL="0" indent="0">
              <a:buNone/>
            </a:pPr>
            <a:endParaRPr lang="en-US" dirty="0">
              <a:latin typeface="Consolas"/>
              <a:cs typeface="Consolas"/>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JS “</a:t>
            </a:r>
            <a:r>
              <a:rPr lang="en-US" dirty="0" err="1" smtClean="0"/>
              <a:t>gotchas</a:t>
            </a:r>
            <a:r>
              <a:rPr lang="en-US" dirty="0" smtClean="0"/>
              <a:t>”</a:t>
            </a:r>
            <a:endParaRPr lang="en-US" dirty="0"/>
          </a:p>
        </p:txBody>
      </p:sp>
      <p:sp>
        <p:nvSpPr>
          <p:cNvPr id="3" name="Content Placeholder 2"/>
          <p:cNvSpPr>
            <a:spLocks noGrp="1"/>
          </p:cNvSpPr>
          <p:nvPr>
            <p:ph idx="1"/>
          </p:nvPr>
        </p:nvSpPr>
        <p:spPr/>
        <p:txBody>
          <a:bodyPr/>
          <a:lstStyle/>
          <a:p>
            <a:r>
              <a:rPr lang="en-US" dirty="0" smtClean="0"/>
              <a:t>Almost everything is an object</a:t>
            </a:r>
          </a:p>
          <a:p>
            <a:pPr lvl="1"/>
            <a:r>
              <a:rPr lang="en-US" dirty="0" smtClean="0"/>
              <a:t>contains methods and attributes</a:t>
            </a:r>
          </a:p>
          <a:p>
            <a:r>
              <a:rPr lang="en-US" dirty="0" smtClean="0"/>
              <a:t>Scoping is different from most APIs</a:t>
            </a:r>
          </a:p>
          <a:p>
            <a:pPr lvl="1"/>
            <a:r>
              <a:rPr lang="en-US" dirty="0" smtClean="0"/>
              <a:t>watch out for </a:t>
            </a:r>
            <a:r>
              <a:rPr lang="en-US" dirty="0" err="1" smtClean="0"/>
              <a:t>globals</a:t>
            </a:r>
            <a:endParaRPr lang="en-US" dirty="0" smtClean="0"/>
          </a:p>
          <a:p>
            <a:r>
              <a:rPr lang="en-US" dirty="0" smtClean="0"/>
              <a:t>Object model may be unfamiliar</a:t>
            </a:r>
          </a:p>
          <a:p>
            <a:pPr lvl="1"/>
            <a:r>
              <a:rPr lang="en-US" dirty="0" smtClean="0"/>
              <a:t>based on prototypes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74147" y="2143125"/>
            <a:ext cx="6273800" cy="857250"/>
          </a:xfrm>
        </p:spPr>
        <p:txBody>
          <a:bodyPr/>
          <a:lstStyle/>
          <a:p>
            <a:r>
              <a:rPr lang="en-US" dirty="0" smtClean="0"/>
              <a:t>Modeling Geometry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745" y="0"/>
            <a:ext cx="7280407" cy="857250"/>
          </a:xfrm>
        </p:spPr>
        <p:txBody>
          <a:bodyPr>
            <a:normAutofit/>
          </a:bodyPr>
          <a:lstStyle/>
          <a:p>
            <a:r>
              <a:rPr lang="en-US" sz="3200" dirty="0" smtClean="0"/>
              <a:t>Representing Geometric Objects</a:t>
            </a:r>
            <a:endParaRPr lang="en-US" sz="3200" dirty="0"/>
          </a:p>
        </p:txBody>
      </p:sp>
      <p:sp>
        <p:nvSpPr>
          <p:cNvPr id="12" name="Content Placeholder 11"/>
          <p:cNvSpPr>
            <a:spLocks noGrp="1"/>
          </p:cNvSpPr>
          <p:nvPr>
            <p:ph idx="1"/>
          </p:nvPr>
        </p:nvSpPr>
        <p:spPr>
          <a:xfrm>
            <a:off x="471488" y="1029883"/>
            <a:ext cx="8229600" cy="3394472"/>
          </a:xfrm>
        </p:spPr>
        <p:txBody>
          <a:bodyPr>
            <a:normAutofit fontScale="70000" lnSpcReduction="20000"/>
          </a:bodyPr>
          <a:lstStyle/>
          <a:p>
            <a:r>
              <a:rPr lang="en-US" dirty="0" smtClean="0"/>
              <a:t>Geometric objects are represented using </a:t>
            </a:r>
            <a:r>
              <a:rPr lang="en-US" i="1" dirty="0" smtClean="0"/>
              <a:t>vertices</a:t>
            </a:r>
          </a:p>
          <a:p>
            <a:r>
              <a:rPr lang="en-US" dirty="0" smtClean="0"/>
              <a:t>A vertex is a collection of generic attributes</a:t>
            </a:r>
          </a:p>
          <a:p>
            <a:pPr lvl="1"/>
            <a:r>
              <a:rPr lang="en-US" dirty="0" smtClean="0"/>
              <a:t>positional coordinates</a:t>
            </a:r>
          </a:p>
          <a:p>
            <a:pPr lvl="1"/>
            <a:r>
              <a:rPr lang="en-US" dirty="0" smtClean="0"/>
              <a:t>colors</a:t>
            </a:r>
          </a:p>
          <a:p>
            <a:pPr lvl="1"/>
            <a:r>
              <a:rPr lang="en-US" dirty="0" smtClean="0"/>
              <a:t>texture coordinates</a:t>
            </a:r>
          </a:p>
          <a:p>
            <a:pPr lvl="1"/>
            <a:r>
              <a:rPr lang="en-US" dirty="0" smtClean="0"/>
              <a:t>any other data associated with that point in space</a:t>
            </a:r>
          </a:p>
          <a:p>
            <a:r>
              <a:rPr lang="en-US" dirty="0" smtClean="0"/>
              <a:t>Position stored in 4 dimensional homogeneous coordinates</a:t>
            </a:r>
          </a:p>
          <a:p>
            <a:r>
              <a:rPr lang="en-US" dirty="0" smtClean="0"/>
              <a:t>Vertex data must be stored in vertex buffer objects (</a:t>
            </a:r>
            <a:r>
              <a:rPr lang="en-US" dirty="0" err="1" smtClean="0"/>
              <a:t>VBOs</a:t>
            </a:r>
            <a:r>
              <a:rPr lang="en-US" dirty="0" smtClean="0"/>
              <a:t>)</a:t>
            </a:r>
          </a:p>
        </p:txBody>
      </p:sp>
      <p:grpSp>
        <p:nvGrpSpPr>
          <p:cNvPr id="4" name="Group 11"/>
          <p:cNvGrpSpPr/>
          <p:nvPr/>
        </p:nvGrpSpPr>
        <p:grpSpPr>
          <a:xfrm>
            <a:off x="1794228" y="3876044"/>
            <a:ext cx="1289050" cy="1065610"/>
            <a:chOff x="393700" y="3708400"/>
            <a:chExt cx="1289050" cy="1420813"/>
          </a:xfrm>
        </p:grpSpPr>
        <p:sp>
          <p:nvSpPr>
            <p:cNvPr id="8" name="Freeform 5"/>
            <p:cNvSpPr>
              <a:spLocks/>
            </p:cNvSpPr>
            <p:nvPr/>
          </p:nvSpPr>
          <p:spPr bwMode="auto">
            <a:xfrm>
              <a:off x="439738" y="3746500"/>
              <a:ext cx="1189037" cy="1336675"/>
            </a:xfrm>
            <a:custGeom>
              <a:avLst/>
              <a:gdLst>
                <a:gd name="T0" fmla="*/ 923644354 w 1152"/>
                <a:gd name="T1" fmla="*/ 0 h 1108"/>
                <a:gd name="T2" fmla="*/ 0 w 1152"/>
                <a:gd name="T3" fmla="*/ 1612545177 h 1108"/>
                <a:gd name="T4" fmla="*/ 1227264746 w 1152"/>
                <a:gd name="T5" fmla="*/ 1095890129 h 1108"/>
                <a:gd name="T6" fmla="*/ 923644354 w 1152"/>
                <a:gd name="T7" fmla="*/ 0 h 1108"/>
                <a:gd name="T8" fmla="*/ 0 60000 65536"/>
                <a:gd name="T9" fmla="*/ 0 60000 65536"/>
                <a:gd name="T10" fmla="*/ 0 60000 65536"/>
                <a:gd name="T11" fmla="*/ 0 60000 65536"/>
                <a:gd name="T12" fmla="*/ 0 w 1152"/>
                <a:gd name="T13" fmla="*/ 0 h 1108"/>
                <a:gd name="T14" fmla="*/ 1152 w 1152"/>
                <a:gd name="T15" fmla="*/ 1108 h 1108"/>
              </a:gdLst>
              <a:ahLst/>
              <a:cxnLst>
                <a:cxn ang="T8">
                  <a:pos x="T0" y="T1"/>
                </a:cxn>
                <a:cxn ang="T9">
                  <a:pos x="T2" y="T3"/>
                </a:cxn>
                <a:cxn ang="T10">
                  <a:pos x="T4" y="T5"/>
                </a:cxn>
                <a:cxn ang="T11">
                  <a:pos x="T6" y="T7"/>
                </a:cxn>
              </a:cxnLst>
              <a:rect l="T12" t="T13" r="T14" b="T15"/>
              <a:pathLst>
                <a:path w="1152" h="1108">
                  <a:moveTo>
                    <a:pt x="867" y="0"/>
                  </a:moveTo>
                  <a:lnTo>
                    <a:pt x="0" y="1108"/>
                  </a:lnTo>
                  <a:lnTo>
                    <a:pt x="1152" y="753"/>
                  </a:lnTo>
                  <a:lnTo>
                    <a:pt x="867" y="0"/>
                  </a:lnTo>
                  <a:close/>
                </a:path>
              </a:pathLst>
            </a:custGeom>
            <a:solidFill>
              <a:srgbClr val="AF8BF1"/>
            </a:solidFill>
            <a:ln w="9525">
              <a:noFill/>
              <a:round/>
              <a:headEnd/>
              <a:tailEnd/>
            </a:ln>
          </p:spPr>
          <p:txBody>
            <a:bodyPr>
              <a:prstTxWarp prst="textNoShape">
                <a:avLst/>
              </a:prstTxWarp>
            </a:bodyPr>
            <a:lstStyle/>
            <a:p>
              <a:endParaRPr lang="en-US" dirty="0"/>
            </a:p>
          </p:txBody>
        </p:sp>
        <p:sp>
          <p:nvSpPr>
            <p:cNvPr id="9" name="Oval 6"/>
            <p:cNvSpPr>
              <a:spLocks noChangeArrowheads="1"/>
            </p:cNvSpPr>
            <p:nvPr/>
          </p:nvSpPr>
          <p:spPr bwMode="auto">
            <a:xfrm>
              <a:off x="1268413" y="3708400"/>
              <a:ext cx="109537"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sp>
          <p:nvSpPr>
            <p:cNvPr id="10" name="Oval 7"/>
            <p:cNvSpPr>
              <a:spLocks noChangeArrowheads="1"/>
            </p:cNvSpPr>
            <p:nvPr/>
          </p:nvSpPr>
          <p:spPr bwMode="auto">
            <a:xfrm>
              <a:off x="393700" y="5000625"/>
              <a:ext cx="111125"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sp>
          <p:nvSpPr>
            <p:cNvPr id="11" name="Oval 8"/>
            <p:cNvSpPr>
              <a:spLocks noChangeArrowheads="1"/>
            </p:cNvSpPr>
            <p:nvPr/>
          </p:nvSpPr>
          <p:spPr bwMode="auto">
            <a:xfrm>
              <a:off x="1573213" y="4572000"/>
              <a:ext cx="109537"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grpSp>
      <p:cxnSp>
        <p:nvCxnSpPr>
          <p:cNvPr id="6" name="AutoShape 10"/>
          <p:cNvCxnSpPr>
            <a:cxnSpLocks noChangeShapeType="1"/>
            <a:endCxn id="11" idx="6"/>
          </p:cNvCxnSpPr>
          <p:nvPr/>
        </p:nvCxnSpPr>
        <p:spPr bwMode="auto">
          <a:xfrm rot="10800000" flipV="1">
            <a:off x="3083279" y="4391485"/>
            <a:ext cx="606251" cy="180480"/>
          </a:xfrm>
          <a:prstGeom prst="straightConnector1">
            <a:avLst/>
          </a:prstGeom>
          <a:noFill/>
          <a:ln w="9525">
            <a:solidFill>
              <a:schemeClr val="tx1"/>
            </a:solidFill>
            <a:round/>
            <a:headEnd/>
            <a:tailEnd type="triangle" w="med" len="med"/>
          </a:ln>
        </p:spPr>
      </p:cxnSp>
      <p:graphicFrame>
        <p:nvGraphicFramePr>
          <p:cNvPr id="13" name="Object 12"/>
          <p:cNvGraphicFramePr>
            <a:graphicFrameLocks noChangeAspect="1"/>
          </p:cNvGraphicFramePr>
          <p:nvPr/>
        </p:nvGraphicFramePr>
        <p:xfrm>
          <a:off x="3766053" y="3561429"/>
          <a:ext cx="820235" cy="1457917"/>
        </p:xfrm>
        <a:graphic>
          <a:graphicData uri="http://schemas.openxmlformats.org/presentationml/2006/ole">
            <p:oleObj spid="_x0000_s2103" name="Equation" r:id="rId4" imgW="508000" imgH="901700" progId="Equation.3">
              <p:embed/>
            </p:oleObj>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674365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normAutofit/>
          </a:bodyPr>
          <a:lstStyle/>
          <a:p>
            <a:r>
              <a:rPr lang="en-US" dirty="0" err="1" smtClean="0"/>
              <a:t>WebGL</a:t>
            </a:r>
            <a:r>
              <a:rPr lang="en-US" dirty="0" smtClean="0"/>
              <a:t> Geometric Primitives</a:t>
            </a:r>
            <a:endParaRPr lang="en-US" dirty="0"/>
          </a:p>
        </p:txBody>
      </p:sp>
      <p:sp>
        <p:nvSpPr>
          <p:cNvPr id="54275" name="Rectangle 3"/>
          <p:cNvSpPr>
            <a:spLocks noGrp="1" noChangeArrowheads="1"/>
          </p:cNvSpPr>
          <p:nvPr>
            <p:ph idx="1"/>
          </p:nvPr>
        </p:nvSpPr>
        <p:spPr/>
        <p:txBody>
          <a:bodyPr/>
          <a:lstStyle/>
          <a:p>
            <a:r>
              <a:rPr lang="en-US" dirty="0" smtClean="0"/>
              <a:t>All primitives are specified by vertices</a:t>
            </a:r>
            <a:endParaRPr lang="en-US" dirty="0"/>
          </a:p>
        </p:txBody>
      </p:sp>
      <p:grpSp>
        <p:nvGrpSpPr>
          <p:cNvPr id="5" name="Group 13"/>
          <p:cNvGrpSpPr>
            <a:grpSpLocks/>
          </p:cNvGrpSpPr>
          <p:nvPr/>
        </p:nvGrpSpPr>
        <p:grpSpPr bwMode="auto">
          <a:xfrm>
            <a:off x="3162301" y="3699193"/>
            <a:ext cx="1863726" cy="1413274"/>
            <a:chOff x="196" y="2964"/>
            <a:chExt cx="1174" cy="1187"/>
          </a:xfrm>
        </p:grpSpPr>
        <p:sp>
          <p:nvSpPr>
            <p:cNvPr id="378894" name="Rectangle 14"/>
            <p:cNvSpPr>
              <a:spLocks noChangeArrowheads="1"/>
            </p:cNvSpPr>
            <p:nvPr/>
          </p:nvSpPr>
          <p:spPr bwMode="auto">
            <a:xfrm>
              <a:off x="196" y="3892"/>
              <a:ext cx="1174" cy="25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dirty="0" err="1" smtClean="0">
                  <a:solidFill>
                    <a:srgbClr val="0000FF"/>
                  </a:solidFill>
                  <a:effectLst>
                    <a:outerShdw blurRad="38100" dist="38100" dir="2700000" algn="tl">
                      <a:srgbClr val="DDDDDD"/>
                    </a:outerShdw>
                  </a:effectLst>
                  <a:latin typeface="Consolas" pitchFamily="49" charset="0"/>
                  <a:cs typeface="Consolas" pitchFamily="49" charset="0"/>
                </a:rPr>
                <a:t>gl.</a:t>
              </a:r>
              <a:r>
                <a:rPr lang="en-US" b="1" dirty="0" err="1" smtClean="0">
                  <a:solidFill>
                    <a:srgbClr val="0000FF"/>
                  </a:solidFill>
                  <a:effectLst>
                    <a:outerShdw blurRad="38100" dist="38100" dir="2700000" algn="tl">
                      <a:srgbClr val="DDDDDD"/>
                    </a:outerShdw>
                  </a:effectLst>
                  <a:latin typeface="Consolas" pitchFamily="49" charset="0"/>
                  <a:cs typeface="Consolas" pitchFamily="49" charset="0"/>
                </a:rPr>
                <a:t>TRIANGLE_STRIP</a:t>
              </a:r>
              <a:endParaRPr lang="en-US" b="1" dirty="0">
                <a:solidFill>
                  <a:srgbClr val="0000FF"/>
                </a:solidFill>
                <a:effectLst>
                  <a:outerShdw blurRad="38100" dist="38100" dir="2700000" algn="tl">
                    <a:srgbClr val="DDDDDD"/>
                  </a:outerShdw>
                </a:effectLst>
                <a:latin typeface="Consolas" pitchFamily="49" charset="0"/>
                <a:cs typeface="Consolas" pitchFamily="49" charset="0"/>
              </a:endParaRPr>
            </a:p>
          </p:txBody>
        </p:sp>
        <p:grpSp>
          <p:nvGrpSpPr>
            <p:cNvPr id="6" name="Group 15"/>
            <p:cNvGrpSpPr>
              <a:grpSpLocks/>
            </p:cNvGrpSpPr>
            <p:nvPr/>
          </p:nvGrpSpPr>
          <p:grpSpPr bwMode="auto">
            <a:xfrm>
              <a:off x="662" y="2964"/>
              <a:ext cx="673" cy="853"/>
              <a:chOff x="858" y="2910"/>
              <a:chExt cx="673" cy="913"/>
            </a:xfrm>
          </p:grpSpPr>
          <p:sp>
            <p:nvSpPr>
              <p:cNvPr id="54314" name="Freeform 16"/>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solidFill>
                    <a:srgbClr val="0000FF"/>
                  </a:solidFill>
                </a:endParaRPr>
              </a:p>
            </p:txBody>
          </p:sp>
          <p:sp>
            <p:nvSpPr>
              <p:cNvPr id="54315" name="Freeform 17"/>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solidFill>
                    <a:srgbClr val="0000FF"/>
                  </a:solidFill>
                </a:endParaRPr>
              </a:p>
            </p:txBody>
          </p:sp>
          <p:sp>
            <p:nvSpPr>
              <p:cNvPr id="54316" name="Freeform 18"/>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rgbClr val="FFFFFF"/>
                </a:solidFill>
                <a:round/>
                <a:headEnd/>
                <a:tailEnd/>
              </a:ln>
            </p:spPr>
            <p:txBody>
              <a:bodyPr>
                <a:prstTxWarp prst="textNoShape">
                  <a:avLst/>
                </a:prstTxWarp>
              </a:bodyPr>
              <a:lstStyle/>
              <a:p>
                <a:endParaRPr lang="en-US">
                  <a:solidFill>
                    <a:srgbClr val="0000FF"/>
                  </a:solidFill>
                </a:endParaRPr>
              </a:p>
            </p:txBody>
          </p:sp>
          <p:sp>
            <p:nvSpPr>
              <p:cNvPr id="378899" name="Freeform 19"/>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rgbClr val="FFFFFF"/>
                </a:solidFill>
                <a:prstDash val="solid"/>
                <a:round/>
                <a:headEnd/>
                <a:tailEnd/>
              </a:ln>
              <a:effectLst/>
            </p:spPr>
            <p:txBody>
              <a:bodyPr>
                <a:prstTxWarp prst="textNoShape">
                  <a:avLst/>
                </a:prstTxWarp>
              </a:bodyPr>
              <a:lstStyle/>
              <a:p>
                <a:endParaRPr lang="en-US">
                  <a:solidFill>
                    <a:srgbClr val="0000FF"/>
                  </a:solidFill>
                </a:endParaRPr>
              </a:p>
            </p:txBody>
          </p:sp>
          <p:sp>
            <p:nvSpPr>
              <p:cNvPr id="54318" name="Freeform 20"/>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solidFill>
                    <a:srgbClr val="0000FF"/>
                  </a:solidFill>
                </a:endParaRPr>
              </a:p>
            </p:txBody>
          </p:sp>
          <p:sp>
            <p:nvSpPr>
              <p:cNvPr id="54319" name="Freeform 21"/>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rgbClr val="FFFFFF"/>
                </a:solidFill>
                <a:round/>
                <a:headEnd/>
                <a:tailEnd/>
              </a:ln>
            </p:spPr>
            <p:txBody>
              <a:bodyPr>
                <a:prstTxWarp prst="textNoShape">
                  <a:avLst/>
                </a:prstTxWarp>
              </a:bodyPr>
              <a:lstStyle/>
              <a:p>
                <a:endParaRPr lang="en-US">
                  <a:solidFill>
                    <a:srgbClr val="0000FF"/>
                  </a:solidFill>
                </a:endParaRPr>
              </a:p>
            </p:txBody>
          </p:sp>
        </p:grpSp>
      </p:grpSp>
      <p:grpSp>
        <p:nvGrpSpPr>
          <p:cNvPr id="7" name="Group 22"/>
          <p:cNvGrpSpPr>
            <a:grpSpLocks/>
          </p:cNvGrpSpPr>
          <p:nvPr/>
        </p:nvGrpSpPr>
        <p:grpSpPr bwMode="auto">
          <a:xfrm>
            <a:off x="6286502" y="3984942"/>
            <a:ext cx="1751013" cy="853678"/>
            <a:chOff x="2138" y="3401"/>
            <a:chExt cx="1103" cy="717"/>
          </a:xfrm>
        </p:grpSpPr>
        <p:grpSp>
          <p:nvGrpSpPr>
            <p:cNvPr id="8" name="Group 23"/>
            <p:cNvGrpSpPr>
              <a:grpSpLocks/>
            </p:cNvGrpSpPr>
            <p:nvPr/>
          </p:nvGrpSpPr>
          <p:grpSpPr bwMode="auto">
            <a:xfrm>
              <a:off x="2472" y="3401"/>
              <a:ext cx="769" cy="360"/>
              <a:chOff x="2679" y="3379"/>
              <a:chExt cx="769" cy="385"/>
            </a:xfrm>
          </p:grpSpPr>
          <p:sp>
            <p:nvSpPr>
              <p:cNvPr id="378904" name="Freeform 24"/>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solidFill>
                    <a:srgbClr val="0000FF"/>
                  </a:solidFill>
                </a:endParaRPr>
              </a:p>
            </p:txBody>
          </p:sp>
          <p:sp>
            <p:nvSpPr>
              <p:cNvPr id="378905" name="Freeform 25"/>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solidFill>
                    <a:srgbClr val="0000FF"/>
                  </a:solidFill>
                </a:endParaRPr>
              </a:p>
            </p:txBody>
          </p:sp>
          <p:sp>
            <p:nvSpPr>
              <p:cNvPr id="378906" name="Freeform 26"/>
              <p:cNvSpPr>
                <a:spLocks/>
              </p:cNvSpPr>
              <p:nvPr/>
            </p:nvSpPr>
            <p:spPr bwMode="auto">
              <a:xfrm>
                <a:off x="2679" y="3523"/>
                <a:ext cx="769" cy="142"/>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solidFill>
                    <a:srgbClr val="0000FF"/>
                  </a:solidFill>
                </a:endParaRPr>
              </a:p>
            </p:txBody>
          </p:sp>
          <p:sp>
            <p:nvSpPr>
              <p:cNvPr id="378907" name="Freeform 27"/>
              <p:cNvSpPr>
                <a:spLocks/>
              </p:cNvSpPr>
              <p:nvPr/>
            </p:nvSpPr>
            <p:spPr bwMode="auto">
              <a:xfrm>
                <a:off x="2679" y="3572"/>
                <a:ext cx="769" cy="195"/>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solidFill>
                    <a:srgbClr val="0000FF"/>
                  </a:solidFill>
                </a:endParaRPr>
              </a:p>
            </p:txBody>
          </p:sp>
        </p:grpSp>
        <p:sp>
          <p:nvSpPr>
            <p:cNvPr id="378908" name="Rectangle 28"/>
            <p:cNvSpPr>
              <a:spLocks noChangeArrowheads="1"/>
            </p:cNvSpPr>
            <p:nvPr/>
          </p:nvSpPr>
          <p:spPr bwMode="auto">
            <a:xfrm>
              <a:off x="2138" y="3859"/>
              <a:ext cx="1054" cy="25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dirty="0" err="1" smtClean="0">
                  <a:solidFill>
                    <a:srgbClr val="0000FF"/>
                  </a:solidFill>
                  <a:effectLst>
                    <a:outerShdw blurRad="38100" dist="38100" dir="2700000" algn="tl">
                      <a:srgbClr val="DDDDDD"/>
                    </a:outerShdw>
                  </a:effectLst>
                  <a:latin typeface="Consolas" pitchFamily="49" charset="0"/>
                  <a:cs typeface="Consolas" pitchFamily="49" charset="0"/>
                </a:rPr>
                <a:t>gl.</a:t>
              </a:r>
              <a:r>
                <a:rPr lang="en-US" b="1" dirty="0" err="1" smtClean="0">
                  <a:solidFill>
                    <a:srgbClr val="0000FF"/>
                  </a:solidFill>
                  <a:effectLst>
                    <a:outerShdw blurRad="38100" dist="38100" dir="2700000" algn="tl">
                      <a:srgbClr val="DDDDDD"/>
                    </a:outerShdw>
                  </a:effectLst>
                  <a:latin typeface="Consolas" pitchFamily="49" charset="0"/>
                  <a:cs typeface="Consolas" pitchFamily="49" charset="0"/>
                </a:rPr>
                <a:t>TRIANGLE_FAN</a:t>
              </a:r>
              <a:endParaRPr lang="en-US" b="1" dirty="0">
                <a:solidFill>
                  <a:srgbClr val="0000FF"/>
                </a:solidFill>
                <a:effectLst>
                  <a:outerShdw blurRad="38100" dist="38100" dir="2700000" algn="tl">
                    <a:srgbClr val="DDDDDD"/>
                  </a:outerShdw>
                </a:effectLst>
                <a:latin typeface="Consolas" pitchFamily="49" charset="0"/>
                <a:cs typeface="Consolas" pitchFamily="49" charset="0"/>
              </a:endParaRPr>
            </a:p>
          </p:txBody>
        </p:sp>
      </p:grpSp>
      <p:grpSp>
        <p:nvGrpSpPr>
          <p:cNvPr id="11" name="Group 36"/>
          <p:cNvGrpSpPr>
            <a:grpSpLocks/>
          </p:cNvGrpSpPr>
          <p:nvPr/>
        </p:nvGrpSpPr>
        <p:grpSpPr bwMode="auto">
          <a:xfrm>
            <a:off x="2149478" y="2458561"/>
            <a:ext cx="1120777" cy="736996"/>
            <a:chOff x="1290" y="1684"/>
            <a:chExt cx="706" cy="619"/>
          </a:xfrm>
        </p:grpSpPr>
        <p:grpSp>
          <p:nvGrpSpPr>
            <p:cNvPr id="12" name="Group 37"/>
            <p:cNvGrpSpPr>
              <a:grpSpLocks/>
            </p:cNvGrpSpPr>
            <p:nvPr/>
          </p:nvGrpSpPr>
          <p:grpSpPr bwMode="auto">
            <a:xfrm>
              <a:off x="1434" y="1684"/>
              <a:ext cx="562" cy="307"/>
              <a:chOff x="1434" y="1514"/>
              <a:chExt cx="562" cy="329"/>
            </a:xfrm>
          </p:grpSpPr>
          <p:sp>
            <p:nvSpPr>
              <p:cNvPr id="54298" name="Line 38"/>
              <p:cNvSpPr>
                <a:spLocks noChangeShapeType="1"/>
              </p:cNvSpPr>
              <p:nvPr/>
            </p:nvSpPr>
            <p:spPr bwMode="auto">
              <a:xfrm flipV="1">
                <a:off x="1434" y="1514"/>
                <a:ext cx="328" cy="329"/>
              </a:xfrm>
              <a:prstGeom prst="line">
                <a:avLst/>
              </a:prstGeom>
              <a:noFill/>
              <a:ln w="12700">
                <a:solidFill>
                  <a:schemeClr val="accent2"/>
                </a:solidFill>
                <a:round/>
                <a:headEnd type="none" w="sm" len="sm"/>
                <a:tailEnd type="none" w="sm" len="sm"/>
              </a:ln>
            </p:spPr>
            <p:txBody>
              <a:bodyPr wrap="none" anchor="ctr">
                <a:prstTxWarp prst="textNoShape">
                  <a:avLst/>
                </a:prstTxWarp>
              </a:bodyPr>
              <a:lstStyle/>
              <a:p>
                <a:endParaRPr lang="en-US">
                  <a:solidFill>
                    <a:srgbClr val="0000FF"/>
                  </a:solidFill>
                </a:endParaRPr>
              </a:p>
            </p:txBody>
          </p:sp>
          <p:sp>
            <p:nvSpPr>
              <p:cNvPr id="54299" name="Line 39"/>
              <p:cNvSpPr>
                <a:spLocks noChangeShapeType="1"/>
              </p:cNvSpPr>
              <p:nvPr/>
            </p:nvSpPr>
            <p:spPr bwMode="auto">
              <a:xfrm>
                <a:off x="1796" y="1514"/>
                <a:ext cx="200" cy="222"/>
              </a:xfrm>
              <a:prstGeom prst="line">
                <a:avLst/>
              </a:prstGeom>
              <a:noFill/>
              <a:ln w="12700">
                <a:solidFill>
                  <a:schemeClr val="accent2"/>
                </a:solidFill>
                <a:round/>
                <a:headEnd type="none" w="sm" len="sm"/>
                <a:tailEnd type="none" w="sm" len="sm"/>
              </a:ln>
            </p:spPr>
            <p:txBody>
              <a:bodyPr wrap="none" anchor="ctr">
                <a:prstTxWarp prst="textNoShape">
                  <a:avLst/>
                </a:prstTxWarp>
              </a:bodyPr>
              <a:lstStyle/>
              <a:p>
                <a:endParaRPr lang="en-US">
                  <a:solidFill>
                    <a:srgbClr val="0000FF"/>
                  </a:solidFill>
                </a:endParaRPr>
              </a:p>
            </p:txBody>
          </p:sp>
        </p:grpSp>
        <p:sp>
          <p:nvSpPr>
            <p:cNvPr id="378920" name="Rectangle 40"/>
            <p:cNvSpPr>
              <a:spLocks noChangeArrowheads="1"/>
            </p:cNvSpPr>
            <p:nvPr/>
          </p:nvSpPr>
          <p:spPr bwMode="auto">
            <a:xfrm>
              <a:off x="1290" y="2044"/>
              <a:ext cx="615" cy="25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dirty="0" err="1" smtClean="0">
                  <a:solidFill>
                    <a:srgbClr val="0000FF"/>
                  </a:solidFill>
                  <a:effectLst>
                    <a:outerShdw blurRad="38100" dist="38100" dir="2700000" algn="tl">
                      <a:srgbClr val="DDDDDD"/>
                    </a:outerShdw>
                  </a:effectLst>
                  <a:latin typeface="Consolas" pitchFamily="49" charset="0"/>
                  <a:cs typeface="Consolas" pitchFamily="49" charset="0"/>
                </a:rPr>
                <a:t>gl.</a:t>
              </a:r>
              <a:r>
                <a:rPr lang="en-US" b="1" dirty="0" err="1" smtClean="0">
                  <a:solidFill>
                    <a:srgbClr val="0000FF"/>
                  </a:solidFill>
                  <a:effectLst>
                    <a:outerShdw blurRad="38100" dist="38100" dir="2700000" algn="tl">
                      <a:srgbClr val="DDDDDD"/>
                    </a:outerShdw>
                  </a:effectLst>
                  <a:latin typeface="Consolas" pitchFamily="49" charset="0"/>
                  <a:cs typeface="Consolas" pitchFamily="49" charset="0"/>
                </a:rPr>
                <a:t>LINES</a:t>
              </a:r>
              <a:endParaRPr lang="en-US" b="1" dirty="0">
                <a:solidFill>
                  <a:srgbClr val="0000FF"/>
                </a:solidFill>
                <a:effectLst>
                  <a:outerShdw blurRad="38100" dist="38100" dir="2700000" algn="tl">
                    <a:srgbClr val="DDDDDD"/>
                  </a:outerShdw>
                </a:effectLst>
                <a:latin typeface="Consolas" pitchFamily="49" charset="0"/>
                <a:cs typeface="Consolas" pitchFamily="49" charset="0"/>
              </a:endParaRPr>
            </a:p>
          </p:txBody>
        </p:sp>
      </p:grpSp>
      <p:grpSp>
        <p:nvGrpSpPr>
          <p:cNvPr id="13" name="Group 41"/>
          <p:cNvGrpSpPr>
            <a:grpSpLocks/>
          </p:cNvGrpSpPr>
          <p:nvPr/>
        </p:nvGrpSpPr>
        <p:grpSpPr bwMode="auto">
          <a:xfrm>
            <a:off x="6915155" y="2079939"/>
            <a:ext cx="1454152" cy="1172767"/>
            <a:chOff x="3313" y="1629"/>
            <a:chExt cx="916" cy="985"/>
          </a:xfrm>
          <a:noFill/>
        </p:grpSpPr>
        <p:sp>
          <p:nvSpPr>
            <p:cNvPr id="54294" name="Freeform 42"/>
            <p:cNvSpPr>
              <a:spLocks/>
            </p:cNvSpPr>
            <p:nvPr/>
          </p:nvSpPr>
          <p:spPr bwMode="auto">
            <a:xfrm>
              <a:off x="3564" y="1629"/>
              <a:ext cx="665" cy="668"/>
            </a:xfrm>
            <a:custGeom>
              <a:avLst/>
              <a:gdLst>
                <a:gd name="T0" fmla="*/ 336 w 665"/>
                <a:gd name="T1" fmla="*/ 268 h 715"/>
                <a:gd name="T2" fmla="*/ 243 w 665"/>
                <a:gd name="T3" fmla="*/ 44 h 715"/>
                <a:gd name="T4" fmla="*/ 586 w 665"/>
                <a:gd name="T5" fmla="*/ 0 h 715"/>
                <a:gd name="T6" fmla="*/ 0 w 665"/>
                <a:gd name="T7" fmla="*/ 231 h 715"/>
                <a:gd name="T8" fmla="*/ 429 w 665"/>
                <a:gd name="T9" fmla="*/ 623 h 715"/>
                <a:gd name="T10" fmla="*/ 664 w 665"/>
                <a:gd name="T11" fmla="*/ 243 h 715"/>
                <a:gd name="T12" fmla="*/ 336 w 665"/>
                <a:gd name="T13" fmla="*/ 268 h 715"/>
                <a:gd name="T14" fmla="*/ 0 60000 65536"/>
                <a:gd name="T15" fmla="*/ 0 60000 65536"/>
                <a:gd name="T16" fmla="*/ 0 60000 65536"/>
                <a:gd name="T17" fmla="*/ 0 60000 65536"/>
                <a:gd name="T18" fmla="*/ 0 60000 65536"/>
                <a:gd name="T19" fmla="*/ 0 60000 65536"/>
                <a:gd name="T20" fmla="*/ 0 60000 65536"/>
                <a:gd name="T21" fmla="*/ 0 w 665"/>
                <a:gd name="T22" fmla="*/ 0 h 715"/>
                <a:gd name="T23" fmla="*/ 665 w 665"/>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715">
                  <a:moveTo>
                    <a:pt x="336" y="307"/>
                  </a:moveTo>
                  <a:lnTo>
                    <a:pt x="243" y="50"/>
                  </a:lnTo>
                  <a:lnTo>
                    <a:pt x="586" y="0"/>
                  </a:lnTo>
                  <a:lnTo>
                    <a:pt x="0" y="264"/>
                  </a:lnTo>
                  <a:lnTo>
                    <a:pt x="429" y="714"/>
                  </a:lnTo>
                  <a:lnTo>
                    <a:pt x="664" y="278"/>
                  </a:lnTo>
                  <a:lnTo>
                    <a:pt x="336" y="307"/>
                  </a:lnTo>
                </a:path>
              </a:pathLst>
            </a:custGeom>
            <a:grpFill/>
            <a:ln w="12700" cap="rnd">
              <a:solidFill>
                <a:srgbClr val="FF3399"/>
              </a:solidFill>
              <a:round/>
              <a:headEnd/>
              <a:tailEnd/>
            </a:ln>
          </p:spPr>
          <p:txBody>
            <a:bodyPr>
              <a:prstTxWarp prst="textNoShape">
                <a:avLst/>
              </a:prstTxWarp>
            </a:bodyPr>
            <a:lstStyle/>
            <a:p>
              <a:endParaRPr lang="en-US">
                <a:solidFill>
                  <a:srgbClr val="0000FF"/>
                </a:solidFill>
              </a:endParaRPr>
            </a:p>
          </p:txBody>
        </p:sp>
        <p:sp>
          <p:nvSpPr>
            <p:cNvPr id="378923" name="Rectangle 43"/>
            <p:cNvSpPr>
              <a:spLocks noChangeArrowheads="1"/>
            </p:cNvSpPr>
            <p:nvPr/>
          </p:nvSpPr>
          <p:spPr bwMode="auto">
            <a:xfrm>
              <a:off x="3313" y="2355"/>
              <a:ext cx="863" cy="259"/>
            </a:xfrm>
            <a:prstGeom prst="rect">
              <a:avLst/>
            </a:prstGeom>
            <a:grpFill/>
            <a:ln w="9525">
              <a:noFill/>
              <a:miter lim="800000"/>
              <a:headEnd/>
              <a:tailEnd/>
            </a:ln>
            <a:effectLst/>
          </p:spPr>
          <p:txBody>
            <a:bodyPr wrap="none" lIns="92075" tIns="46038" rIns="92075" bIns="46038">
              <a:prstTxWarp prst="textNoShape">
                <a:avLst/>
              </a:prstTxWarp>
              <a:spAutoFit/>
            </a:bodyPr>
            <a:lstStyle/>
            <a:p>
              <a:pPr eaLnBrk="0" hangingPunct="0"/>
              <a:r>
                <a:rPr lang="en-US" dirty="0" err="1" smtClean="0">
                  <a:solidFill>
                    <a:srgbClr val="0000FF"/>
                  </a:solidFill>
                  <a:effectLst>
                    <a:outerShdw blurRad="38100" dist="38100" dir="2700000" algn="tl">
                      <a:srgbClr val="DDDDDD"/>
                    </a:outerShdw>
                  </a:effectLst>
                  <a:latin typeface="Consolas" pitchFamily="49" charset="0"/>
                  <a:cs typeface="Consolas" pitchFamily="49" charset="0"/>
                </a:rPr>
                <a:t>gl.</a:t>
              </a:r>
              <a:r>
                <a:rPr lang="en-US" b="1" dirty="0" err="1" smtClean="0">
                  <a:solidFill>
                    <a:srgbClr val="0000FF"/>
                  </a:solidFill>
                  <a:effectLst>
                    <a:outerShdw blurRad="38100" dist="38100" dir="2700000" algn="tl">
                      <a:srgbClr val="DDDDDD"/>
                    </a:outerShdw>
                  </a:effectLst>
                  <a:latin typeface="Consolas" pitchFamily="49" charset="0"/>
                  <a:cs typeface="Consolas" pitchFamily="49" charset="0"/>
                </a:rPr>
                <a:t>LINE_LOOP</a:t>
              </a:r>
              <a:endParaRPr lang="en-US" b="1" dirty="0">
                <a:solidFill>
                  <a:srgbClr val="0000FF"/>
                </a:solidFill>
                <a:effectLst>
                  <a:outerShdw blurRad="38100" dist="38100" dir="2700000" algn="tl">
                    <a:srgbClr val="DDDDDD"/>
                  </a:outerShdw>
                </a:effectLst>
                <a:latin typeface="Consolas" pitchFamily="49" charset="0"/>
                <a:cs typeface="Consolas" pitchFamily="49" charset="0"/>
              </a:endParaRPr>
            </a:p>
          </p:txBody>
        </p:sp>
      </p:grpSp>
      <p:grpSp>
        <p:nvGrpSpPr>
          <p:cNvPr id="14" name="Group 44"/>
          <p:cNvGrpSpPr>
            <a:grpSpLocks/>
          </p:cNvGrpSpPr>
          <p:nvPr/>
        </p:nvGrpSpPr>
        <p:grpSpPr bwMode="auto">
          <a:xfrm>
            <a:off x="4183065" y="2079939"/>
            <a:ext cx="1717677" cy="1165620"/>
            <a:chOff x="2040" y="1595"/>
            <a:chExt cx="1082" cy="979"/>
          </a:xfrm>
        </p:grpSpPr>
        <p:sp>
          <p:nvSpPr>
            <p:cNvPr id="54292" name="Freeform 45"/>
            <p:cNvSpPr>
              <a:spLocks/>
            </p:cNvSpPr>
            <p:nvPr/>
          </p:nvSpPr>
          <p:spPr bwMode="auto">
            <a:xfrm>
              <a:off x="2214" y="1595"/>
              <a:ext cx="908" cy="622"/>
            </a:xfrm>
            <a:custGeom>
              <a:avLst/>
              <a:gdLst>
                <a:gd name="T0" fmla="*/ 393 w 908"/>
                <a:gd name="T1" fmla="*/ 412 h 665"/>
                <a:gd name="T2" fmla="*/ 115 w 908"/>
                <a:gd name="T3" fmla="*/ 69 h 665"/>
                <a:gd name="T4" fmla="*/ 0 w 908"/>
                <a:gd name="T5" fmla="*/ 331 h 665"/>
                <a:gd name="T6" fmla="*/ 907 w 908"/>
                <a:gd name="T7" fmla="*/ 200 h 665"/>
                <a:gd name="T8" fmla="*/ 407 w 908"/>
                <a:gd name="T9" fmla="*/ 0 h 665"/>
                <a:gd name="T10" fmla="*/ 715 w 908"/>
                <a:gd name="T11" fmla="*/ 487 h 665"/>
                <a:gd name="T12" fmla="*/ 315 w 908"/>
                <a:gd name="T13" fmla="*/ 581 h 665"/>
                <a:gd name="T14" fmla="*/ 0 60000 65536"/>
                <a:gd name="T15" fmla="*/ 0 60000 65536"/>
                <a:gd name="T16" fmla="*/ 0 60000 65536"/>
                <a:gd name="T17" fmla="*/ 0 60000 65536"/>
                <a:gd name="T18" fmla="*/ 0 60000 65536"/>
                <a:gd name="T19" fmla="*/ 0 60000 65536"/>
                <a:gd name="T20" fmla="*/ 0 60000 65536"/>
                <a:gd name="T21" fmla="*/ 0 w 908"/>
                <a:gd name="T22" fmla="*/ 0 h 665"/>
                <a:gd name="T23" fmla="*/ 908 w 908"/>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8" h="665">
                  <a:moveTo>
                    <a:pt x="393" y="471"/>
                  </a:moveTo>
                  <a:lnTo>
                    <a:pt x="115" y="79"/>
                  </a:lnTo>
                  <a:lnTo>
                    <a:pt x="0" y="379"/>
                  </a:lnTo>
                  <a:lnTo>
                    <a:pt x="907" y="229"/>
                  </a:lnTo>
                  <a:lnTo>
                    <a:pt x="407" y="0"/>
                  </a:lnTo>
                  <a:lnTo>
                    <a:pt x="715" y="557"/>
                  </a:lnTo>
                  <a:lnTo>
                    <a:pt x="315" y="664"/>
                  </a:lnTo>
                </a:path>
              </a:pathLst>
            </a:custGeom>
            <a:noFill/>
            <a:ln w="12700" cap="rnd">
              <a:solidFill>
                <a:srgbClr val="FF6600"/>
              </a:solidFill>
              <a:round/>
              <a:headEnd type="none" w="sm" len="sm"/>
              <a:tailEnd type="none" w="sm" len="sm"/>
            </a:ln>
          </p:spPr>
          <p:txBody>
            <a:bodyPr>
              <a:prstTxWarp prst="textNoShape">
                <a:avLst/>
              </a:prstTxWarp>
            </a:bodyPr>
            <a:lstStyle/>
            <a:p>
              <a:endParaRPr lang="en-US">
                <a:solidFill>
                  <a:srgbClr val="0000FF"/>
                </a:solidFill>
              </a:endParaRPr>
            </a:p>
          </p:txBody>
        </p:sp>
        <p:sp>
          <p:nvSpPr>
            <p:cNvPr id="378926" name="Rectangle 46"/>
            <p:cNvSpPr>
              <a:spLocks noChangeArrowheads="1"/>
            </p:cNvSpPr>
            <p:nvPr/>
          </p:nvSpPr>
          <p:spPr bwMode="auto">
            <a:xfrm>
              <a:off x="2040" y="2315"/>
              <a:ext cx="925" cy="25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dirty="0" err="1" smtClean="0">
                  <a:solidFill>
                    <a:srgbClr val="0000FF"/>
                  </a:solidFill>
                  <a:effectLst>
                    <a:outerShdw blurRad="38100" dist="38100" dir="2700000" algn="tl">
                      <a:srgbClr val="DDDDDD"/>
                    </a:outerShdw>
                  </a:effectLst>
                  <a:latin typeface="Consolas" pitchFamily="49" charset="0"/>
                  <a:cs typeface="Consolas" pitchFamily="49" charset="0"/>
                </a:rPr>
                <a:t>gl.</a:t>
              </a:r>
              <a:r>
                <a:rPr lang="en-US" b="1" dirty="0" err="1" smtClean="0">
                  <a:solidFill>
                    <a:srgbClr val="0000FF"/>
                  </a:solidFill>
                  <a:effectLst>
                    <a:outerShdw blurRad="38100" dist="38100" dir="2700000" algn="tl">
                      <a:srgbClr val="DDDDDD"/>
                    </a:outerShdw>
                  </a:effectLst>
                  <a:latin typeface="Consolas" pitchFamily="49" charset="0"/>
                  <a:cs typeface="Consolas" pitchFamily="49" charset="0"/>
                </a:rPr>
                <a:t>LINE_STRIP</a:t>
              </a:r>
              <a:endParaRPr lang="en-US" b="1" dirty="0">
                <a:solidFill>
                  <a:srgbClr val="0000FF"/>
                </a:solidFill>
                <a:effectLst>
                  <a:outerShdw blurRad="38100" dist="38100" dir="2700000" algn="tl">
                    <a:srgbClr val="DDDDDD"/>
                  </a:outerShdw>
                </a:effectLst>
                <a:latin typeface="Consolas" pitchFamily="49" charset="0"/>
                <a:cs typeface="Consolas" pitchFamily="49" charset="0"/>
              </a:endParaRPr>
            </a:p>
          </p:txBody>
        </p:sp>
      </p:grpSp>
      <p:grpSp>
        <p:nvGrpSpPr>
          <p:cNvPr id="15" name="Group 47"/>
          <p:cNvGrpSpPr>
            <a:grpSpLocks/>
          </p:cNvGrpSpPr>
          <p:nvPr/>
        </p:nvGrpSpPr>
        <p:grpSpPr bwMode="auto">
          <a:xfrm>
            <a:off x="366713" y="3889690"/>
            <a:ext cx="1506539" cy="887017"/>
            <a:chOff x="1578" y="2690"/>
            <a:chExt cx="949" cy="745"/>
          </a:xfrm>
        </p:grpSpPr>
        <p:sp>
          <p:nvSpPr>
            <p:cNvPr id="54289" name="Freeform 48"/>
            <p:cNvSpPr>
              <a:spLocks/>
            </p:cNvSpPr>
            <p:nvPr/>
          </p:nvSpPr>
          <p:spPr bwMode="auto">
            <a:xfrm>
              <a:off x="1797" y="2690"/>
              <a:ext cx="244" cy="175"/>
            </a:xfrm>
            <a:custGeom>
              <a:avLst/>
              <a:gdLst>
                <a:gd name="T0" fmla="*/ 158 w 244"/>
                <a:gd name="T1" fmla="*/ 0 h 187"/>
                <a:gd name="T2" fmla="*/ 0 w 244"/>
                <a:gd name="T3" fmla="*/ 150 h 187"/>
                <a:gd name="T4" fmla="*/ 243 w 244"/>
                <a:gd name="T5" fmla="*/ 163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rgbClr val="FFFF00"/>
            </a:solidFill>
            <a:ln w="9525" cap="rnd">
              <a:noFill/>
              <a:round/>
              <a:headEnd/>
              <a:tailEnd/>
            </a:ln>
          </p:spPr>
          <p:txBody>
            <a:bodyPr>
              <a:prstTxWarp prst="textNoShape">
                <a:avLst/>
              </a:prstTxWarp>
            </a:bodyPr>
            <a:lstStyle/>
            <a:p>
              <a:endParaRPr lang="en-US">
                <a:solidFill>
                  <a:srgbClr val="0000FF"/>
                </a:solidFill>
              </a:endParaRPr>
            </a:p>
          </p:txBody>
        </p:sp>
        <p:sp>
          <p:nvSpPr>
            <p:cNvPr id="54290" name="Freeform 49"/>
            <p:cNvSpPr>
              <a:spLocks/>
            </p:cNvSpPr>
            <p:nvPr/>
          </p:nvSpPr>
          <p:spPr bwMode="auto">
            <a:xfrm>
              <a:off x="2076" y="2830"/>
              <a:ext cx="451" cy="269"/>
            </a:xfrm>
            <a:custGeom>
              <a:avLst/>
              <a:gdLst>
                <a:gd name="T0" fmla="*/ 129 w 451"/>
                <a:gd name="T1" fmla="*/ 0 h 287"/>
                <a:gd name="T2" fmla="*/ 0 w 451"/>
                <a:gd name="T3" fmla="*/ 157 h 287"/>
                <a:gd name="T4" fmla="*/ 450 w 451"/>
                <a:gd name="T5" fmla="*/ 251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rgbClr val="66FF66"/>
            </a:solidFill>
            <a:ln w="9525" cap="rnd">
              <a:noFill/>
              <a:round/>
              <a:headEnd/>
              <a:tailEnd/>
            </a:ln>
          </p:spPr>
          <p:txBody>
            <a:bodyPr>
              <a:prstTxWarp prst="textNoShape">
                <a:avLst/>
              </a:prstTxWarp>
            </a:bodyPr>
            <a:lstStyle/>
            <a:p>
              <a:endParaRPr lang="en-US">
                <a:solidFill>
                  <a:srgbClr val="0000FF"/>
                </a:solidFill>
              </a:endParaRPr>
            </a:p>
          </p:txBody>
        </p:sp>
        <p:sp>
          <p:nvSpPr>
            <p:cNvPr id="378930" name="Rectangle 50"/>
            <p:cNvSpPr>
              <a:spLocks noChangeArrowheads="1"/>
            </p:cNvSpPr>
            <p:nvPr/>
          </p:nvSpPr>
          <p:spPr bwMode="auto">
            <a:xfrm>
              <a:off x="1578" y="3176"/>
              <a:ext cx="863" cy="25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dirty="0" err="1" smtClean="0">
                  <a:solidFill>
                    <a:srgbClr val="0000FF"/>
                  </a:solidFill>
                  <a:effectLst>
                    <a:outerShdw blurRad="38100" dist="38100" dir="2700000" algn="tl">
                      <a:srgbClr val="DDDDDD"/>
                    </a:outerShdw>
                  </a:effectLst>
                  <a:latin typeface="Consolas" pitchFamily="49" charset="0"/>
                  <a:cs typeface="Consolas" pitchFamily="49" charset="0"/>
                </a:rPr>
                <a:t>gl.</a:t>
              </a:r>
              <a:r>
                <a:rPr lang="en-US" b="1" dirty="0" err="1" smtClean="0">
                  <a:solidFill>
                    <a:srgbClr val="0000FF"/>
                  </a:solidFill>
                  <a:effectLst>
                    <a:outerShdw blurRad="38100" dist="38100" dir="2700000" algn="tl">
                      <a:srgbClr val="DDDDDD"/>
                    </a:outerShdw>
                  </a:effectLst>
                  <a:latin typeface="Consolas" pitchFamily="49" charset="0"/>
                  <a:cs typeface="Consolas" pitchFamily="49" charset="0"/>
                </a:rPr>
                <a:t>TRIANGLES</a:t>
              </a:r>
              <a:endParaRPr lang="en-US" b="1" dirty="0">
                <a:solidFill>
                  <a:srgbClr val="0000FF"/>
                </a:solidFill>
                <a:effectLst>
                  <a:outerShdw blurRad="38100" dist="38100" dir="2700000" algn="tl">
                    <a:srgbClr val="DDDDDD"/>
                  </a:outerShdw>
                </a:effectLst>
                <a:latin typeface="Consolas" pitchFamily="49" charset="0"/>
                <a:cs typeface="Consolas" pitchFamily="49" charset="0"/>
              </a:endParaRPr>
            </a:p>
          </p:txBody>
        </p:sp>
      </p:grpSp>
      <p:sp>
        <p:nvSpPr>
          <p:cNvPr id="55" name="Rectangle 40"/>
          <p:cNvSpPr>
            <a:spLocks noChangeArrowheads="1"/>
          </p:cNvSpPr>
          <p:nvPr/>
        </p:nvSpPr>
        <p:spPr bwMode="auto">
          <a:xfrm>
            <a:off x="346501" y="2937190"/>
            <a:ext cx="1120825" cy="331664"/>
          </a:xfrm>
          <a:prstGeom prst="rect">
            <a:avLst/>
          </a:prstGeom>
          <a:noFill/>
          <a:ln w="9525">
            <a:noFill/>
            <a:miter lim="800000"/>
            <a:headEnd/>
            <a:tailEnd/>
          </a:ln>
          <a:effectLst/>
        </p:spPr>
        <p:txBody>
          <a:bodyPr wrap="none" lIns="115094" tIns="57548" rIns="115094" bIns="57548">
            <a:prstTxWarp prst="textNoShape">
              <a:avLst/>
            </a:prstTxWarp>
            <a:spAutoFit/>
          </a:bodyPr>
          <a:lstStyle/>
          <a:p>
            <a:pPr eaLnBrk="0" hangingPunct="0"/>
            <a:r>
              <a:rPr lang="en-US" dirty="0" err="1" smtClean="0">
                <a:solidFill>
                  <a:srgbClr val="0000FF"/>
                </a:solidFill>
                <a:effectLst>
                  <a:outerShdw blurRad="38100" dist="38100" dir="2700000" algn="tl">
                    <a:srgbClr val="DDDDDD"/>
                  </a:outerShdw>
                </a:effectLst>
                <a:latin typeface="Consolas" pitchFamily="49" charset="0"/>
                <a:cs typeface="Consolas" pitchFamily="49" charset="0"/>
              </a:rPr>
              <a:t>gl.</a:t>
            </a:r>
            <a:r>
              <a:rPr lang="en-US" b="1" dirty="0" err="1" smtClean="0">
                <a:solidFill>
                  <a:srgbClr val="0000FF"/>
                </a:solidFill>
                <a:effectLst>
                  <a:outerShdw blurRad="38100" dist="38100" dir="2700000" algn="tl">
                    <a:srgbClr val="DDDDDD"/>
                  </a:outerShdw>
                </a:effectLst>
                <a:latin typeface="Consolas" pitchFamily="49" charset="0"/>
                <a:cs typeface="Consolas" pitchFamily="49" charset="0"/>
              </a:rPr>
              <a:t>POINTS</a:t>
            </a:r>
            <a:endParaRPr lang="en-US" b="1" dirty="0">
              <a:solidFill>
                <a:srgbClr val="0000FF"/>
              </a:solidFill>
              <a:effectLst>
                <a:outerShdw blurRad="38100" dist="38100" dir="2700000" algn="tl">
                  <a:srgbClr val="DDDDDD"/>
                </a:outerShdw>
              </a:effectLst>
              <a:latin typeface="Consolas" pitchFamily="49" charset="0"/>
              <a:cs typeface="Consolas" pitchFamily="49" charset="0"/>
            </a:endParaRPr>
          </a:p>
        </p:txBody>
      </p:sp>
      <p:sp>
        <p:nvSpPr>
          <p:cNvPr id="56" name="Line 39"/>
          <p:cNvSpPr>
            <a:spLocks noChangeShapeType="1"/>
          </p:cNvSpPr>
          <p:nvPr/>
        </p:nvSpPr>
        <p:spPr bwMode="auto">
          <a:xfrm flipV="1">
            <a:off x="2476500" y="2365690"/>
            <a:ext cx="381000" cy="285750"/>
          </a:xfrm>
          <a:prstGeom prst="line">
            <a:avLst/>
          </a:prstGeom>
          <a:noFill/>
          <a:ln w="12700">
            <a:solidFill>
              <a:srgbClr val="D94E32"/>
            </a:solidFill>
            <a:round/>
            <a:headEnd type="none" w="sm" len="sm"/>
            <a:tailEnd type="none" w="sm" len="sm"/>
          </a:ln>
        </p:spPr>
        <p:txBody>
          <a:bodyPr wrap="none" lIns="114300" tIns="57150" rIns="114300" bIns="57150" anchor="ctr">
            <a:prstTxWarp prst="textNoShape">
              <a:avLst/>
            </a:prstTxWarp>
          </a:bodyPr>
          <a:lstStyle/>
          <a:p>
            <a:endParaRPr lang="en-US"/>
          </a:p>
        </p:txBody>
      </p:sp>
      <p:sp>
        <p:nvSpPr>
          <p:cNvPr id="57" name="Oval 56"/>
          <p:cNvSpPr/>
          <p:nvPr/>
        </p:nvSpPr>
        <p:spPr>
          <a:xfrm>
            <a:off x="762000" y="2270440"/>
            <a:ext cx="95250" cy="9525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
        <p:nvSpPr>
          <p:cNvPr id="58" name="Oval 57"/>
          <p:cNvSpPr/>
          <p:nvPr/>
        </p:nvSpPr>
        <p:spPr>
          <a:xfrm>
            <a:off x="952500" y="2460940"/>
            <a:ext cx="95250" cy="9525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
        <p:nvSpPr>
          <p:cNvPr id="59" name="Oval 58"/>
          <p:cNvSpPr/>
          <p:nvPr/>
        </p:nvSpPr>
        <p:spPr>
          <a:xfrm>
            <a:off x="1333500" y="2556190"/>
            <a:ext cx="95250" cy="9525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
        <p:nvSpPr>
          <p:cNvPr id="60" name="Oval 59"/>
          <p:cNvSpPr/>
          <p:nvPr/>
        </p:nvSpPr>
        <p:spPr>
          <a:xfrm>
            <a:off x="1524000" y="2270440"/>
            <a:ext cx="95250" cy="9525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89564399"/>
      </p:ext>
    </p:extLst>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Second Program</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Render a cube with a different color for each face</a:t>
            </a:r>
          </a:p>
          <a:p>
            <a:r>
              <a:rPr lang="en-US" smtClean="0"/>
              <a:t>Our example demonstrates:</a:t>
            </a:r>
          </a:p>
          <a:p>
            <a:pPr lvl="1"/>
            <a:r>
              <a:rPr lang="en-US" smtClean="0"/>
              <a:t>simple object modeling</a:t>
            </a:r>
          </a:p>
          <a:p>
            <a:pPr lvl="2"/>
            <a:r>
              <a:rPr lang="en-US" smtClean="0"/>
              <a:t>building up 3D objects from geometric primitives</a:t>
            </a:r>
          </a:p>
          <a:p>
            <a:pPr lvl="2"/>
            <a:r>
              <a:rPr lang="en-US" smtClean="0"/>
              <a:t>building geometric primitives from vertices</a:t>
            </a:r>
          </a:p>
          <a:p>
            <a:pPr lvl="1"/>
            <a:r>
              <a:rPr lang="en-US" smtClean="0"/>
              <a:t>initializing vertex data</a:t>
            </a:r>
          </a:p>
          <a:p>
            <a:pPr lvl="1"/>
            <a:r>
              <a:rPr lang="en-US" smtClean="0"/>
              <a:t>organizing data for rendering</a:t>
            </a:r>
          </a:p>
          <a:p>
            <a:pPr lvl="1"/>
            <a:r>
              <a:rPr lang="en-US" smtClean="0"/>
              <a:t>interactivity</a:t>
            </a:r>
          </a:p>
          <a:p>
            <a:pPr lvl="1"/>
            <a:r>
              <a:rPr lang="en-US" smtClean="0"/>
              <a:t>animation</a:t>
            </a:r>
            <a:endParaRPr lang="en-US" dirty="0" smtClean="0"/>
          </a:p>
        </p:txBody>
      </p:sp>
      <p:pic>
        <p:nvPicPr>
          <p:cNvPr id="4" name="Picture 3" descr="cube.tiff"/>
          <p:cNvPicPr>
            <a:picLocks noChangeAspect="1"/>
          </p:cNvPicPr>
          <p:nvPr/>
        </p:nvPicPr>
        <p:blipFill>
          <a:blip r:embed="rId3"/>
          <a:stretch>
            <a:fillRect/>
          </a:stretch>
        </p:blipFill>
        <p:spPr>
          <a:xfrm>
            <a:off x="6720478" y="2737488"/>
            <a:ext cx="2048383" cy="223573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5748460"/>
      </p:ext>
    </p:extLst>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85143" y="879716"/>
            <a:ext cx="9058857" cy="305772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Examples</a:t>
            </a:r>
            <a:endParaRPr lang="en-US" dirty="0"/>
          </a:p>
        </p:txBody>
      </p:sp>
      <p:pic>
        <p:nvPicPr>
          <p:cNvPr id="6" name="Picture 5" descr="shadedCube.tiff"/>
          <p:cNvPicPr>
            <a:picLocks noChangeAspect="1"/>
          </p:cNvPicPr>
          <p:nvPr/>
        </p:nvPicPr>
        <p:blipFill>
          <a:blip r:embed="rId3"/>
          <a:stretch>
            <a:fillRect/>
          </a:stretch>
        </p:blipFill>
        <p:spPr>
          <a:xfrm>
            <a:off x="2630926" y="1001450"/>
            <a:ext cx="3882148" cy="2635825"/>
          </a:xfrm>
          <a:prstGeom prst="rect">
            <a:avLst/>
          </a:prstGeom>
        </p:spPr>
      </p:pic>
      <p:pic>
        <p:nvPicPr>
          <p:cNvPr id="4" name="Content Placeholder 3" descr="cube.tiff">
            <a:hlinkClick r:id="rId4"/>
          </p:cNvPr>
          <p:cNvPicPr>
            <a:picLocks noGrp="1" noChangeAspect="1"/>
          </p:cNvPicPr>
          <p:nvPr>
            <p:ph idx="1"/>
          </p:nvPr>
        </p:nvPicPr>
        <p:blipFill>
          <a:blip r:embed="rId5"/>
          <a:srcRect l="-82323" r="-82323"/>
          <a:stretch>
            <a:fillRect/>
          </a:stretch>
        </p:blipFill>
        <p:spPr>
          <a:xfrm>
            <a:off x="-2116599" y="920278"/>
            <a:ext cx="7250898" cy="2990786"/>
          </a:xfrm>
        </p:spPr>
      </p:pic>
      <p:pic>
        <p:nvPicPr>
          <p:cNvPr id="5" name="Picture 4" descr="textureCube.tiff"/>
          <p:cNvPicPr>
            <a:picLocks noChangeAspect="1"/>
          </p:cNvPicPr>
          <p:nvPr/>
        </p:nvPicPr>
        <p:blipFill>
          <a:blip r:embed="rId6"/>
          <a:stretch>
            <a:fillRect/>
          </a:stretch>
        </p:blipFill>
        <p:spPr>
          <a:xfrm>
            <a:off x="6038056" y="1000321"/>
            <a:ext cx="3370690" cy="2820515"/>
          </a:xfrm>
          <a:prstGeom prst="rect">
            <a:avLst/>
          </a:prstGeom>
        </p:spPr>
      </p:pic>
      <p:sp>
        <p:nvSpPr>
          <p:cNvPr id="8" name="TextBox 7"/>
          <p:cNvSpPr txBox="1"/>
          <p:nvPr/>
        </p:nvSpPr>
        <p:spPr>
          <a:xfrm>
            <a:off x="333477" y="4121894"/>
            <a:ext cx="2178241" cy="523220"/>
          </a:xfrm>
          <a:prstGeom prst="rect">
            <a:avLst/>
          </a:prstGeom>
          <a:noFill/>
        </p:spPr>
        <p:txBody>
          <a:bodyPr wrap="square" rtlCol="0">
            <a:spAutoFit/>
          </a:bodyPr>
          <a:lstStyle/>
          <a:p>
            <a:r>
              <a:rPr lang="en-US" dirty="0" smtClean="0">
                <a:solidFill>
                  <a:srgbClr val="0000FF"/>
                </a:solidFill>
              </a:rPr>
              <a:t>rotating cube with buttons</a:t>
            </a:r>
            <a:endParaRPr lang="en-US" dirty="0">
              <a:solidFill>
                <a:srgbClr val="0000FF"/>
              </a:solidFill>
            </a:endParaRPr>
          </a:p>
        </p:txBody>
      </p:sp>
      <p:sp>
        <p:nvSpPr>
          <p:cNvPr id="9" name="TextBox 8"/>
          <p:cNvSpPr txBox="1"/>
          <p:nvPr/>
        </p:nvSpPr>
        <p:spPr>
          <a:xfrm>
            <a:off x="3341861" y="4235406"/>
            <a:ext cx="1738336" cy="319252"/>
          </a:xfrm>
          <a:prstGeom prst="rect">
            <a:avLst/>
          </a:prstGeom>
          <a:noFill/>
        </p:spPr>
        <p:txBody>
          <a:bodyPr wrap="square" rtlCol="0">
            <a:spAutoFit/>
          </a:bodyPr>
          <a:lstStyle/>
          <a:p>
            <a:r>
              <a:rPr lang="en-US" dirty="0" smtClean="0">
                <a:solidFill>
                  <a:srgbClr val="0000FF"/>
                </a:solidFill>
              </a:rPr>
              <a:t>cube with lighting </a:t>
            </a:r>
            <a:endParaRPr lang="en-US" dirty="0">
              <a:solidFill>
                <a:srgbClr val="0000FF"/>
              </a:solidFill>
            </a:endParaRPr>
          </a:p>
        </p:txBody>
      </p:sp>
      <p:sp>
        <p:nvSpPr>
          <p:cNvPr id="10" name="TextBox 9"/>
          <p:cNvSpPr txBox="1"/>
          <p:nvPr/>
        </p:nvSpPr>
        <p:spPr>
          <a:xfrm>
            <a:off x="6378627" y="4249595"/>
            <a:ext cx="2504623" cy="307777"/>
          </a:xfrm>
          <a:prstGeom prst="rect">
            <a:avLst/>
          </a:prstGeom>
          <a:noFill/>
        </p:spPr>
        <p:txBody>
          <a:bodyPr wrap="square" rtlCol="0">
            <a:spAutoFit/>
          </a:bodyPr>
          <a:lstStyle/>
          <a:p>
            <a:r>
              <a:rPr lang="en-US" dirty="0" smtClean="0">
                <a:solidFill>
                  <a:srgbClr val="0000FF"/>
                </a:solidFill>
              </a:rPr>
              <a:t>texture mapped cube</a:t>
            </a:r>
            <a:endParaRPr lang="en-US" dirty="0">
              <a:solidFill>
                <a:srgbClr val="0000FF"/>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Initializing the Cube’s Data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We’ll build each cube face from individual triangles</a:t>
            </a:r>
          </a:p>
          <a:p>
            <a:r>
              <a:rPr lang="en-US" dirty="0" smtClean="0"/>
              <a:t>Need to determine how much storage is required</a:t>
            </a:r>
          </a:p>
          <a:p>
            <a:pPr lvl="1"/>
            <a:r>
              <a:rPr lang="fr-FR" dirty="0" smtClean="0"/>
              <a:t>(6 faces)(2 triangles/face)(3 </a:t>
            </a:r>
            <a:r>
              <a:rPr lang="fr-FR" dirty="0" err="1" smtClean="0"/>
              <a:t>vertices</a:t>
            </a:r>
            <a:r>
              <a:rPr lang="fr-FR" dirty="0" smtClean="0"/>
              <a:t>/triangle)</a:t>
            </a:r>
            <a:br>
              <a:rPr lang="fr-FR" dirty="0" smtClean="0"/>
            </a:br>
            <a:endParaRPr lang="fr-FR" dirty="0" smtClean="0">
              <a:solidFill>
                <a:srgbClr val="0000FF"/>
              </a:solidFill>
            </a:endParaRPr>
          </a:p>
          <a:p>
            <a:pPr marL="457200" lvl="1" indent="0">
              <a:buNone/>
            </a:pPr>
            <a:r>
              <a:rPr lang="fr-FR" dirty="0" smtClean="0">
                <a:solidFill>
                  <a:srgbClr val="0000FF"/>
                </a:solidFill>
              </a:rPr>
              <a:t>	</a:t>
            </a:r>
            <a:r>
              <a:rPr lang="en-US" dirty="0" err="1" smtClean="0">
                <a:solidFill>
                  <a:srgbClr val="0000FF"/>
                </a:solidFill>
                <a:latin typeface="Consolas"/>
                <a:cs typeface="Consolas"/>
              </a:rPr>
              <a:t>var</a:t>
            </a:r>
            <a:r>
              <a:rPr lang="en-US" dirty="0" smtClean="0">
                <a:solidFill>
                  <a:srgbClr val="0000FF"/>
                </a:solidFill>
                <a:latin typeface="Consolas"/>
                <a:cs typeface="Consolas"/>
              </a:rPr>
              <a:t> </a:t>
            </a:r>
            <a:r>
              <a:rPr lang="en-US" dirty="0" err="1" smtClean="0">
                <a:solidFill>
                  <a:srgbClr val="0000FF"/>
                </a:solidFill>
                <a:latin typeface="Consolas"/>
                <a:cs typeface="Consolas"/>
              </a:rPr>
              <a:t>numVertices</a:t>
            </a:r>
            <a:r>
              <a:rPr lang="en-US" dirty="0" smtClean="0">
                <a:solidFill>
                  <a:srgbClr val="0000FF"/>
                </a:solidFill>
                <a:latin typeface="Consolas"/>
                <a:cs typeface="Consolas"/>
              </a:rPr>
              <a:t> = 36;</a:t>
            </a:r>
          </a:p>
          <a:p>
            <a:pPr lvl="1"/>
            <a:endParaRPr lang="en-US" dirty="0" smtClean="0"/>
          </a:p>
          <a:p>
            <a:r>
              <a:rPr lang="en-US" dirty="0" smtClean="0"/>
              <a:t>To simplify communicating with GLSL, we’ll use a package </a:t>
            </a:r>
            <a:r>
              <a:rPr lang="en-US" sz="2900" dirty="0" err="1">
                <a:solidFill>
                  <a:srgbClr val="0000FF"/>
                </a:solidFill>
                <a:latin typeface="Consolas"/>
                <a:cs typeface="Consolas"/>
              </a:rPr>
              <a:t>MV.js</a:t>
            </a:r>
            <a:r>
              <a:rPr lang="en-US" dirty="0" smtClean="0">
                <a:solidFill>
                  <a:srgbClr val="0000FF"/>
                </a:solidFill>
              </a:rPr>
              <a:t> </a:t>
            </a:r>
            <a:r>
              <a:rPr lang="en-US" dirty="0" smtClean="0"/>
              <a:t>which contains a </a:t>
            </a:r>
            <a:r>
              <a:rPr lang="en-US" sz="2900" dirty="0">
                <a:solidFill>
                  <a:srgbClr val="0000FF"/>
                </a:solidFill>
                <a:latin typeface="Consolas"/>
                <a:cs typeface="Consolas"/>
              </a:rPr>
              <a:t>vec3</a:t>
            </a:r>
            <a:r>
              <a:rPr lang="en-US" dirty="0" smtClean="0"/>
              <a:t> object similar to GLSL’s </a:t>
            </a:r>
            <a:r>
              <a:rPr lang="en-US" sz="2900" dirty="0">
                <a:solidFill>
                  <a:srgbClr val="0000FF"/>
                </a:solidFill>
                <a:latin typeface="Consolas"/>
                <a:cs typeface="Consolas"/>
              </a:rPr>
              <a:t>vec3</a:t>
            </a:r>
            <a:r>
              <a:rPr lang="en-US" dirty="0" smtClean="0"/>
              <a:t> type</a:t>
            </a:r>
          </a:p>
          <a:p>
            <a:pPr lvl="1"/>
            <a:endParaRPr lang="en-US" dirty="0" smtClean="0"/>
          </a:p>
          <a:p>
            <a:pPr lvl="1"/>
            <a:r>
              <a:rPr lang="en-US" dirty="0" smtClean="0"/>
              <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387553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09475" y="219929"/>
            <a:ext cx="6752285" cy="857250"/>
          </a:xfrm>
        </p:spPr>
        <p:txBody>
          <a:bodyPr>
            <a:noAutofit/>
          </a:bodyPr>
          <a:lstStyle/>
          <a:p>
            <a:r>
              <a:rPr lang="en-US" sz="3200" dirty="0" smtClean="0"/>
              <a:t>Initializing the Cube’s Data (cont’d)</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Before we can initialize our VBO, we need to stage the data</a:t>
            </a:r>
          </a:p>
          <a:p>
            <a:r>
              <a:rPr lang="en-US" dirty="0" smtClean="0"/>
              <a:t>Our cube has two attributes per vertex</a:t>
            </a:r>
          </a:p>
          <a:p>
            <a:pPr lvl="1"/>
            <a:r>
              <a:rPr lang="en-US" dirty="0" smtClean="0"/>
              <a:t>position</a:t>
            </a:r>
          </a:p>
          <a:p>
            <a:pPr lvl="1"/>
            <a:r>
              <a:rPr lang="en-US" dirty="0" smtClean="0"/>
              <a:t>color</a:t>
            </a:r>
          </a:p>
          <a:p>
            <a:r>
              <a:rPr lang="en-US" dirty="0" smtClean="0"/>
              <a:t>We create two arrays to hold the VBO data</a:t>
            </a:r>
            <a:br>
              <a:rPr lang="en-US" dirty="0" smtClean="0"/>
            </a:br>
            <a:endParaRPr lang="en-US" dirty="0" smtClean="0"/>
          </a:p>
          <a:p>
            <a:pPr marL="365760" lvl="1" indent="0">
              <a:buNone/>
            </a:pPr>
            <a:r>
              <a:rPr lang="en-US" dirty="0" err="1" smtClean="0">
                <a:solidFill>
                  <a:srgbClr val="0000FF"/>
                </a:solidFill>
              </a:rPr>
              <a:t>var</a:t>
            </a:r>
            <a:r>
              <a:rPr lang="en-US" dirty="0" smtClean="0">
                <a:solidFill>
                  <a:srgbClr val="0000FF"/>
                </a:solidFill>
              </a:rPr>
              <a:t> points = [];</a:t>
            </a:r>
          </a:p>
          <a:p>
            <a:pPr marL="365760" lvl="1" indent="0">
              <a:buNone/>
            </a:pPr>
            <a:r>
              <a:rPr lang="en-US" dirty="0" err="1" smtClean="0">
                <a:solidFill>
                  <a:srgbClr val="0000FF"/>
                </a:solidFill>
              </a:rPr>
              <a:t>var</a:t>
            </a:r>
            <a:r>
              <a:rPr lang="en-US" dirty="0" smtClean="0">
                <a:solidFill>
                  <a:srgbClr val="0000FF"/>
                </a:solidFill>
              </a:rPr>
              <a:t> colors = [];</a:t>
            </a:r>
            <a:endParaRPr lang="en-US" dirty="0">
              <a:solidFill>
                <a:srgbClr val="0000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682640"/>
      </p:ext>
    </p:extLst>
  </p:cSld>
  <p:clrMapOvr>
    <a:masterClrMapping/>
  </p:clrMapOv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Cube Data</a:t>
            </a:r>
            <a:endParaRPr lang="en-US" sz="3200" dirty="0"/>
          </a:p>
        </p:txBody>
      </p:sp>
      <p:sp>
        <p:nvSpPr>
          <p:cNvPr id="3" name="Content Placeholder 2"/>
          <p:cNvSpPr>
            <a:spLocks noGrp="1"/>
          </p:cNvSpPr>
          <p:nvPr>
            <p:ph idx="1"/>
          </p:nvPr>
        </p:nvSpPr>
        <p:spPr>
          <a:xfrm>
            <a:off x="457200" y="1200150"/>
            <a:ext cx="8293206" cy="3943349"/>
          </a:xfrm>
        </p:spPr>
        <p:txBody>
          <a:bodyPr>
            <a:normAutofit fontScale="77500" lnSpcReduction="20000"/>
          </a:bodyPr>
          <a:lstStyle/>
          <a:p>
            <a:r>
              <a:rPr lang="en-US" dirty="0" smtClean="0"/>
              <a:t>Vertices of a unit cube centered at origin</a:t>
            </a:r>
          </a:p>
          <a:p>
            <a:pPr lvl="1"/>
            <a:r>
              <a:rPr lang="en-US" dirty="0" smtClean="0"/>
              <a:t>sides aligned with axes</a:t>
            </a:r>
            <a:br>
              <a:rPr lang="en-US" dirty="0" smtClean="0"/>
            </a:br>
            <a:endParaRPr lang="en-US" dirty="0" smtClean="0"/>
          </a:p>
          <a:p>
            <a:pPr marL="333934" lvl="1" indent="0">
              <a:buNone/>
            </a:pPr>
            <a:r>
              <a:rPr lang="en-US" dirty="0" smtClean="0"/>
              <a:t> </a:t>
            </a:r>
            <a:r>
              <a:rPr lang="en-US" sz="2400" dirty="0" err="1" smtClean="0">
                <a:solidFill>
                  <a:srgbClr val="0000FF"/>
                </a:solidFill>
              </a:rPr>
              <a:t>var</a:t>
            </a:r>
            <a:r>
              <a:rPr lang="en-US" sz="2400" dirty="0" smtClean="0">
                <a:solidFill>
                  <a:srgbClr val="0000FF"/>
                </a:solidFill>
              </a:rPr>
              <a:t> vertices = [</a:t>
            </a:r>
          </a:p>
          <a:p>
            <a:pPr marL="333934" lvl="1" indent="0">
              <a:buNone/>
            </a:pPr>
            <a:r>
              <a:rPr lang="en-US" sz="2400" dirty="0" smtClean="0">
                <a:solidFill>
                  <a:srgbClr val="0000FF"/>
                </a:solidFill>
              </a:rPr>
              <a:t>        vec4( -0.5, -0.5,  0.5, 1.0 ),</a:t>
            </a:r>
          </a:p>
          <a:p>
            <a:pPr marL="333934" lvl="1" indent="0">
              <a:buNone/>
            </a:pPr>
            <a:r>
              <a:rPr lang="en-US" sz="2400" dirty="0" smtClean="0">
                <a:solidFill>
                  <a:srgbClr val="0000FF"/>
                </a:solidFill>
              </a:rPr>
              <a:t>        vec4( -0.5,  0.5,  0.5, 1.0 ), </a:t>
            </a:r>
          </a:p>
          <a:p>
            <a:pPr marL="333934" lvl="1" indent="0">
              <a:buNone/>
            </a:pPr>
            <a:r>
              <a:rPr lang="en-US" sz="2400" dirty="0" smtClean="0">
                <a:solidFill>
                  <a:srgbClr val="0000FF"/>
                </a:solidFill>
              </a:rPr>
              <a:t>        vec4(  0.5,  0.5,  0.5, 1.0 ),</a:t>
            </a:r>
          </a:p>
          <a:p>
            <a:pPr marL="333934" lvl="1" indent="0">
              <a:buNone/>
            </a:pPr>
            <a:r>
              <a:rPr lang="en-US" sz="2400" dirty="0" smtClean="0">
                <a:solidFill>
                  <a:srgbClr val="0000FF"/>
                </a:solidFill>
              </a:rPr>
              <a:t>        vec4(  0.5, -0.5,  0.5, 1.0 ),</a:t>
            </a:r>
          </a:p>
          <a:p>
            <a:pPr marL="333934" lvl="1" indent="0">
              <a:buNone/>
            </a:pPr>
            <a:r>
              <a:rPr lang="en-US" sz="2400" dirty="0" smtClean="0">
                <a:solidFill>
                  <a:srgbClr val="0000FF"/>
                </a:solidFill>
              </a:rPr>
              <a:t>        vec4( -0.5, -0.5, -0.5, 1.0 ),</a:t>
            </a:r>
          </a:p>
          <a:p>
            <a:pPr marL="333934" lvl="1" indent="0">
              <a:buNone/>
            </a:pPr>
            <a:r>
              <a:rPr lang="en-US" sz="2400" dirty="0" smtClean="0">
                <a:solidFill>
                  <a:srgbClr val="0000FF"/>
                </a:solidFill>
              </a:rPr>
              <a:t>        vec4( -0.5,  0.5, -0.5, 1.0 ),</a:t>
            </a:r>
          </a:p>
          <a:p>
            <a:pPr marL="333934" lvl="1" indent="0">
              <a:buNone/>
            </a:pPr>
            <a:r>
              <a:rPr lang="en-US" sz="2400" dirty="0" smtClean="0">
                <a:solidFill>
                  <a:srgbClr val="0000FF"/>
                </a:solidFill>
              </a:rPr>
              <a:t>        vec4(  0.5,  0.5, -0.5, 1.0 ),</a:t>
            </a:r>
          </a:p>
          <a:p>
            <a:pPr marL="333934" lvl="1" indent="0">
              <a:buNone/>
            </a:pPr>
            <a:r>
              <a:rPr lang="en-US" sz="2400" dirty="0" smtClean="0">
                <a:solidFill>
                  <a:srgbClr val="0000FF"/>
                </a:solidFill>
              </a:rPr>
              <a:t>        vec4(  0.5, -0.5, -0.5, 1.0 )</a:t>
            </a:r>
          </a:p>
          <a:p>
            <a:pPr marL="333934" lvl="1" indent="0">
              <a:buNone/>
            </a:pPr>
            <a:r>
              <a:rPr lang="en-US" sz="2400" dirty="0" smtClean="0">
                <a:solidFill>
                  <a:srgbClr val="0000FF"/>
                </a:solidFill>
              </a:rPr>
              <a:t>    ];</a:t>
            </a:r>
            <a:endParaRPr lang="en-US" sz="2400" dirty="0">
              <a:solidFill>
                <a:srgbClr val="0000FF"/>
              </a:solidFill>
              <a:latin typeface="Consolas"/>
              <a:cs typeface="Consolas"/>
            </a:endParaRPr>
          </a:p>
        </p:txBody>
      </p:sp>
      <p:grpSp>
        <p:nvGrpSpPr>
          <p:cNvPr id="13" name="Group 12"/>
          <p:cNvGrpSpPr/>
          <p:nvPr/>
        </p:nvGrpSpPr>
        <p:grpSpPr>
          <a:xfrm>
            <a:off x="5775615" y="2844694"/>
            <a:ext cx="1692348" cy="1866497"/>
            <a:chOff x="5775615" y="2844694"/>
            <a:chExt cx="1692348" cy="1866497"/>
          </a:xfrm>
        </p:grpSpPr>
        <p:sp>
          <p:nvSpPr>
            <p:cNvPr id="5" name="Rectangle 4"/>
            <p:cNvSpPr/>
            <p:nvPr/>
          </p:nvSpPr>
          <p:spPr>
            <a:xfrm>
              <a:off x="5784314" y="3401452"/>
              <a:ext cx="1235147" cy="1287506"/>
            </a:xfrm>
            <a:prstGeom prst="rect">
              <a:avLst/>
            </a:prstGeom>
            <a:noFill/>
            <a:ln w="25400"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23755" y="2857903"/>
              <a:ext cx="1235147" cy="1287506"/>
            </a:xfrm>
            <a:prstGeom prst="rect">
              <a:avLst/>
            </a:prstGeom>
            <a:noFill/>
            <a:ln w="25400"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flipH="1" flipV="1">
              <a:off x="5710342" y="2909967"/>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749666" y="4184585"/>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6954550" y="2927688"/>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6967779" y="4211006"/>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5392894" y="2684237"/>
            <a:ext cx="2475187" cy="2326676"/>
            <a:chOff x="5392894" y="2684237"/>
            <a:chExt cx="2475187" cy="2326676"/>
          </a:xfrm>
          <a:noFill/>
        </p:grpSpPr>
        <p:grpSp>
          <p:nvGrpSpPr>
            <p:cNvPr id="15" name="Group 3"/>
            <p:cNvGrpSpPr/>
            <p:nvPr/>
          </p:nvGrpSpPr>
          <p:grpSpPr>
            <a:xfrm>
              <a:off x="5775615" y="2844694"/>
              <a:ext cx="1692348" cy="1866497"/>
              <a:chOff x="5775615" y="2844694"/>
              <a:chExt cx="1692348" cy="1866497"/>
            </a:xfrm>
            <a:grpFill/>
          </p:grpSpPr>
          <p:sp>
            <p:nvSpPr>
              <p:cNvPr id="24" name="Rectangle 23"/>
              <p:cNvSpPr/>
              <p:nvPr/>
            </p:nvSpPr>
            <p:spPr>
              <a:xfrm>
                <a:off x="5784314" y="3401452"/>
                <a:ext cx="1235147" cy="1287506"/>
              </a:xfrm>
              <a:prstGeom prst="rect">
                <a:avLst/>
              </a:prstGeom>
              <a:grpFill/>
              <a:ln w="12700" cap="flat" cmpd="sng" algn="ctr">
                <a:solidFill>
                  <a:srgbClr val="413B3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223755" y="2857903"/>
                <a:ext cx="1235147" cy="1287506"/>
              </a:xfrm>
              <a:prstGeom prst="rect">
                <a:avLst/>
              </a:prstGeom>
              <a:grpFill/>
              <a:ln w="12700" cap="flat" cmpd="sng" algn="ctr">
                <a:solidFill>
                  <a:srgbClr val="413B3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rot="5400000" flipH="1" flipV="1">
                <a:off x="5710342" y="2909967"/>
                <a:ext cx="565458" cy="434911"/>
              </a:xfrm>
              <a:prstGeom prst="line">
                <a:avLst/>
              </a:prstGeom>
              <a:grpFill/>
              <a:ln w="12700" cap="flat" cmpd="sng" algn="ctr">
                <a:solidFill>
                  <a:srgbClr val="413B3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5749666" y="4184585"/>
                <a:ext cx="565458" cy="434911"/>
              </a:xfrm>
              <a:prstGeom prst="line">
                <a:avLst/>
              </a:prstGeom>
              <a:grpFill/>
              <a:ln w="12700" cap="flat" cmpd="sng" algn="ctr">
                <a:solidFill>
                  <a:srgbClr val="413B3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954550" y="2927688"/>
                <a:ext cx="565458" cy="43491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6967779" y="4211006"/>
                <a:ext cx="565458" cy="434911"/>
              </a:xfrm>
              <a:prstGeom prst="line">
                <a:avLst/>
              </a:prstGeom>
              <a:grpFill/>
              <a:ln w="12700" cap="flat" cmpd="sng" algn="ctr">
                <a:solidFill>
                  <a:srgbClr val="413B3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5392894" y="3227464"/>
              <a:ext cx="304438" cy="307777"/>
            </a:xfrm>
            <a:prstGeom prst="rect">
              <a:avLst/>
            </a:prstGeom>
            <a:grpFill/>
            <a:ln>
              <a:noFill/>
            </a:ln>
          </p:spPr>
          <p:txBody>
            <a:bodyPr wrap="square" rtlCol="0">
              <a:spAutoFit/>
            </a:bodyPr>
            <a:lstStyle/>
            <a:p>
              <a:r>
                <a:rPr lang="en-US" dirty="0" smtClean="0">
                  <a:solidFill>
                    <a:srgbClr val="413B36"/>
                  </a:solidFill>
                </a:rPr>
                <a:t>1</a:t>
              </a:r>
              <a:endParaRPr lang="en-US" dirty="0">
                <a:solidFill>
                  <a:srgbClr val="413B36"/>
                </a:solidFill>
              </a:endParaRPr>
            </a:p>
          </p:txBody>
        </p:sp>
        <p:sp>
          <p:nvSpPr>
            <p:cNvPr id="17" name="TextBox 16"/>
            <p:cNvSpPr txBox="1"/>
            <p:nvPr/>
          </p:nvSpPr>
          <p:spPr>
            <a:xfrm>
              <a:off x="5788844" y="2710013"/>
              <a:ext cx="304438" cy="307777"/>
            </a:xfrm>
            <a:prstGeom prst="rect">
              <a:avLst/>
            </a:prstGeom>
            <a:grpFill/>
            <a:ln>
              <a:noFill/>
            </a:ln>
          </p:spPr>
          <p:txBody>
            <a:bodyPr wrap="square" rtlCol="0">
              <a:spAutoFit/>
            </a:bodyPr>
            <a:lstStyle/>
            <a:p>
              <a:r>
                <a:rPr lang="en-US" dirty="0" smtClean="0">
                  <a:solidFill>
                    <a:srgbClr val="413B36"/>
                  </a:solidFill>
                </a:rPr>
                <a:t>7</a:t>
              </a:r>
              <a:endParaRPr lang="en-US" dirty="0">
                <a:solidFill>
                  <a:srgbClr val="413B36"/>
                </a:solidFill>
              </a:endParaRPr>
            </a:p>
          </p:txBody>
        </p:sp>
        <p:sp>
          <p:nvSpPr>
            <p:cNvPr id="18" name="TextBox 17"/>
            <p:cNvSpPr txBox="1"/>
            <p:nvPr/>
          </p:nvSpPr>
          <p:spPr>
            <a:xfrm>
              <a:off x="5889055" y="3975932"/>
              <a:ext cx="304438" cy="307777"/>
            </a:xfrm>
            <a:prstGeom prst="rect">
              <a:avLst/>
            </a:prstGeom>
            <a:grpFill/>
            <a:ln>
              <a:noFill/>
            </a:ln>
          </p:spPr>
          <p:txBody>
            <a:bodyPr wrap="square" rtlCol="0">
              <a:spAutoFit/>
            </a:bodyPr>
            <a:lstStyle/>
            <a:p>
              <a:r>
                <a:rPr lang="en-US" dirty="0" smtClean="0">
                  <a:solidFill>
                    <a:srgbClr val="413B36"/>
                  </a:solidFill>
                </a:rPr>
                <a:t>4</a:t>
              </a:r>
              <a:endParaRPr lang="en-US" dirty="0">
                <a:solidFill>
                  <a:srgbClr val="413B36"/>
                </a:solidFill>
              </a:endParaRPr>
            </a:p>
          </p:txBody>
        </p:sp>
        <p:sp>
          <p:nvSpPr>
            <p:cNvPr id="19" name="TextBox 18"/>
            <p:cNvSpPr txBox="1"/>
            <p:nvPr/>
          </p:nvSpPr>
          <p:spPr>
            <a:xfrm>
              <a:off x="7563643" y="2684237"/>
              <a:ext cx="304438" cy="307777"/>
            </a:xfrm>
            <a:prstGeom prst="rect">
              <a:avLst/>
            </a:prstGeom>
            <a:grpFill/>
            <a:ln>
              <a:noFill/>
            </a:ln>
          </p:spPr>
          <p:txBody>
            <a:bodyPr wrap="square" rtlCol="0">
              <a:spAutoFit/>
            </a:bodyPr>
            <a:lstStyle/>
            <a:p>
              <a:r>
                <a:rPr lang="en-US" dirty="0" smtClean="0">
                  <a:solidFill>
                    <a:srgbClr val="413B36"/>
                  </a:solidFill>
                </a:rPr>
                <a:t>6</a:t>
              </a:r>
              <a:endParaRPr lang="en-US" dirty="0">
                <a:solidFill>
                  <a:srgbClr val="413B36"/>
                </a:solidFill>
              </a:endParaRPr>
            </a:p>
          </p:txBody>
        </p:sp>
        <p:sp>
          <p:nvSpPr>
            <p:cNvPr id="20" name="TextBox 19"/>
            <p:cNvSpPr txBox="1"/>
            <p:nvPr/>
          </p:nvSpPr>
          <p:spPr>
            <a:xfrm>
              <a:off x="7524682" y="4011052"/>
              <a:ext cx="304438" cy="307777"/>
            </a:xfrm>
            <a:prstGeom prst="rect">
              <a:avLst/>
            </a:prstGeom>
            <a:grpFill/>
            <a:ln>
              <a:noFill/>
            </a:ln>
          </p:spPr>
          <p:txBody>
            <a:bodyPr wrap="square" rtlCol="0">
              <a:spAutoFit/>
            </a:bodyPr>
            <a:lstStyle/>
            <a:p>
              <a:r>
                <a:rPr lang="en-US" dirty="0" smtClean="0">
                  <a:solidFill>
                    <a:schemeClr val="tx1"/>
                  </a:solidFill>
                </a:rPr>
                <a:t>7</a:t>
              </a:r>
              <a:endParaRPr lang="en-US" dirty="0">
                <a:solidFill>
                  <a:schemeClr val="tx1"/>
                </a:solidFill>
              </a:endParaRPr>
            </a:p>
          </p:txBody>
        </p:sp>
        <p:sp>
          <p:nvSpPr>
            <p:cNvPr id="21" name="TextBox 20"/>
            <p:cNvSpPr txBox="1"/>
            <p:nvPr/>
          </p:nvSpPr>
          <p:spPr>
            <a:xfrm>
              <a:off x="7068207" y="3363109"/>
              <a:ext cx="304438" cy="307777"/>
            </a:xfrm>
            <a:prstGeom prst="rect">
              <a:avLst/>
            </a:prstGeom>
            <a:grpFill/>
            <a:ln>
              <a:noFill/>
            </a:ln>
          </p:spPr>
          <p:txBody>
            <a:bodyPr wrap="square" rtlCol="0">
              <a:spAutoFit/>
            </a:bodyPr>
            <a:lstStyle/>
            <a:p>
              <a:r>
                <a:rPr lang="en-US" dirty="0" smtClean="0">
                  <a:solidFill>
                    <a:srgbClr val="413B36"/>
                  </a:solidFill>
                </a:rPr>
                <a:t>2</a:t>
              </a:r>
              <a:endParaRPr lang="en-US" dirty="0">
                <a:solidFill>
                  <a:srgbClr val="413B36"/>
                </a:solidFill>
              </a:endParaRPr>
            </a:p>
          </p:txBody>
        </p:sp>
        <p:sp>
          <p:nvSpPr>
            <p:cNvPr id="22" name="TextBox 21"/>
            <p:cNvSpPr txBox="1"/>
            <p:nvPr/>
          </p:nvSpPr>
          <p:spPr>
            <a:xfrm>
              <a:off x="7064039" y="4672525"/>
              <a:ext cx="304438" cy="307777"/>
            </a:xfrm>
            <a:prstGeom prst="rect">
              <a:avLst/>
            </a:prstGeom>
            <a:grpFill/>
            <a:ln>
              <a:noFill/>
            </a:ln>
          </p:spPr>
          <p:txBody>
            <a:bodyPr wrap="square" rtlCol="0">
              <a:spAutoFit/>
            </a:bodyPr>
            <a:lstStyle/>
            <a:p>
              <a:r>
                <a:rPr lang="en-US" dirty="0" smtClean="0">
                  <a:solidFill>
                    <a:srgbClr val="413B36"/>
                  </a:solidFill>
                </a:rPr>
                <a:t>3</a:t>
              </a:r>
              <a:endParaRPr lang="en-US" dirty="0">
                <a:solidFill>
                  <a:srgbClr val="413B36"/>
                </a:solidFill>
              </a:endParaRPr>
            </a:p>
          </p:txBody>
        </p:sp>
        <p:sp>
          <p:nvSpPr>
            <p:cNvPr id="23" name="TextBox 22"/>
            <p:cNvSpPr txBox="1"/>
            <p:nvPr/>
          </p:nvSpPr>
          <p:spPr>
            <a:xfrm>
              <a:off x="5511589" y="4703136"/>
              <a:ext cx="304438" cy="307777"/>
            </a:xfrm>
            <a:prstGeom prst="rect">
              <a:avLst/>
            </a:prstGeom>
            <a:grpFill/>
            <a:ln>
              <a:noFill/>
            </a:ln>
          </p:spPr>
          <p:txBody>
            <a:bodyPr wrap="square" rtlCol="0">
              <a:spAutoFit/>
            </a:bodyPr>
            <a:lstStyle/>
            <a:p>
              <a:r>
                <a:rPr lang="en-US" dirty="0" smtClean="0">
                  <a:solidFill>
                    <a:srgbClr val="413B36"/>
                  </a:solidFill>
                </a:rPr>
                <a:t>0</a:t>
              </a:r>
              <a:endParaRPr lang="en-US" dirty="0">
                <a:solidFill>
                  <a:srgbClr val="413B36"/>
                </a:solidFill>
              </a:endParaRP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9803610"/>
      </p:ext>
    </p:extLst>
  </p:cSld>
  <p:clrMapOvr>
    <a:masterClrMapping/>
  </p:clrMapOv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Cube Data </a:t>
            </a:r>
            <a:r>
              <a:rPr lang="en-US" sz="2800" dirty="0" smtClean="0"/>
              <a:t>(cont’d)</a:t>
            </a:r>
            <a:endParaRPr lang="en-US" sz="2800" dirty="0"/>
          </a:p>
        </p:txBody>
      </p:sp>
      <p:sp>
        <p:nvSpPr>
          <p:cNvPr id="3" name="Content Placeholder 2"/>
          <p:cNvSpPr>
            <a:spLocks noGrp="1"/>
          </p:cNvSpPr>
          <p:nvPr>
            <p:ph idx="1"/>
          </p:nvPr>
        </p:nvSpPr>
        <p:spPr>
          <a:xfrm>
            <a:off x="494370" y="1008101"/>
            <a:ext cx="8336697" cy="4228253"/>
          </a:xfrm>
        </p:spPr>
        <p:txBody>
          <a:bodyPr>
            <a:normAutofit fontScale="70000" lnSpcReduction="20000"/>
          </a:bodyPr>
          <a:lstStyle/>
          <a:p>
            <a:r>
              <a:rPr lang="en-US" dirty="0" smtClean="0"/>
              <a:t>We’ll also set up an array of RGBA colors</a:t>
            </a:r>
          </a:p>
          <a:p>
            <a:r>
              <a:rPr lang="en-US" dirty="0" smtClean="0"/>
              <a:t>We can use vec3 or vec4 or just a JS array</a:t>
            </a:r>
            <a:br>
              <a:rPr lang="en-US" dirty="0" smtClean="0"/>
            </a:br>
            <a:endParaRPr lang="en-US" dirty="0" smtClean="0"/>
          </a:p>
          <a:p>
            <a:pPr marL="333934" lvl="1" indent="0">
              <a:buNone/>
            </a:pPr>
            <a:r>
              <a:rPr lang="en-US" dirty="0" err="1" smtClean="0">
                <a:solidFill>
                  <a:srgbClr val="0000FF"/>
                </a:solidFill>
              </a:rPr>
              <a:t>var</a:t>
            </a:r>
            <a:r>
              <a:rPr lang="en-US" dirty="0" smtClean="0">
                <a:solidFill>
                  <a:srgbClr val="0000FF"/>
                </a:solidFill>
              </a:rPr>
              <a:t> </a:t>
            </a:r>
            <a:r>
              <a:rPr lang="en-US" dirty="0" err="1" smtClean="0">
                <a:solidFill>
                  <a:srgbClr val="0000FF"/>
                </a:solidFill>
              </a:rPr>
              <a:t>vertexColors</a:t>
            </a:r>
            <a:r>
              <a:rPr lang="en-US" dirty="0" smtClean="0">
                <a:solidFill>
                  <a:srgbClr val="0000FF"/>
                </a:solidFill>
              </a:rPr>
              <a:t> = [</a:t>
            </a:r>
          </a:p>
          <a:p>
            <a:pPr marL="333934" lvl="1" indent="0">
              <a:buNone/>
            </a:pPr>
            <a:r>
              <a:rPr lang="en-US" dirty="0" smtClean="0">
                <a:solidFill>
                  <a:srgbClr val="0000FF"/>
                </a:solidFill>
              </a:rPr>
              <a:t>        [ 0.0, 0.0, 0.0, 1.0 ],  // black</a:t>
            </a:r>
          </a:p>
          <a:p>
            <a:pPr marL="333934" lvl="1" indent="0">
              <a:buNone/>
            </a:pPr>
            <a:r>
              <a:rPr lang="en-US" dirty="0" smtClean="0">
                <a:solidFill>
                  <a:srgbClr val="0000FF"/>
                </a:solidFill>
              </a:rPr>
              <a:t>        [ 1.0, 0.0, 0.0, 1.0 ],  // red</a:t>
            </a:r>
          </a:p>
          <a:p>
            <a:pPr marL="333934" lvl="1" indent="0">
              <a:buNone/>
            </a:pPr>
            <a:r>
              <a:rPr lang="en-US" dirty="0" smtClean="0">
                <a:solidFill>
                  <a:srgbClr val="0000FF"/>
                </a:solidFill>
              </a:rPr>
              <a:t>        [ 1.0, 1.0, 0.0, 1.0 ],  // yellow</a:t>
            </a:r>
          </a:p>
          <a:p>
            <a:pPr marL="333934" lvl="1" indent="0">
              <a:buNone/>
            </a:pPr>
            <a:r>
              <a:rPr lang="en-US" dirty="0" smtClean="0">
                <a:solidFill>
                  <a:srgbClr val="0000FF"/>
                </a:solidFill>
              </a:rPr>
              <a:t>        [ 0.0, 1.0, 0.0, 1.0 ],  // green</a:t>
            </a:r>
          </a:p>
          <a:p>
            <a:pPr marL="333934" lvl="1" indent="0">
              <a:buNone/>
            </a:pPr>
            <a:r>
              <a:rPr lang="en-US" dirty="0" smtClean="0">
                <a:solidFill>
                  <a:srgbClr val="0000FF"/>
                </a:solidFill>
              </a:rPr>
              <a:t>        [ 0.0, 0.0, 1.0, 1.0 ],  // blue</a:t>
            </a:r>
          </a:p>
          <a:p>
            <a:pPr marL="333934" lvl="1" indent="0">
              <a:buNone/>
            </a:pPr>
            <a:r>
              <a:rPr lang="en-US" dirty="0" smtClean="0">
                <a:solidFill>
                  <a:srgbClr val="0000FF"/>
                </a:solidFill>
              </a:rPr>
              <a:t>        [ 1.0, 0.0, 1.0, 1.0 ],  // magenta</a:t>
            </a:r>
          </a:p>
          <a:p>
            <a:pPr marL="333934" lvl="1" indent="0">
              <a:buNone/>
            </a:pPr>
            <a:r>
              <a:rPr lang="en-US" dirty="0" smtClean="0">
                <a:solidFill>
                  <a:srgbClr val="0000FF"/>
                </a:solidFill>
              </a:rPr>
              <a:t>        [ 0.0, 1.0, 1.0, 1.0 ],  // cyan</a:t>
            </a:r>
          </a:p>
          <a:p>
            <a:pPr marL="333934" lvl="1" indent="0">
              <a:buNone/>
            </a:pPr>
            <a:r>
              <a:rPr lang="en-US" dirty="0" smtClean="0">
                <a:solidFill>
                  <a:srgbClr val="0000FF"/>
                </a:solidFill>
              </a:rPr>
              <a:t>        [ 1.0, 1.0, 1.0, 1.0 ]   // white</a:t>
            </a:r>
          </a:p>
          <a:p>
            <a:pPr marL="333934" lvl="1" indent="0">
              <a:buNone/>
            </a:pPr>
            <a:r>
              <a:rPr lang="en-US" dirty="0" smtClean="0">
                <a:solidFill>
                  <a:srgbClr val="0000FF"/>
                </a:solidFill>
              </a:rPr>
              <a:t>    ];</a:t>
            </a:r>
            <a:endParaRPr lang="en-US" dirty="0">
              <a:solidFill>
                <a:srgbClr val="0000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7899215"/>
      </p:ext>
    </p:extLst>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Arrays in JS</a:t>
            </a:r>
            <a:endParaRPr lang="en-US" sz="3600" dirty="0"/>
          </a:p>
        </p:txBody>
      </p:sp>
      <p:sp>
        <p:nvSpPr>
          <p:cNvPr id="3" name="Content Placeholder 2"/>
          <p:cNvSpPr>
            <a:spLocks noGrp="1"/>
          </p:cNvSpPr>
          <p:nvPr>
            <p:ph idx="1"/>
          </p:nvPr>
        </p:nvSpPr>
        <p:spPr>
          <a:xfrm>
            <a:off x="457200" y="1200151"/>
            <a:ext cx="8545454" cy="3394472"/>
          </a:xfrm>
        </p:spPr>
        <p:txBody>
          <a:bodyPr>
            <a:normAutofit fontScale="92500" lnSpcReduction="10000"/>
          </a:bodyPr>
          <a:lstStyle/>
          <a:p>
            <a:r>
              <a:rPr lang="en-US" sz="2595" dirty="0" smtClean="0"/>
              <a:t>A JS array is an object with attributes and methods such as length, push() and  pop()</a:t>
            </a:r>
          </a:p>
          <a:p>
            <a:pPr lvl="1"/>
            <a:r>
              <a:rPr lang="en-US" dirty="0" smtClean="0"/>
              <a:t>fundamentally different from C-style array</a:t>
            </a:r>
          </a:p>
          <a:p>
            <a:pPr lvl="1"/>
            <a:r>
              <a:rPr lang="en-US" dirty="0" smtClean="0"/>
              <a:t>cannot send directly to </a:t>
            </a:r>
            <a:r>
              <a:rPr lang="en-US" dirty="0" err="1" smtClean="0"/>
              <a:t>WebGL</a:t>
            </a:r>
            <a:r>
              <a:rPr lang="en-US" dirty="0" smtClean="0"/>
              <a:t> functions</a:t>
            </a:r>
          </a:p>
          <a:p>
            <a:pPr lvl="1"/>
            <a:r>
              <a:rPr lang="en-US" dirty="0" smtClean="0"/>
              <a:t>use </a:t>
            </a:r>
            <a:r>
              <a:rPr lang="en-US" dirty="0" smtClean="0">
                <a:solidFill>
                  <a:srgbClr val="0000FF"/>
                </a:solidFill>
              </a:rPr>
              <a:t>flatten()</a:t>
            </a:r>
            <a:r>
              <a:rPr lang="en-US" dirty="0" smtClean="0"/>
              <a:t> function to extract data from JS array</a:t>
            </a:r>
          </a:p>
          <a:p>
            <a:pPr lvl="1"/>
            <a:endParaRPr lang="en-US" dirty="0" smtClean="0"/>
          </a:p>
          <a:p>
            <a:pPr lvl="2">
              <a:buNone/>
            </a:pPr>
            <a:r>
              <a:rPr lang="en-US" sz="2595" dirty="0" err="1" smtClean="0">
                <a:solidFill>
                  <a:srgbClr val="0000FF"/>
                </a:solidFill>
              </a:rPr>
              <a:t>gl.bufferData</a:t>
            </a:r>
            <a:r>
              <a:rPr lang="en-US" sz="2595" dirty="0" smtClean="0">
                <a:solidFill>
                  <a:srgbClr val="0000FF"/>
                </a:solidFill>
              </a:rPr>
              <a:t>( </a:t>
            </a:r>
            <a:r>
              <a:rPr lang="en-US" sz="2595" dirty="0" err="1" smtClean="0">
                <a:solidFill>
                  <a:srgbClr val="0000FF"/>
                </a:solidFill>
              </a:rPr>
              <a:t>gl.ARRAY_BUFFER</a:t>
            </a:r>
            <a:r>
              <a:rPr lang="en-US" sz="2595" dirty="0" smtClean="0">
                <a:solidFill>
                  <a:srgbClr val="0000FF"/>
                </a:solidFill>
              </a:rPr>
              <a:t>, </a:t>
            </a:r>
            <a:r>
              <a:rPr lang="en-US" sz="2595" dirty="0" err="1" smtClean="0">
                <a:solidFill>
                  <a:srgbClr val="0000FF"/>
                </a:solidFill>
              </a:rPr>
              <a:t>flatten(colors</a:t>
            </a:r>
            <a:r>
              <a:rPr lang="en-US" sz="2595" dirty="0" smtClean="0">
                <a:solidFill>
                  <a:srgbClr val="0000FF"/>
                </a:solidFill>
              </a:rPr>
              <a:t>), </a:t>
            </a:r>
            <a:r>
              <a:rPr lang="en-US" sz="2595" dirty="0" err="1" smtClean="0">
                <a:solidFill>
                  <a:srgbClr val="0000FF"/>
                </a:solidFill>
              </a:rPr>
              <a:t>gl.STATIC_DRAW</a:t>
            </a:r>
            <a:r>
              <a:rPr lang="en-US" sz="2595" dirty="0" smtClean="0">
                <a:solidFill>
                  <a:srgbClr val="0000FF"/>
                </a:solidFill>
              </a:rPr>
              <a:t> );</a:t>
            </a:r>
          </a:p>
          <a:p>
            <a:pPr lvl="1"/>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Generating a Cube Face from Vertices</a:t>
            </a:r>
            <a:endParaRPr lang="en-US" sz="2800" dirty="0"/>
          </a:p>
        </p:txBody>
      </p:sp>
      <p:sp>
        <p:nvSpPr>
          <p:cNvPr id="3" name="Content Placeholder 2"/>
          <p:cNvSpPr>
            <a:spLocks noGrp="1"/>
          </p:cNvSpPr>
          <p:nvPr>
            <p:ph idx="1"/>
          </p:nvPr>
        </p:nvSpPr>
        <p:spPr>
          <a:xfrm>
            <a:off x="450104" y="980074"/>
            <a:ext cx="8493266" cy="4445376"/>
          </a:xfrm>
        </p:spPr>
        <p:txBody>
          <a:bodyPr>
            <a:normAutofit fontScale="62500" lnSpcReduction="20000"/>
          </a:bodyPr>
          <a:lstStyle/>
          <a:p>
            <a:r>
              <a:rPr lang="en-US" dirty="0" smtClean="0"/>
              <a:t>To simplify generating the geometry, we use a convenience function </a:t>
            </a:r>
            <a:r>
              <a:rPr lang="en-US" dirty="0" smtClean="0">
                <a:latin typeface="Consolas"/>
                <a:cs typeface="Consolas"/>
              </a:rPr>
              <a:t>quad()</a:t>
            </a:r>
          </a:p>
          <a:p>
            <a:pPr lvl="1"/>
            <a:r>
              <a:rPr lang="en-US" dirty="0" smtClean="0"/>
              <a:t>create two triangles for each face and assigns colors to the vertices</a:t>
            </a:r>
            <a:br>
              <a:rPr lang="en-US" dirty="0" smtClean="0"/>
            </a:br>
            <a:endParaRPr lang="en-US" dirty="0" smtClean="0"/>
          </a:p>
          <a:p>
            <a:pPr marL="333934" lvl="1" indent="0">
              <a:buNone/>
            </a:pPr>
            <a:r>
              <a:rPr lang="en-US" dirty="0" smtClean="0">
                <a:solidFill>
                  <a:srgbClr val="0000FF"/>
                </a:solidFill>
              </a:rPr>
              <a:t>function </a:t>
            </a:r>
            <a:r>
              <a:rPr lang="en-US" dirty="0" err="1" smtClean="0">
                <a:solidFill>
                  <a:srgbClr val="0000FF"/>
                </a:solidFill>
              </a:rPr>
              <a:t>quad(a</a:t>
            </a:r>
            <a:r>
              <a:rPr lang="en-US" dirty="0" smtClean="0">
                <a:solidFill>
                  <a:srgbClr val="0000FF"/>
                </a:solidFill>
              </a:rPr>
              <a:t>, </a:t>
            </a:r>
            <a:r>
              <a:rPr lang="en-US" dirty="0" err="1" smtClean="0">
                <a:solidFill>
                  <a:srgbClr val="0000FF"/>
                </a:solidFill>
              </a:rPr>
              <a:t>b</a:t>
            </a:r>
            <a:r>
              <a:rPr lang="en-US" dirty="0" smtClean="0">
                <a:solidFill>
                  <a:srgbClr val="0000FF"/>
                </a:solidFill>
              </a:rPr>
              <a:t>, </a:t>
            </a:r>
            <a:r>
              <a:rPr lang="en-US" dirty="0" err="1" smtClean="0">
                <a:solidFill>
                  <a:srgbClr val="0000FF"/>
                </a:solidFill>
              </a:rPr>
              <a:t>c</a:t>
            </a:r>
            <a:r>
              <a:rPr lang="en-US" dirty="0" smtClean="0">
                <a:solidFill>
                  <a:srgbClr val="0000FF"/>
                </a:solidFill>
              </a:rPr>
              <a:t>, </a:t>
            </a:r>
            <a:r>
              <a:rPr lang="en-US" dirty="0" err="1" smtClean="0">
                <a:solidFill>
                  <a:srgbClr val="0000FF"/>
                </a:solidFill>
              </a:rPr>
              <a:t>d</a:t>
            </a:r>
            <a:r>
              <a:rPr lang="en-US" dirty="0" smtClean="0">
                <a:solidFill>
                  <a:srgbClr val="0000FF"/>
                </a:solidFill>
              </a:rPr>
              <a:t>) {</a:t>
            </a:r>
          </a:p>
          <a:p>
            <a:pPr marL="333934" lvl="1" indent="0">
              <a:buNone/>
            </a:pPr>
            <a:r>
              <a:rPr lang="en-US" dirty="0" err="1" smtClean="0">
                <a:solidFill>
                  <a:srgbClr val="0000FF"/>
                </a:solidFill>
              </a:rPr>
              <a:t>var</a:t>
            </a:r>
            <a:r>
              <a:rPr lang="en-US" dirty="0" smtClean="0">
                <a:solidFill>
                  <a:srgbClr val="0000FF"/>
                </a:solidFill>
              </a:rPr>
              <a:t> indices = [ a, </a:t>
            </a:r>
            <a:r>
              <a:rPr lang="en-US" dirty="0" err="1" smtClean="0">
                <a:solidFill>
                  <a:srgbClr val="0000FF"/>
                </a:solidFill>
              </a:rPr>
              <a:t>b</a:t>
            </a:r>
            <a:r>
              <a:rPr lang="en-US" dirty="0" smtClean="0">
                <a:solidFill>
                  <a:srgbClr val="0000FF"/>
                </a:solidFill>
              </a:rPr>
              <a:t>, </a:t>
            </a:r>
            <a:r>
              <a:rPr lang="en-US" dirty="0" err="1" smtClean="0">
                <a:solidFill>
                  <a:srgbClr val="0000FF"/>
                </a:solidFill>
              </a:rPr>
              <a:t>c</a:t>
            </a:r>
            <a:r>
              <a:rPr lang="en-US" dirty="0" smtClean="0">
                <a:solidFill>
                  <a:srgbClr val="0000FF"/>
                </a:solidFill>
              </a:rPr>
              <a:t>, a, </a:t>
            </a:r>
            <a:r>
              <a:rPr lang="en-US" dirty="0" err="1" smtClean="0">
                <a:solidFill>
                  <a:srgbClr val="0000FF"/>
                </a:solidFill>
              </a:rPr>
              <a:t>c</a:t>
            </a:r>
            <a:r>
              <a:rPr lang="en-US" dirty="0" smtClean="0">
                <a:solidFill>
                  <a:srgbClr val="0000FF"/>
                </a:solidFill>
              </a:rPr>
              <a:t>, </a:t>
            </a:r>
            <a:r>
              <a:rPr lang="en-US" dirty="0" err="1" smtClean="0">
                <a:solidFill>
                  <a:srgbClr val="0000FF"/>
                </a:solidFill>
              </a:rPr>
              <a:t>d</a:t>
            </a:r>
            <a:r>
              <a:rPr lang="en-US" dirty="0" smtClean="0">
                <a:solidFill>
                  <a:srgbClr val="0000FF"/>
                </a:solidFill>
              </a:rPr>
              <a:t> ];</a:t>
            </a:r>
          </a:p>
          <a:p>
            <a:pPr marL="333934" lvl="1" indent="0">
              <a:buNone/>
            </a:pPr>
            <a:r>
              <a:rPr lang="en-US" dirty="0" smtClean="0">
                <a:solidFill>
                  <a:srgbClr val="0000FF"/>
                </a:solidFill>
              </a:rPr>
              <a:t>    for ( </a:t>
            </a:r>
            <a:r>
              <a:rPr lang="en-US" dirty="0" err="1" smtClean="0">
                <a:solidFill>
                  <a:srgbClr val="0000FF"/>
                </a:solidFill>
              </a:rPr>
              <a:t>var</a:t>
            </a:r>
            <a:r>
              <a:rPr lang="en-US" dirty="0" smtClean="0">
                <a:solidFill>
                  <a:srgbClr val="0000FF"/>
                </a:solidFill>
              </a:rPr>
              <a:t> </a:t>
            </a:r>
            <a:r>
              <a:rPr lang="en-US" dirty="0" err="1" smtClean="0">
                <a:solidFill>
                  <a:srgbClr val="0000FF"/>
                </a:solidFill>
              </a:rPr>
              <a:t>i</a:t>
            </a:r>
            <a:r>
              <a:rPr lang="en-US" dirty="0" smtClean="0">
                <a:solidFill>
                  <a:srgbClr val="0000FF"/>
                </a:solidFill>
              </a:rPr>
              <a:t> = 0; </a:t>
            </a:r>
            <a:r>
              <a:rPr lang="en-US" dirty="0" err="1" smtClean="0">
                <a:solidFill>
                  <a:srgbClr val="0000FF"/>
                </a:solidFill>
              </a:rPr>
              <a:t>i</a:t>
            </a:r>
            <a:r>
              <a:rPr lang="en-US" dirty="0" smtClean="0">
                <a:solidFill>
                  <a:srgbClr val="0000FF"/>
                </a:solidFill>
              </a:rPr>
              <a:t> &lt; </a:t>
            </a:r>
            <a:r>
              <a:rPr lang="en-US" dirty="0" err="1" smtClean="0">
                <a:solidFill>
                  <a:srgbClr val="0000FF"/>
                </a:solidFill>
              </a:rPr>
              <a:t>indices.length</a:t>
            </a:r>
            <a:r>
              <a:rPr lang="en-US" dirty="0" smtClean="0">
                <a:solidFill>
                  <a:srgbClr val="0000FF"/>
                </a:solidFill>
              </a:rPr>
              <a:t>; ++</a:t>
            </a:r>
            <a:r>
              <a:rPr lang="en-US" dirty="0" err="1" smtClean="0">
                <a:solidFill>
                  <a:srgbClr val="0000FF"/>
                </a:solidFill>
              </a:rPr>
              <a:t>i</a:t>
            </a:r>
            <a:r>
              <a:rPr lang="en-US" dirty="0" smtClean="0">
                <a:solidFill>
                  <a:srgbClr val="0000FF"/>
                </a:solidFill>
              </a:rPr>
              <a:t> ) {</a:t>
            </a:r>
          </a:p>
          <a:p>
            <a:pPr marL="333934" lvl="1" indent="0">
              <a:buNone/>
            </a:pPr>
            <a:r>
              <a:rPr lang="en-US" dirty="0" smtClean="0">
                <a:solidFill>
                  <a:srgbClr val="0000FF"/>
                </a:solidFill>
              </a:rPr>
              <a:t>        </a:t>
            </a:r>
            <a:r>
              <a:rPr lang="en-US" dirty="0" err="1" smtClean="0">
                <a:solidFill>
                  <a:srgbClr val="0000FF"/>
                </a:solidFill>
              </a:rPr>
              <a:t>points.push</a:t>
            </a:r>
            <a:r>
              <a:rPr lang="en-US" dirty="0" smtClean="0">
                <a:solidFill>
                  <a:srgbClr val="0000FF"/>
                </a:solidFill>
              </a:rPr>
              <a:t>( </a:t>
            </a:r>
            <a:r>
              <a:rPr lang="en-US" dirty="0" err="1" smtClean="0">
                <a:solidFill>
                  <a:srgbClr val="0000FF"/>
                </a:solidFill>
              </a:rPr>
              <a:t>vertices[indices[i</a:t>
            </a:r>
            <a:r>
              <a:rPr lang="en-US" dirty="0" smtClean="0">
                <a:solidFill>
                  <a:srgbClr val="0000FF"/>
                </a:solidFill>
              </a:rPr>
              <a:t>]] );</a:t>
            </a:r>
          </a:p>
          <a:p>
            <a:pPr marL="333934" lvl="1" indent="0">
              <a:buNone/>
            </a:pPr>
            <a:endParaRPr lang="en-US" dirty="0" smtClean="0">
              <a:solidFill>
                <a:srgbClr val="0000FF"/>
              </a:solidFill>
            </a:endParaRPr>
          </a:p>
          <a:p>
            <a:pPr marL="333934" lvl="1" indent="0">
              <a:buNone/>
            </a:pPr>
            <a:r>
              <a:rPr lang="en-US" dirty="0" smtClean="0">
                <a:solidFill>
                  <a:srgbClr val="0000FF"/>
                </a:solidFill>
              </a:rPr>
              <a:t>        // for vertex colors use</a:t>
            </a:r>
          </a:p>
          <a:p>
            <a:pPr marL="333934" lvl="1" indent="0">
              <a:buNone/>
            </a:pPr>
            <a:r>
              <a:rPr lang="en-US" dirty="0" smtClean="0">
                <a:solidFill>
                  <a:srgbClr val="0000FF"/>
                </a:solidFill>
              </a:rPr>
              <a:t>        //</a:t>
            </a:r>
            <a:r>
              <a:rPr lang="en-US" dirty="0" err="1" smtClean="0">
                <a:solidFill>
                  <a:srgbClr val="0000FF"/>
                </a:solidFill>
              </a:rPr>
              <a:t>colors.push</a:t>
            </a:r>
            <a:r>
              <a:rPr lang="en-US" dirty="0" smtClean="0">
                <a:solidFill>
                  <a:srgbClr val="0000FF"/>
                </a:solidFill>
              </a:rPr>
              <a:t>( </a:t>
            </a:r>
            <a:r>
              <a:rPr lang="en-US" dirty="0" err="1" smtClean="0">
                <a:solidFill>
                  <a:srgbClr val="0000FF"/>
                </a:solidFill>
              </a:rPr>
              <a:t>vertexColors[indices[i</a:t>
            </a:r>
            <a:r>
              <a:rPr lang="en-US" dirty="0" smtClean="0">
                <a:solidFill>
                  <a:srgbClr val="0000FF"/>
                </a:solidFill>
              </a:rPr>
              <a:t>]] );</a:t>
            </a:r>
          </a:p>
          <a:p>
            <a:pPr marL="333934" lvl="1" indent="0">
              <a:buNone/>
            </a:pPr>
            <a:endParaRPr lang="en-US" dirty="0" smtClean="0">
              <a:solidFill>
                <a:srgbClr val="0000FF"/>
              </a:solidFill>
            </a:endParaRPr>
          </a:p>
          <a:p>
            <a:pPr marL="333934" lvl="1" indent="0">
              <a:buNone/>
            </a:pPr>
            <a:r>
              <a:rPr lang="en-US" dirty="0" smtClean="0">
                <a:solidFill>
                  <a:srgbClr val="0000FF"/>
                </a:solidFill>
              </a:rPr>
              <a:t>        // for solid colored faces use </a:t>
            </a:r>
          </a:p>
          <a:p>
            <a:pPr marL="333934" lvl="1" indent="0">
              <a:buNone/>
            </a:pPr>
            <a:r>
              <a:rPr lang="en-US" dirty="0" smtClean="0">
                <a:solidFill>
                  <a:srgbClr val="0000FF"/>
                </a:solidFill>
              </a:rPr>
              <a:t>        </a:t>
            </a:r>
            <a:r>
              <a:rPr lang="en-US" dirty="0" err="1" smtClean="0">
                <a:solidFill>
                  <a:srgbClr val="0000FF"/>
                </a:solidFill>
              </a:rPr>
              <a:t>colors.push(vertexColors[a</a:t>
            </a:r>
            <a:r>
              <a:rPr lang="en-US" dirty="0" smtClean="0">
                <a:solidFill>
                  <a:srgbClr val="0000FF"/>
                </a:solidFill>
              </a:rPr>
              <a:t>]);</a:t>
            </a:r>
          </a:p>
          <a:p>
            <a:pPr marL="333934" lvl="1" indent="0">
              <a:buNone/>
            </a:pPr>
            <a:r>
              <a:rPr lang="en-US" dirty="0" smtClean="0">
                <a:solidFill>
                  <a:srgbClr val="0000FF"/>
                </a:solidFill>
              </a:rPr>
              <a:t>}</a:t>
            </a:r>
            <a:endParaRPr lang="en-US" dirty="0">
              <a:solidFill>
                <a:srgbClr val="0000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5981123"/>
      </p:ext>
    </p:extLst>
  </p:cSld>
  <p:clrMapOvr>
    <a:masterClrMapping/>
  </p:clrMapOv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Generating the Cube from Faces</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Generate 12 triangles for the cube</a:t>
            </a:r>
          </a:p>
          <a:p>
            <a:pPr lvl="1"/>
            <a:r>
              <a:rPr lang="en-US" dirty="0" smtClean="0"/>
              <a:t>36 vertices with 36 colors</a:t>
            </a:r>
            <a:br>
              <a:rPr lang="en-US" dirty="0" smtClean="0"/>
            </a:br>
            <a:endParaRPr lang="en-US" dirty="0" smtClean="0"/>
          </a:p>
          <a:p>
            <a:pPr marL="333934" lvl="1" indent="0">
              <a:buNone/>
            </a:pPr>
            <a:r>
              <a:rPr lang="en-US" dirty="0" smtClean="0">
                <a:solidFill>
                  <a:srgbClr val="0000FF"/>
                </a:solidFill>
              </a:rPr>
              <a:t>function </a:t>
            </a:r>
            <a:r>
              <a:rPr lang="en-US" dirty="0" err="1" smtClean="0">
                <a:solidFill>
                  <a:srgbClr val="0000FF"/>
                </a:solidFill>
              </a:rPr>
              <a:t>colorCube</a:t>
            </a:r>
            <a:r>
              <a:rPr lang="en-US" dirty="0" smtClean="0">
                <a:solidFill>
                  <a:srgbClr val="0000FF"/>
                </a:solidFill>
              </a:rPr>
              <a:t>() {</a:t>
            </a:r>
          </a:p>
          <a:p>
            <a:pPr marL="333934" lvl="1" indent="0">
              <a:buNone/>
            </a:pPr>
            <a:r>
              <a:rPr lang="en-US" dirty="0" smtClean="0">
                <a:solidFill>
                  <a:srgbClr val="0000FF"/>
                </a:solidFill>
              </a:rPr>
              <a:t>    quad( 1, 0, 3, 2 );</a:t>
            </a:r>
          </a:p>
          <a:p>
            <a:pPr marL="333934" lvl="1" indent="0">
              <a:buNone/>
            </a:pPr>
            <a:r>
              <a:rPr lang="en-US" dirty="0" smtClean="0">
                <a:solidFill>
                  <a:srgbClr val="0000FF"/>
                </a:solidFill>
              </a:rPr>
              <a:t>    quad( 2, 3, 7, 6 );</a:t>
            </a:r>
          </a:p>
          <a:p>
            <a:pPr marL="333934" lvl="1" indent="0">
              <a:buNone/>
            </a:pPr>
            <a:r>
              <a:rPr lang="en-US" dirty="0" smtClean="0">
                <a:solidFill>
                  <a:srgbClr val="0000FF"/>
                </a:solidFill>
              </a:rPr>
              <a:t>    quad( 3, 0, 4, 7 );</a:t>
            </a:r>
          </a:p>
          <a:p>
            <a:pPr marL="333934" lvl="1" indent="0">
              <a:buNone/>
            </a:pPr>
            <a:r>
              <a:rPr lang="en-US" dirty="0" smtClean="0">
                <a:solidFill>
                  <a:srgbClr val="0000FF"/>
                </a:solidFill>
              </a:rPr>
              <a:t>    quad( 6, 5, 1, 2 );</a:t>
            </a:r>
          </a:p>
          <a:p>
            <a:pPr marL="333934" lvl="1" indent="0">
              <a:buNone/>
            </a:pPr>
            <a:r>
              <a:rPr lang="en-US" dirty="0" smtClean="0">
                <a:solidFill>
                  <a:srgbClr val="0000FF"/>
                </a:solidFill>
              </a:rPr>
              <a:t>    quad( 4, 5, 6, 7 );</a:t>
            </a:r>
          </a:p>
          <a:p>
            <a:pPr marL="333934" lvl="1" indent="0">
              <a:buNone/>
            </a:pPr>
            <a:r>
              <a:rPr lang="en-US" dirty="0" smtClean="0">
                <a:solidFill>
                  <a:srgbClr val="0000FF"/>
                </a:solidFill>
              </a:rPr>
              <a:t>    quad( 5, 4, 0, 1 );</a:t>
            </a:r>
          </a:p>
          <a:p>
            <a:pPr marL="333934" lvl="1" indent="0">
              <a:buNone/>
            </a:pPr>
            <a:r>
              <a:rPr lang="en-US" dirty="0" smtClean="0">
                <a:solidFill>
                  <a:srgbClr val="0000FF"/>
                </a:solidFill>
              </a:rPr>
              <a:t>}</a:t>
            </a:r>
          </a:p>
          <a:p>
            <a:endParaRPr lang="en-US" dirty="0">
              <a:solidFill>
                <a:srgbClr val="FFFF00"/>
              </a:solidFill>
            </a:endParaRPr>
          </a:p>
        </p:txBody>
      </p:sp>
      <p:grpSp>
        <p:nvGrpSpPr>
          <p:cNvPr id="20" name="Group 19"/>
          <p:cNvGrpSpPr/>
          <p:nvPr/>
        </p:nvGrpSpPr>
        <p:grpSpPr>
          <a:xfrm>
            <a:off x="5392894" y="2684237"/>
            <a:ext cx="2475187" cy="2326676"/>
            <a:chOff x="5392894" y="2684237"/>
            <a:chExt cx="2475187" cy="2326676"/>
          </a:xfrm>
        </p:grpSpPr>
        <p:grpSp>
          <p:nvGrpSpPr>
            <p:cNvPr id="4" name="Group 3"/>
            <p:cNvGrpSpPr/>
            <p:nvPr/>
          </p:nvGrpSpPr>
          <p:grpSpPr>
            <a:xfrm>
              <a:off x="5775615" y="2844694"/>
              <a:ext cx="1692348" cy="1866497"/>
              <a:chOff x="5775615" y="2844694"/>
              <a:chExt cx="1692348" cy="1866497"/>
            </a:xfrm>
          </p:grpSpPr>
          <p:sp>
            <p:nvSpPr>
              <p:cNvPr id="5" name="Rectangle 4"/>
              <p:cNvSpPr/>
              <p:nvPr/>
            </p:nvSpPr>
            <p:spPr>
              <a:xfrm>
                <a:off x="5784314" y="3401452"/>
                <a:ext cx="1235147" cy="1287506"/>
              </a:xfrm>
              <a:prstGeom prst="rect">
                <a:avLst/>
              </a:prstGeom>
              <a:noFill/>
              <a:ln w="254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413B36"/>
                    </a:solidFill>
                  </a:ln>
                  <a:solidFill>
                    <a:srgbClr val="0066FF"/>
                  </a:solidFill>
                </a:endParaRPr>
              </a:p>
            </p:txBody>
          </p:sp>
          <p:sp>
            <p:nvSpPr>
              <p:cNvPr id="6" name="Rectangle 5"/>
              <p:cNvSpPr/>
              <p:nvPr/>
            </p:nvSpPr>
            <p:spPr>
              <a:xfrm>
                <a:off x="6223755" y="2857903"/>
                <a:ext cx="1235147" cy="1287506"/>
              </a:xfrm>
              <a:prstGeom prst="rect">
                <a:avLst/>
              </a:prstGeom>
              <a:noFill/>
              <a:ln w="25400" cap="flat" cmpd="sng" algn="ctr">
                <a:solidFill>
                  <a:srgbClr val="413B3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cxnSp>
            <p:nvCxnSpPr>
              <p:cNvPr id="7" name="Straight Connector 6"/>
              <p:cNvCxnSpPr/>
              <p:nvPr/>
            </p:nvCxnSpPr>
            <p:spPr>
              <a:xfrm rot="5400000" flipH="1" flipV="1">
                <a:off x="5710342" y="2909967"/>
                <a:ext cx="565458" cy="434911"/>
              </a:xfrm>
              <a:prstGeom prst="line">
                <a:avLst/>
              </a:prstGeom>
              <a:ln>
                <a:solidFill>
                  <a:srgbClr val="413B36"/>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5749666" y="4184585"/>
                <a:ext cx="565458" cy="434911"/>
              </a:xfrm>
              <a:prstGeom prst="line">
                <a:avLst/>
              </a:prstGeom>
              <a:ln>
                <a:solidFill>
                  <a:srgbClr val="413B36"/>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954550" y="2927688"/>
                <a:ext cx="565458" cy="434911"/>
              </a:xfrm>
              <a:prstGeom prst="line">
                <a:avLst/>
              </a:prstGeom>
              <a:ln>
                <a:solidFill>
                  <a:srgbClr val="413B36"/>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6967779" y="4211006"/>
                <a:ext cx="565458" cy="434911"/>
              </a:xfrm>
              <a:prstGeom prst="line">
                <a:avLst/>
              </a:prstGeom>
              <a:ln>
                <a:solidFill>
                  <a:srgbClr val="413B36"/>
                </a:solidFill>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5392894" y="3227464"/>
              <a:ext cx="304438" cy="307777"/>
            </a:xfrm>
            <a:prstGeom prst="rect">
              <a:avLst/>
            </a:prstGeom>
            <a:noFill/>
          </p:spPr>
          <p:txBody>
            <a:bodyPr wrap="square" rtlCol="0">
              <a:spAutoFit/>
            </a:bodyPr>
            <a:lstStyle/>
            <a:p>
              <a:r>
                <a:rPr lang="en-US" dirty="0" smtClean="0">
                  <a:solidFill>
                    <a:srgbClr val="0000FF"/>
                  </a:solidFill>
                </a:rPr>
                <a:t>1</a:t>
              </a:r>
              <a:endParaRPr lang="en-US" dirty="0">
                <a:solidFill>
                  <a:srgbClr val="0000FF"/>
                </a:solidFill>
              </a:endParaRPr>
            </a:p>
          </p:txBody>
        </p:sp>
        <p:sp>
          <p:nvSpPr>
            <p:cNvPr id="13" name="TextBox 12"/>
            <p:cNvSpPr txBox="1"/>
            <p:nvPr/>
          </p:nvSpPr>
          <p:spPr>
            <a:xfrm>
              <a:off x="5788844" y="2710013"/>
              <a:ext cx="304438" cy="307777"/>
            </a:xfrm>
            <a:prstGeom prst="rect">
              <a:avLst/>
            </a:prstGeom>
            <a:noFill/>
          </p:spPr>
          <p:txBody>
            <a:bodyPr wrap="square" rtlCol="0">
              <a:spAutoFit/>
            </a:bodyPr>
            <a:lstStyle/>
            <a:p>
              <a:r>
                <a:rPr lang="en-US" dirty="0" smtClean="0">
                  <a:solidFill>
                    <a:srgbClr val="0000FF"/>
                  </a:solidFill>
                </a:rPr>
                <a:t>7</a:t>
              </a:r>
              <a:endParaRPr lang="en-US" dirty="0">
                <a:solidFill>
                  <a:srgbClr val="0000FF"/>
                </a:solidFill>
              </a:endParaRPr>
            </a:p>
          </p:txBody>
        </p:sp>
        <p:sp>
          <p:nvSpPr>
            <p:cNvPr id="14" name="TextBox 13"/>
            <p:cNvSpPr txBox="1"/>
            <p:nvPr/>
          </p:nvSpPr>
          <p:spPr>
            <a:xfrm>
              <a:off x="5889055" y="3975932"/>
              <a:ext cx="304438" cy="307777"/>
            </a:xfrm>
            <a:prstGeom prst="rect">
              <a:avLst/>
            </a:prstGeom>
            <a:noFill/>
          </p:spPr>
          <p:txBody>
            <a:bodyPr wrap="square" rtlCol="0">
              <a:spAutoFit/>
            </a:bodyPr>
            <a:lstStyle/>
            <a:p>
              <a:r>
                <a:rPr lang="en-US" dirty="0" smtClean="0">
                  <a:solidFill>
                    <a:srgbClr val="0000FF"/>
                  </a:solidFill>
                </a:rPr>
                <a:t>4</a:t>
              </a:r>
              <a:endParaRPr lang="en-US" dirty="0">
                <a:solidFill>
                  <a:srgbClr val="0000FF"/>
                </a:solidFill>
              </a:endParaRPr>
            </a:p>
          </p:txBody>
        </p:sp>
        <p:sp>
          <p:nvSpPr>
            <p:cNvPr id="15" name="TextBox 14"/>
            <p:cNvSpPr txBox="1"/>
            <p:nvPr/>
          </p:nvSpPr>
          <p:spPr>
            <a:xfrm>
              <a:off x="7563643" y="2684237"/>
              <a:ext cx="304438" cy="307777"/>
            </a:xfrm>
            <a:prstGeom prst="rect">
              <a:avLst/>
            </a:prstGeom>
            <a:noFill/>
          </p:spPr>
          <p:txBody>
            <a:bodyPr wrap="square" rtlCol="0">
              <a:spAutoFit/>
            </a:bodyPr>
            <a:lstStyle/>
            <a:p>
              <a:r>
                <a:rPr lang="en-US" dirty="0" smtClean="0">
                  <a:solidFill>
                    <a:srgbClr val="0000FF"/>
                  </a:solidFill>
                </a:rPr>
                <a:t>6</a:t>
              </a:r>
              <a:endParaRPr lang="en-US" dirty="0">
                <a:solidFill>
                  <a:srgbClr val="0000FF"/>
                </a:solidFill>
              </a:endParaRPr>
            </a:p>
          </p:txBody>
        </p:sp>
        <p:sp>
          <p:nvSpPr>
            <p:cNvPr id="16" name="TextBox 15"/>
            <p:cNvSpPr txBox="1"/>
            <p:nvPr/>
          </p:nvSpPr>
          <p:spPr>
            <a:xfrm>
              <a:off x="7524682" y="4011052"/>
              <a:ext cx="304438" cy="307777"/>
            </a:xfrm>
            <a:prstGeom prst="rect">
              <a:avLst/>
            </a:prstGeom>
            <a:noFill/>
          </p:spPr>
          <p:txBody>
            <a:bodyPr wrap="square" rtlCol="0">
              <a:spAutoFit/>
            </a:bodyPr>
            <a:lstStyle/>
            <a:p>
              <a:r>
                <a:rPr lang="en-US" dirty="0" smtClean="0">
                  <a:solidFill>
                    <a:srgbClr val="0000FF"/>
                  </a:solidFill>
                </a:rPr>
                <a:t>7</a:t>
              </a:r>
              <a:endParaRPr lang="en-US" dirty="0">
                <a:solidFill>
                  <a:srgbClr val="0000FF"/>
                </a:solidFill>
              </a:endParaRPr>
            </a:p>
          </p:txBody>
        </p:sp>
        <p:sp>
          <p:nvSpPr>
            <p:cNvPr id="17" name="TextBox 16"/>
            <p:cNvSpPr txBox="1"/>
            <p:nvPr/>
          </p:nvSpPr>
          <p:spPr>
            <a:xfrm>
              <a:off x="7068207" y="3363109"/>
              <a:ext cx="304438" cy="307777"/>
            </a:xfrm>
            <a:prstGeom prst="rect">
              <a:avLst/>
            </a:prstGeom>
            <a:noFill/>
          </p:spPr>
          <p:txBody>
            <a:bodyPr wrap="square" rtlCol="0">
              <a:spAutoFit/>
            </a:bodyPr>
            <a:lstStyle/>
            <a:p>
              <a:r>
                <a:rPr lang="en-US" dirty="0" smtClean="0">
                  <a:solidFill>
                    <a:srgbClr val="0000FF"/>
                  </a:solidFill>
                </a:rPr>
                <a:t>2</a:t>
              </a:r>
              <a:endParaRPr lang="en-US" dirty="0">
                <a:solidFill>
                  <a:srgbClr val="0000FF"/>
                </a:solidFill>
              </a:endParaRPr>
            </a:p>
          </p:txBody>
        </p:sp>
        <p:sp>
          <p:nvSpPr>
            <p:cNvPr id="18" name="TextBox 17"/>
            <p:cNvSpPr txBox="1"/>
            <p:nvPr/>
          </p:nvSpPr>
          <p:spPr>
            <a:xfrm>
              <a:off x="7064039" y="4672525"/>
              <a:ext cx="304438" cy="307777"/>
            </a:xfrm>
            <a:prstGeom prst="rect">
              <a:avLst/>
            </a:prstGeom>
            <a:noFill/>
          </p:spPr>
          <p:txBody>
            <a:bodyPr wrap="square" rtlCol="0">
              <a:spAutoFit/>
            </a:bodyPr>
            <a:lstStyle/>
            <a:p>
              <a:r>
                <a:rPr lang="en-US" dirty="0" smtClean="0">
                  <a:solidFill>
                    <a:srgbClr val="0000FF"/>
                  </a:solidFill>
                </a:rPr>
                <a:t>3</a:t>
              </a:r>
              <a:endParaRPr lang="en-US" dirty="0">
                <a:solidFill>
                  <a:srgbClr val="0000FF"/>
                </a:solidFill>
              </a:endParaRPr>
            </a:p>
          </p:txBody>
        </p:sp>
        <p:sp>
          <p:nvSpPr>
            <p:cNvPr id="19" name="TextBox 18"/>
            <p:cNvSpPr txBox="1"/>
            <p:nvPr/>
          </p:nvSpPr>
          <p:spPr>
            <a:xfrm>
              <a:off x="5511589" y="4703136"/>
              <a:ext cx="304438" cy="307777"/>
            </a:xfrm>
            <a:prstGeom prst="rect">
              <a:avLst/>
            </a:prstGeom>
            <a:noFill/>
          </p:spPr>
          <p:txBody>
            <a:bodyPr wrap="square" rtlCol="0">
              <a:spAutoFit/>
            </a:bodyPr>
            <a:lstStyle/>
            <a:p>
              <a:r>
                <a:rPr lang="en-US" dirty="0" smtClean="0">
                  <a:solidFill>
                    <a:srgbClr val="0000FF"/>
                  </a:solidFill>
                </a:rPr>
                <a:t>0</a:t>
              </a:r>
              <a:endParaRPr lang="en-US" dirty="0">
                <a:solidFill>
                  <a:srgbClr val="0000FF"/>
                </a:solidFill>
              </a:endParaRP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0191622"/>
      </p:ext>
    </p:extLst>
  </p:cSld>
  <p:clrMapOvr>
    <a:masterClrMapping/>
  </p:clrMapOv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Storing Vertex Attributes</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Vertex data must be stored in a Vertex Buffer Object (VBO)</a:t>
            </a:r>
          </a:p>
          <a:p>
            <a:r>
              <a:rPr lang="en-US" dirty="0" smtClean="0"/>
              <a:t>To set up a VBO we must</a:t>
            </a:r>
          </a:p>
          <a:p>
            <a:pPr lvl="1"/>
            <a:r>
              <a:rPr lang="en-US" dirty="0" smtClean="0"/>
              <a:t>create an empty by calling </a:t>
            </a:r>
            <a:r>
              <a:rPr lang="en-US" dirty="0" err="1" smtClean="0">
                <a:solidFill>
                  <a:srgbClr val="0066FF"/>
                </a:solidFill>
              </a:rPr>
              <a:t>gl.createBuffer</a:t>
            </a:r>
            <a:r>
              <a:rPr lang="en-US" dirty="0" smtClean="0">
                <a:solidFill>
                  <a:srgbClr val="0066FF"/>
                </a:solidFill>
              </a:rPr>
              <a:t>();</a:t>
            </a:r>
            <a:r>
              <a:rPr lang="en-US" dirty="0" smtClean="0">
                <a:solidFill>
                  <a:srgbClr val="FFFF00"/>
                </a:solidFill>
              </a:rPr>
              <a:t> </a:t>
            </a:r>
            <a:endParaRPr lang="en-US" dirty="0" smtClean="0">
              <a:solidFill>
                <a:srgbClr val="660066"/>
              </a:solidFill>
              <a:latin typeface="Consolas"/>
              <a:cs typeface="Consolas"/>
            </a:endParaRPr>
          </a:p>
          <a:p>
            <a:pPr lvl="1"/>
            <a:r>
              <a:rPr lang="en-US" dirty="0" smtClean="0"/>
              <a:t>bind a specific VBO for initialization by calling</a:t>
            </a:r>
            <a:br>
              <a:rPr lang="en-US" dirty="0" smtClean="0"/>
            </a:br>
            <a:r>
              <a:rPr lang="en-US" dirty="0"/>
              <a:t/>
            </a:r>
            <a:br>
              <a:rPr lang="en-US" dirty="0"/>
            </a:br>
            <a:r>
              <a:rPr lang="en-US" dirty="0" smtClean="0"/>
              <a:t>	</a:t>
            </a:r>
            <a:r>
              <a:rPr lang="en-US" dirty="0" err="1" smtClean="0">
                <a:solidFill>
                  <a:srgbClr val="0066FF"/>
                </a:solidFill>
              </a:rPr>
              <a:t>gl.bindBuffer</a:t>
            </a:r>
            <a:r>
              <a:rPr lang="en-US" dirty="0" smtClean="0">
                <a:solidFill>
                  <a:srgbClr val="0066FF"/>
                </a:solidFill>
              </a:rPr>
              <a:t>( </a:t>
            </a:r>
            <a:r>
              <a:rPr lang="en-US" dirty="0" err="1" smtClean="0">
                <a:solidFill>
                  <a:srgbClr val="0066FF"/>
                </a:solidFill>
              </a:rPr>
              <a:t>gl.ARRAY_BUFFER</a:t>
            </a:r>
            <a:r>
              <a:rPr lang="en-US" dirty="0" smtClean="0">
                <a:solidFill>
                  <a:srgbClr val="0066FF"/>
                </a:solidFill>
              </a:rPr>
              <a:t>, </a:t>
            </a:r>
            <a:r>
              <a:rPr lang="en-US" dirty="0" err="1" smtClean="0">
                <a:solidFill>
                  <a:srgbClr val="0066FF"/>
                </a:solidFill>
              </a:rPr>
              <a:t>vBuffer</a:t>
            </a:r>
            <a:r>
              <a:rPr lang="en-US" dirty="0" smtClean="0">
                <a:solidFill>
                  <a:srgbClr val="0066FF"/>
                </a:solidFill>
              </a:rPr>
              <a:t> );</a:t>
            </a:r>
            <a:r>
              <a:rPr lang="en-US" dirty="0" smtClean="0">
                <a:solidFill>
                  <a:srgbClr val="660066"/>
                </a:solidFill>
                <a:latin typeface="Consolas"/>
                <a:cs typeface="Consolas"/>
              </a:rPr>
              <a:t/>
            </a:r>
            <a:br>
              <a:rPr lang="en-US" dirty="0" smtClean="0">
                <a:solidFill>
                  <a:srgbClr val="660066"/>
                </a:solidFill>
                <a:latin typeface="Consolas"/>
                <a:cs typeface="Consolas"/>
              </a:rPr>
            </a:br>
            <a:endParaRPr lang="en-US" dirty="0" smtClean="0">
              <a:solidFill>
                <a:srgbClr val="660066"/>
              </a:solidFill>
              <a:latin typeface="Consolas"/>
              <a:cs typeface="Consolas"/>
            </a:endParaRPr>
          </a:p>
          <a:p>
            <a:pPr lvl="1"/>
            <a:r>
              <a:rPr lang="en-US" dirty="0" smtClean="0"/>
              <a:t>load data into VBO using (for our points)</a:t>
            </a:r>
            <a:br>
              <a:rPr lang="en-US" dirty="0" smtClean="0"/>
            </a:br>
            <a:r>
              <a:rPr lang="en-US" dirty="0" smtClean="0"/>
              <a:t/>
            </a:r>
            <a:br>
              <a:rPr lang="en-US" dirty="0" smtClean="0"/>
            </a:br>
            <a:r>
              <a:rPr lang="en-US" dirty="0" smtClean="0"/>
              <a:t>	</a:t>
            </a:r>
            <a:r>
              <a:rPr lang="en-US" dirty="0" err="1" smtClean="0">
                <a:solidFill>
                  <a:srgbClr val="0066FF"/>
                </a:solidFill>
              </a:rPr>
              <a:t>gl.bufferData</a:t>
            </a:r>
            <a:r>
              <a:rPr lang="en-US" dirty="0" smtClean="0">
                <a:solidFill>
                  <a:srgbClr val="0066FF"/>
                </a:solidFill>
              </a:rPr>
              <a:t>( </a:t>
            </a:r>
            <a:r>
              <a:rPr lang="en-US" dirty="0" err="1" smtClean="0">
                <a:solidFill>
                  <a:srgbClr val="0066FF"/>
                </a:solidFill>
              </a:rPr>
              <a:t>gl.ARRAY_BUFFER</a:t>
            </a:r>
            <a:r>
              <a:rPr lang="en-US" dirty="0" smtClean="0">
                <a:solidFill>
                  <a:srgbClr val="0066FF"/>
                </a:solidFill>
              </a:rPr>
              <a:t>, </a:t>
            </a:r>
            <a:r>
              <a:rPr lang="en-US" dirty="0" err="1" smtClean="0">
                <a:solidFill>
                  <a:srgbClr val="0066FF"/>
                </a:solidFill>
              </a:rPr>
              <a:t>flatten(points</a:t>
            </a:r>
            <a:r>
              <a:rPr lang="en-US" dirty="0" smtClean="0">
                <a:solidFill>
                  <a:srgbClr val="0066FF"/>
                </a:solidFill>
              </a:rPr>
              <a:t>), </a:t>
            </a:r>
          </a:p>
          <a:p>
            <a:pPr lvl="1">
              <a:buNone/>
            </a:pPr>
            <a:r>
              <a:rPr lang="en-US" dirty="0" smtClean="0">
                <a:solidFill>
                  <a:srgbClr val="0066FF"/>
                </a:solidFill>
              </a:rPr>
              <a:t>              </a:t>
            </a:r>
            <a:r>
              <a:rPr lang="en-US" dirty="0" err="1" smtClean="0">
                <a:solidFill>
                  <a:srgbClr val="0066FF"/>
                </a:solidFill>
              </a:rPr>
              <a:t>gl.STATIC_DRAW</a:t>
            </a:r>
            <a:r>
              <a:rPr lang="en-US" dirty="0" smtClean="0">
                <a:solidFill>
                  <a:srgbClr val="0066FF"/>
                </a:solidFill>
              </a:rPr>
              <a:t> );</a:t>
            </a:r>
            <a:r>
              <a:rPr lang="en-US" dirty="0" smtClean="0">
                <a:solidFill>
                  <a:srgbClr val="FFFF00"/>
                </a:solidFill>
                <a:latin typeface="Consolas"/>
                <a:cs typeface="Consolas"/>
              </a:rPr>
              <a:t/>
            </a:r>
            <a:br>
              <a:rPr lang="en-US" dirty="0" smtClean="0">
                <a:solidFill>
                  <a:srgbClr val="FFFF00"/>
                </a:solidFill>
                <a:latin typeface="Consolas"/>
                <a:cs typeface="Consolas"/>
              </a:rPr>
            </a:br>
            <a:endParaRPr lang="en-US" dirty="0" smtClean="0">
              <a:solidFill>
                <a:srgbClr val="FFFF00"/>
              </a:solidFill>
              <a:latin typeface="Consolas"/>
              <a:cs typeface="Consolas"/>
            </a:endParaRPr>
          </a:p>
          <a:p>
            <a:endParaRPr lang="en-US" dirty="0" smtClean="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930917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Vertex Array Code</a:t>
            </a:r>
            <a:endParaRPr lang="en-US" sz="3600" dirty="0"/>
          </a:p>
        </p:txBody>
      </p:sp>
      <p:sp>
        <p:nvSpPr>
          <p:cNvPr id="6" name="Content Placeholder 5"/>
          <p:cNvSpPr>
            <a:spLocks noGrp="1"/>
          </p:cNvSpPr>
          <p:nvPr>
            <p:ph idx="1"/>
          </p:nvPr>
        </p:nvSpPr>
        <p:spPr>
          <a:xfrm>
            <a:off x="457199" y="789619"/>
            <a:ext cx="8686801" cy="4645460"/>
          </a:xfrm>
        </p:spPr>
        <p:txBody>
          <a:bodyPr>
            <a:normAutofit fontScale="55000" lnSpcReduction="20000"/>
          </a:bodyPr>
          <a:lstStyle/>
          <a:p>
            <a:pPr>
              <a:buNone/>
            </a:pPr>
            <a:r>
              <a:rPr lang="en-US" dirty="0" smtClean="0"/>
              <a:t>Associate shader variables with vertex arrays </a:t>
            </a:r>
          </a:p>
          <a:p>
            <a:pPr lvl="1">
              <a:buNone/>
            </a:pPr>
            <a:endParaRPr lang="en-US" dirty="0" smtClean="0"/>
          </a:p>
          <a:p>
            <a:pPr marL="365760" lvl="1" indent="0">
              <a:buNone/>
            </a:pPr>
            <a:r>
              <a:rPr lang="en-US" dirty="0" smtClean="0">
                <a:solidFill>
                  <a:srgbClr val="660066"/>
                </a:solidFill>
                <a:latin typeface="Consolas"/>
                <a:cs typeface="Consolas"/>
              </a:rPr>
              <a:t>	</a:t>
            </a:r>
            <a:r>
              <a:rPr lang="en-US" dirty="0" smtClean="0"/>
              <a:t>  </a:t>
            </a:r>
            <a:r>
              <a:rPr lang="en-US" sz="2909" dirty="0" err="1" smtClean="0">
                <a:solidFill>
                  <a:srgbClr val="0000FF"/>
                </a:solidFill>
              </a:rPr>
              <a:t>var</a:t>
            </a:r>
            <a:r>
              <a:rPr lang="en-US" sz="2909" dirty="0" smtClean="0">
                <a:solidFill>
                  <a:srgbClr val="0000FF"/>
                </a:solidFill>
              </a:rPr>
              <a:t> </a:t>
            </a:r>
            <a:r>
              <a:rPr lang="en-US" sz="2909" dirty="0" err="1" smtClean="0">
                <a:solidFill>
                  <a:srgbClr val="0000FF"/>
                </a:solidFill>
              </a:rPr>
              <a:t>cBuffer</a:t>
            </a:r>
            <a:r>
              <a:rPr lang="en-US" sz="2909" dirty="0" smtClean="0">
                <a:solidFill>
                  <a:srgbClr val="0000FF"/>
                </a:solidFill>
              </a:rPr>
              <a:t> = </a:t>
            </a:r>
            <a:r>
              <a:rPr lang="en-US" sz="2909" dirty="0" err="1" smtClean="0">
                <a:solidFill>
                  <a:srgbClr val="0000FF"/>
                </a:solidFill>
              </a:rPr>
              <a:t>gl.createBuffer</a:t>
            </a:r>
            <a:r>
              <a:rPr lang="en-US" sz="2909" dirty="0" smtClean="0">
                <a:solidFill>
                  <a:srgbClr val="0000FF"/>
                </a:solidFill>
              </a:rPr>
              <a:t>();</a:t>
            </a:r>
          </a:p>
          <a:p>
            <a:pPr marL="365760" lvl="1" indent="0">
              <a:buNone/>
            </a:pPr>
            <a:r>
              <a:rPr lang="en-US" sz="2909" dirty="0" smtClean="0">
                <a:solidFill>
                  <a:srgbClr val="0000FF"/>
                </a:solidFill>
              </a:rPr>
              <a:t>    </a:t>
            </a:r>
            <a:r>
              <a:rPr lang="en-US" sz="2909" dirty="0" err="1" smtClean="0">
                <a:solidFill>
                  <a:srgbClr val="0000FF"/>
                </a:solidFill>
              </a:rPr>
              <a:t>gl.bindBuffer</a:t>
            </a:r>
            <a:r>
              <a:rPr lang="en-US" sz="2909" dirty="0" smtClean="0">
                <a:solidFill>
                  <a:srgbClr val="0000FF"/>
                </a:solidFill>
              </a:rPr>
              <a:t>( </a:t>
            </a:r>
            <a:r>
              <a:rPr lang="en-US" sz="2909" dirty="0" err="1" smtClean="0">
                <a:solidFill>
                  <a:srgbClr val="0000FF"/>
                </a:solidFill>
              </a:rPr>
              <a:t>gl.ARRAY_BUFFER</a:t>
            </a:r>
            <a:r>
              <a:rPr lang="en-US" sz="2909" dirty="0" smtClean="0">
                <a:solidFill>
                  <a:srgbClr val="0000FF"/>
                </a:solidFill>
              </a:rPr>
              <a:t>, </a:t>
            </a:r>
            <a:r>
              <a:rPr lang="en-US" sz="2909" dirty="0" err="1" smtClean="0">
                <a:solidFill>
                  <a:srgbClr val="0000FF"/>
                </a:solidFill>
              </a:rPr>
              <a:t>cBuffer</a:t>
            </a:r>
            <a:r>
              <a:rPr lang="en-US" sz="2909" dirty="0" smtClean="0">
                <a:solidFill>
                  <a:srgbClr val="0000FF"/>
                </a:solidFill>
              </a:rPr>
              <a:t> );</a:t>
            </a:r>
          </a:p>
          <a:p>
            <a:pPr marL="365760" lvl="1" indent="0">
              <a:buNone/>
            </a:pPr>
            <a:r>
              <a:rPr lang="en-US" sz="2909" dirty="0" smtClean="0">
                <a:solidFill>
                  <a:srgbClr val="0000FF"/>
                </a:solidFill>
              </a:rPr>
              <a:t>    </a:t>
            </a:r>
            <a:r>
              <a:rPr lang="en-US" sz="2909" dirty="0" err="1" smtClean="0">
                <a:solidFill>
                  <a:srgbClr val="0000FF"/>
                </a:solidFill>
              </a:rPr>
              <a:t>gl.bufferData</a:t>
            </a:r>
            <a:r>
              <a:rPr lang="en-US" sz="2909" dirty="0" smtClean="0">
                <a:solidFill>
                  <a:srgbClr val="0000FF"/>
                </a:solidFill>
              </a:rPr>
              <a:t>( </a:t>
            </a:r>
            <a:r>
              <a:rPr lang="en-US" sz="2909" dirty="0" err="1" smtClean="0">
                <a:solidFill>
                  <a:srgbClr val="0000FF"/>
                </a:solidFill>
              </a:rPr>
              <a:t>gl.ARRAY_BUFFER</a:t>
            </a:r>
            <a:r>
              <a:rPr lang="en-US" sz="2909" dirty="0" smtClean="0">
                <a:solidFill>
                  <a:srgbClr val="0000FF"/>
                </a:solidFill>
              </a:rPr>
              <a:t>, </a:t>
            </a:r>
            <a:r>
              <a:rPr lang="en-US" sz="2909" dirty="0" err="1" smtClean="0">
                <a:solidFill>
                  <a:srgbClr val="0000FF"/>
                </a:solidFill>
              </a:rPr>
              <a:t>flatten(colors</a:t>
            </a:r>
            <a:r>
              <a:rPr lang="en-US" sz="2909" dirty="0" smtClean="0">
                <a:solidFill>
                  <a:srgbClr val="0000FF"/>
                </a:solidFill>
              </a:rPr>
              <a:t>), </a:t>
            </a:r>
            <a:r>
              <a:rPr lang="en-US" sz="2909" dirty="0" err="1" smtClean="0">
                <a:solidFill>
                  <a:srgbClr val="0000FF"/>
                </a:solidFill>
              </a:rPr>
              <a:t>gl.STATIC_DRAW</a:t>
            </a:r>
            <a:r>
              <a:rPr lang="en-US" sz="2909" dirty="0" smtClean="0">
                <a:solidFill>
                  <a:srgbClr val="0000FF"/>
                </a:solidFill>
              </a:rPr>
              <a:t> );</a:t>
            </a:r>
          </a:p>
          <a:p>
            <a:pPr marL="365760" lvl="1" indent="0">
              <a:buNone/>
            </a:pPr>
            <a:endParaRPr lang="en-US" sz="2909" dirty="0" smtClean="0">
              <a:solidFill>
                <a:srgbClr val="0000FF"/>
              </a:solidFill>
            </a:endParaRPr>
          </a:p>
          <a:p>
            <a:pPr marL="365760" lvl="1" indent="0">
              <a:buNone/>
            </a:pPr>
            <a:r>
              <a:rPr lang="en-US" sz="2909" dirty="0" smtClean="0">
                <a:solidFill>
                  <a:srgbClr val="0000FF"/>
                </a:solidFill>
              </a:rPr>
              <a:t>    </a:t>
            </a:r>
            <a:r>
              <a:rPr lang="en-US" sz="2909" dirty="0" err="1" smtClean="0">
                <a:solidFill>
                  <a:srgbClr val="0000FF"/>
                </a:solidFill>
              </a:rPr>
              <a:t>var</a:t>
            </a:r>
            <a:r>
              <a:rPr lang="en-US" sz="2909" dirty="0" smtClean="0">
                <a:solidFill>
                  <a:srgbClr val="0000FF"/>
                </a:solidFill>
              </a:rPr>
              <a:t> </a:t>
            </a:r>
            <a:r>
              <a:rPr lang="en-US" sz="2909" dirty="0" err="1" smtClean="0">
                <a:solidFill>
                  <a:srgbClr val="0000FF"/>
                </a:solidFill>
              </a:rPr>
              <a:t>vColor</a:t>
            </a:r>
            <a:r>
              <a:rPr lang="en-US" sz="2909" dirty="0" smtClean="0">
                <a:solidFill>
                  <a:srgbClr val="0000FF"/>
                </a:solidFill>
              </a:rPr>
              <a:t> = </a:t>
            </a:r>
            <a:r>
              <a:rPr lang="en-US" sz="2909" dirty="0" err="1" smtClean="0">
                <a:solidFill>
                  <a:srgbClr val="0000FF"/>
                </a:solidFill>
              </a:rPr>
              <a:t>gl.getAttribLocation</a:t>
            </a:r>
            <a:r>
              <a:rPr lang="en-US" sz="2909" dirty="0" smtClean="0">
                <a:solidFill>
                  <a:srgbClr val="0000FF"/>
                </a:solidFill>
              </a:rPr>
              <a:t>( program, "</a:t>
            </a:r>
            <a:r>
              <a:rPr lang="en-US" sz="2909" dirty="0" err="1" smtClean="0">
                <a:solidFill>
                  <a:srgbClr val="0000FF"/>
                </a:solidFill>
              </a:rPr>
              <a:t>vColor</a:t>
            </a:r>
            <a:r>
              <a:rPr lang="en-US" sz="2909" dirty="0" smtClean="0">
                <a:solidFill>
                  <a:srgbClr val="0000FF"/>
                </a:solidFill>
              </a:rPr>
              <a:t>" );</a:t>
            </a:r>
          </a:p>
          <a:p>
            <a:pPr marL="365760" lvl="1" indent="0">
              <a:buNone/>
            </a:pPr>
            <a:r>
              <a:rPr lang="en-US" sz="2909" dirty="0" smtClean="0">
                <a:solidFill>
                  <a:srgbClr val="0000FF"/>
                </a:solidFill>
              </a:rPr>
              <a:t>    </a:t>
            </a:r>
            <a:r>
              <a:rPr lang="en-US" sz="2909" dirty="0" err="1" smtClean="0">
                <a:solidFill>
                  <a:srgbClr val="0000FF"/>
                </a:solidFill>
              </a:rPr>
              <a:t>gl.vertexAttribPointer</a:t>
            </a:r>
            <a:r>
              <a:rPr lang="en-US" sz="2909" dirty="0" smtClean="0">
                <a:solidFill>
                  <a:srgbClr val="0000FF"/>
                </a:solidFill>
              </a:rPr>
              <a:t>( </a:t>
            </a:r>
            <a:r>
              <a:rPr lang="en-US" sz="2909" dirty="0" err="1" smtClean="0">
                <a:solidFill>
                  <a:srgbClr val="0000FF"/>
                </a:solidFill>
              </a:rPr>
              <a:t>vColor</a:t>
            </a:r>
            <a:r>
              <a:rPr lang="en-US" sz="2909" dirty="0" smtClean="0">
                <a:solidFill>
                  <a:srgbClr val="0000FF"/>
                </a:solidFill>
              </a:rPr>
              <a:t>, 4, </a:t>
            </a:r>
            <a:r>
              <a:rPr lang="en-US" sz="2909" dirty="0" err="1" smtClean="0">
                <a:solidFill>
                  <a:srgbClr val="0000FF"/>
                </a:solidFill>
              </a:rPr>
              <a:t>gl.FLOAT</a:t>
            </a:r>
            <a:r>
              <a:rPr lang="en-US" sz="2909" dirty="0" smtClean="0">
                <a:solidFill>
                  <a:srgbClr val="0000FF"/>
                </a:solidFill>
              </a:rPr>
              <a:t>, false, 0, 0 );</a:t>
            </a:r>
          </a:p>
          <a:p>
            <a:pPr marL="365760" lvl="1" indent="0">
              <a:buNone/>
            </a:pPr>
            <a:r>
              <a:rPr lang="en-US" sz="2909" dirty="0" smtClean="0">
                <a:solidFill>
                  <a:srgbClr val="0000FF"/>
                </a:solidFill>
              </a:rPr>
              <a:t>    </a:t>
            </a:r>
            <a:r>
              <a:rPr lang="en-US" sz="2909" dirty="0" err="1" smtClean="0">
                <a:solidFill>
                  <a:srgbClr val="0000FF"/>
                </a:solidFill>
              </a:rPr>
              <a:t>gl.enableVertexAttribArray</a:t>
            </a:r>
            <a:r>
              <a:rPr lang="en-US" sz="2909" dirty="0" smtClean="0">
                <a:solidFill>
                  <a:srgbClr val="0000FF"/>
                </a:solidFill>
              </a:rPr>
              <a:t>( </a:t>
            </a:r>
            <a:r>
              <a:rPr lang="en-US" sz="2909" dirty="0" err="1" smtClean="0">
                <a:solidFill>
                  <a:srgbClr val="0000FF"/>
                </a:solidFill>
              </a:rPr>
              <a:t>vColor</a:t>
            </a:r>
            <a:r>
              <a:rPr lang="en-US" sz="2909" dirty="0" smtClean="0">
                <a:solidFill>
                  <a:srgbClr val="0000FF"/>
                </a:solidFill>
              </a:rPr>
              <a:t> );</a:t>
            </a:r>
          </a:p>
          <a:p>
            <a:pPr marL="365760" lvl="1" indent="0">
              <a:buNone/>
            </a:pPr>
            <a:endParaRPr lang="en-US" sz="2909" dirty="0" smtClean="0">
              <a:solidFill>
                <a:srgbClr val="0000FF"/>
              </a:solidFill>
            </a:endParaRPr>
          </a:p>
          <a:p>
            <a:pPr marL="365760" lvl="1" indent="0">
              <a:buNone/>
            </a:pPr>
            <a:r>
              <a:rPr lang="en-US" sz="2909" dirty="0" smtClean="0">
                <a:solidFill>
                  <a:srgbClr val="0000FF"/>
                </a:solidFill>
              </a:rPr>
              <a:t>    </a:t>
            </a:r>
            <a:r>
              <a:rPr lang="en-US" sz="2909" dirty="0" err="1" smtClean="0">
                <a:solidFill>
                  <a:srgbClr val="0000FF"/>
                </a:solidFill>
              </a:rPr>
              <a:t>var</a:t>
            </a:r>
            <a:r>
              <a:rPr lang="en-US" sz="2909" dirty="0" smtClean="0">
                <a:solidFill>
                  <a:srgbClr val="0000FF"/>
                </a:solidFill>
              </a:rPr>
              <a:t> </a:t>
            </a:r>
            <a:r>
              <a:rPr lang="en-US" sz="2909" dirty="0" err="1" smtClean="0">
                <a:solidFill>
                  <a:srgbClr val="0000FF"/>
                </a:solidFill>
              </a:rPr>
              <a:t>vBuffer</a:t>
            </a:r>
            <a:r>
              <a:rPr lang="en-US" sz="2909" dirty="0" smtClean="0">
                <a:solidFill>
                  <a:srgbClr val="0000FF"/>
                </a:solidFill>
              </a:rPr>
              <a:t> = </a:t>
            </a:r>
            <a:r>
              <a:rPr lang="en-US" sz="2909" dirty="0" err="1" smtClean="0">
                <a:solidFill>
                  <a:srgbClr val="0000FF"/>
                </a:solidFill>
              </a:rPr>
              <a:t>gl.createBuffer</a:t>
            </a:r>
            <a:r>
              <a:rPr lang="en-US" sz="2909" dirty="0" smtClean="0">
                <a:solidFill>
                  <a:srgbClr val="0000FF"/>
                </a:solidFill>
              </a:rPr>
              <a:t>(); </a:t>
            </a:r>
          </a:p>
          <a:p>
            <a:pPr marL="365760" lvl="1" indent="0">
              <a:buNone/>
            </a:pPr>
            <a:r>
              <a:rPr lang="en-US" sz="2909" dirty="0" smtClean="0">
                <a:solidFill>
                  <a:srgbClr val="0000FF"/>
                </a:solidFill>
              </a:rPr>
              <a:t>    </a:t>
            </a:r>
            <a:r>
              <a:rPr lang="en-US" sz="2909" dirty="0" err="1" smtClean="0">
                <a:solidFill>
                  <a:srgbClr val="0000FF"/>
                </a:solidFill>
              </a:rPr>
              <a:t>gl.bindBuffer</a:t>
            </a:r>
            <a:r>
              <a:rPr lang="en-US" sz="2909" dirty="0" smtClean="0">
                <a:solidFill>
                  <a:srgbClr val="0000FF"/>
                </a:solidFill>
              </a:rPr>
              <a:t>( </a:t>
            </a:r>
            <a:r>
              <a:rPr lang="en-US" sz="2909" dirty="0" err="1" smtClean="0">
                <a:solidFill>
                  <a:srgbClr val="0000FF"/>
                </a:solidFill>
              </a:rPr>
              <a:t>gl.ARRAY_BUFFER</a:t>
            </a:r>
            <a:r>
              <a:rPr lang="en-US" sz="2909" dirty="0" smtClean="0">
                <a:solidFill>
                  <a:srgbClr val="0000FF"/>
                </a:solidFill>
              </a:rPr>
              <a:t>, </a:t>
            </a:r>
            <a:r>
              <a:rPr lang="en-US" sz="2909" dirty="0" err="1" smtClean="0">
                <a:solidFill>
                  <a:srgbClr val="0000FF"/>
                </a:solidFill>
              </a:rPr>
              <a:t>vBuffer</a:t>
            </a:r>
            <a:r>
              <a:rPr lang="en-US" sz="2909" dirty="0" smtClean="0">
                <a:solidFill>
                  <a:srgbClr val="0000FF"/>
                </a:solidFill>
              </a:rPr>
              <a:t> );</a:t>
            </a:r>
          </a:p>
          <a:p>
            <a:pPr marL="365760" lvl="1" indent="0">
              <a:buNone/>
            </a:pPr>
            <a:r>
              <a:rPr lang="en-US" sz="2909" dirty="0" smtClean="0">
                <a:solidFill>
                  <a:srgbClr val="0000FF"/>
                </a:solidFill>
              </a:rPr>
              <a:t>    </a:t>
            </a:r>
            <a:r>
              <a:rPr lang="en-US" sz="2909" dirty="0" err="1" smtClean="0">
                <a:solidFill>
                  <a:srgbClr val="0000FF"/>
                </a:solidFill>
              </a:rPr>
              <a:t>gl.bufferData</a:t>
            </a:r>
            <a:r>
              <a:rPr lang="en-US" sz="2909" dirty="0" smtClean="0">
                <a:solidFill>
                  <a:srgbClr val="0000FF"/>
                </a:solidFill>
              </a:rPr>
              <a:t>( </a:t>
            </a:r>
            <a:r>
              <a:rPr lang="en-US" sz="2909" dirty="0" err="1" smtClean="0">
                <a:solidFill>
                  <a:srgbClr val="0000FF"/>
                </a:solidFill>
              </a:rPr>
              <a:t>gl.ARRAY_BUFFER</a:t>
            </a:r>
            <a:r>
              <a:rPr lang="en-US" sz="2909" dirty="0" smtClean="0">
                <a:solidFill>
                  <a:srgbClr val="0000FF"/>
                </a:solidFill>
              </a:rPr>
              <a:t>, </a:t>
            </a:r>
            <a:r>
              <a:rPr lang="en-US" sz="2909" dirty="0" err="1" smtClean="0">
                <a:solidFill>
                  <a:srgbClr val="0000FF"/>
                </a:solidFill>
              </a:rPr>
              <a:t>flatten(points</a:t>
            </a:r>
            <a:r>
              <a:rPr lang="en-US" sz="2909" dirty="0" smtClean="0">
                <a:solidFill>
                  <a:srgbClr val="0000FF"/>
                </a:solidFill>
              </a:rPr>
              <a:t>), </a:t>
            </a:r>
            <a:r>
              <a:rPr lang="en-US" sz="2909" dirty="0" err="1" smtClean="0">
                <a:solidFill>
                  <a:srgbClr val="0000FF"/>
                </a:solidFill>
              </a:rPr>
              <a:t>gl.STATIC_DRAW</a:t>
            </a:r>
            <a:r>
              <a:rPr lang="en-US" sz="2909" dirty="0" smtClean="0">
                <a:solidFill>
                  <a:srgbClr val="0000FF"/>
                </a:solidFill>
              </a:rPr>
              <a:t> ); </a:t>
            </a:r>
          </a:p>
          <a:p>
            <a:pPr marL="365760" lvl="1" indent="0">
              <a:buNone/>
            </a:pPr>
            <a:endParaRPr lang="en-US" sz="2909" dirty="0" smtClean="0">
              <a:solidFill>
                <a:srgbClr val="0000FF"/>
              </a:solidFill>
            </a:endParaRPr>
          </a:p>
          <a:p>
            <a:pPr marL="365760" lvl="1" indent="0">
              <a:buNone/>
            </a:pPr>
            <a:r>
              <a:rPr lang="en-US" sz="2909" dirty="0" smtClean="0">
                <a:solidFill>
                  <a:srgbClr val="0000FF"/>
                </a:solidFill>
              </a:rPr>
              <a:t>    </a:t>
            </a:r>
            <a:r>
              <a:rPr lang="en-US" sz="2909" dirty="0" err="1" smtClean="0">
                <a:solidFill>
                  <a:srgbClr val="0000FF"/>
                </a:solidFill>
              </a:rPr>
              <a:t>var</a:t>
            </a:r>
            <a:r>
              <a:rPr lang="en-US" sz="2909" dirty="0" smtClean="0">
                <a:solidFill>
                  <a:srgbClr val="0000FF"/>
                </a:solidFill>
              </a:rPr>
              <a:t> </a:t>
            </a:r>
            <a:r>
              <a:rPr lang="en-US" sz="2909" dirty="0" err="1" smtClean="0">
                <a:solidFill>
                  <a:srgbClr val="0000FF"/>
                </a:solidFill>
              </a:rPr>
              <a:t>vPosition</a:t>
            </a:r>
            <a:r>
              <a:rPr lang="en-US" sz="2909" dirty="0" smtClean="0">
                <a:solidFill>
                  <a:srgbClr val="0000FF"/>
                </a:solidFill>
              </a:rPr>
              <a:t> = </a:t>
            </a:r>
            <a:r>
              <a:rPr lang="en-US" sz="2909" dirty="0" err="1" smtClean="0">
                <a:solidFill>
                  <a:srgbClr val="0000FF"/>
                </a:solidFill>
              </a:rPr>
              <a:t>gl.getAttribLocation</a:t>
            </a:r>
            <a:r>
              <a:rPr lang="en-US" sz="2909" dirty="0" smtClean="0">
                <a:solidFill>
                  <a:srgbClr val="0000FF"/>
                </a:solidFill>
              </a:rPr>
              <a:t>( program, "</a:t>
            </a:r>
            <a:r>
              <a:rPr lang="en-US" sz="2909" dirty="0" err="1" smtClean="0">
                <a:solidFill>
                  <a:srgbClr val="0000FF"/>
                </a:solidFill>
              </a:rPr>
              <a:t>vPosition</a:t>
            </a:r>
            <a:r>
              <a:rPr lang="en-US" sz="2909" dirty="0" smtClean="0">
                <a:solidFill>
                  <a:srgbClr val="0000FF"/>
                </a:solidFill>
              </a:rPr>
              <a:t>" ); </a:t>
            </a:r>
          </a:p>
          <a:p>
            <a:pPr marL="365760" lvl="1" indent="0">
              <a:buNone/>
            </a:pPr>
            <a:r>
              <a:rPr lang="en-US" sz="2909" dirty="0" smtClean="0">
                <a:solidFill>
                  <a:srgbClr val="0000FF"/>
                </a:solidFill>
              </a:rPr>
              <a:t>    </a:t>
            </a:r>
            <a:r>
              <a:rPr lang="en-US" sz="2909" dirty="0" err="1" smtClean="0">
                <a:solidFill>
                  <a:srgbClr val="0000FF"/>
                </a:solidFill>
              </a:rPr>
              <a:t>gl.vertexAttribPointer</a:t>
            </a:r>
            <a:r>
              <a:rPr lang="en-US" sz="2909" dirty="0" smtClean="0">
                <a:solidFill>
                  <a:srgbClr val="0000FF"/>
                </a:solidFill>
              </a:rPr>
              <a:t>( </a:t>
            </a:r>
            <a:r>
              <a:rPr lang="en-US" sz="2909" dirty="0" err="1" smtClean="0">
                <a:solidFill>
                  <a:srgbClr val="0000FF"/>
                </a:solidFill>
              </a:rPr>
              <a:t>vPosition</a:t>
            </a:r>
            <a:r>
              <a:rPr lang="en-US" sz="2909" dirty="0" smtClean="0">
                <a:solidFill>
                  <a:srgbClr val="0000FF"/>
                </a:solidFill>
              </a:rPr>
              <a:t>, 3, </a:t>
            </a:r>
            <a:r>
              <a:rPr lang="en-US" sz="2909" dirty="0" err="1" smtClean="0">
                <a:solidFill>
                  <a:srgbClr val="0000FF"/>
                </a:solidFill>
              </a:rPr>
              <a:t>gl.FLOAT</a:t>
            </a:r>
            <a:r>
              <a:rPr lang="en-US" sz="2909" dirty="0" smtClean="0">
                <a:solidFill>
                  <a:srgbClr val="0000FF"/>
                </a:solidFill>
              </a:rPr>
              <a:t>, false, 0, 0 );</a:t>
            </a:r>
          </a:p>
          <a:p>
            <a:pPr marL="365760" lvl="1" indent="0">
              <a:buNone/>
            </a:pPr>
            <a:r>
              <a:rPr lang="en-US" sz="2909" dirty="0" smtClean="0">
                <a:solidFill>
                  <a:srgbClr val="0000FF"/>
                </a:solidFill>
              </a:rPr>
              <a:t>    </a:t>
            </a:r>
            <a:r>
              <a:rPr lang="en-US" sz="2909" dirty="0" err="1" smtClean="0">
                <a:solidFill>
                  <a:srgbClr val="0000FF"/>
                </a:solidFill>
              </a:rPr>
              <a:t>gl.enableVertexAttribArray</a:t>
            </a:r>
            <a:r>
              <a:rPr lang="en-US" sz="2909" dirty="0" smtClean="0">
                <a:solidFill>
                  <a:srgbClr val="0000FF"/>
                </a:solidFill>
              </a:rPr>
              <a:t>( </a:t>
            </a:r>
            <a:r>
              <a:rPr lang="en-US" sz="2909" dirty="0" err="1" smtClean="0">
                <a:solidFill>
                  <a:srgbClr val="0000FF"/>
                </a:solidFill>
              </a:rPr>
              <a:t>vPosition</a:t>
            </a:r>
            <a:r>
              <a:rPr lang="en-US" sz="2909" dirty="0" smtClean="0">
                <a:solidFill>
                  <a:srgbClr val="0000FF"/>
                </a:solidFill>
              </a:rPr>
              <a:t> );</a:t>
            </a:r>
            <a:endParaRPr lang="en-US" sz="2909" dirty="0">
              <a:solidFill>
                <a:srgbClr val="0000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4359960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normAutofit/>
          </a:bodyPr>
          <a:lstStyle/>
          <a:p>
            <a:r>
              <a:rPr lang="en-US" dirty="0" smtClean="0"/>
              <a:t>Drawing Geometric Primitives</a:t>
            </a:r>
            <a:endParaRPr lang="en-US" dirty="0"/>
          </a:p>
        </p:txBody>
      </p:sp>
      <p:sp>
        <p:nvSpPr>
          <p:cNvPr id="65558" name="Rectangle 22"/>
          <p:cNvSpPr>
            <a:spLocks noGrp="1" noChangeArrowheads="1"/>
          </p:cNvSpPr>
          <p:nvPr>
            <p:ph idx="1"/>
          </p:nvPr>
        </p:nvSpPr>
        <p:spPr>
          <a:xfrm>
            <a:off x="457199" y="1200150"/>
            <a:ext cx="8362791" cy="4062965"/>
          </a:xfrm>
        </p:spPr>
        <p:txBody>
          <a:bodyPr>
            <a:normAutofit fontScale="62500" lnSpcReduction="20000"/>
          </a:bodyPr>
          <a:lstStyle/>
          <a:p>
            <a:pPr>
              <a:buNone/>
            </a:pPr>
            <a:r>
              <a:rPr lang="en-US" dirty="0" smtClean="0"/>
              <a:t>For contiguous groups of vertices, we can use the simple render function</a:t>
            </a:r>
            <a:br>
              <a:rPr lang="en-US" dirty="0" smtClean="0"/>
            </a:br>
            <a:endParaRPr lang="en-US" dirty="0" smtClean="0"/>
          </a:p>
          <a:p>
            <a:pPr marL="0" indent="0">
              <a:buNone/>
            </a:pPr>
            <a:r>
              <a:rPr lang="en-US" sz="2560" dirty="0" smtClean="0">
                <a:solidFill>
                  <a:srgbClr val="0000FF"/>
                </a:solidFill>
              </a:rPr>
              <a:t>function render()</a:t>
            </a:r>
          </a:p>
          <a:p>
            <a:pPr marL="0" indent="0">
              <a:buNone/>
            </a:pPr>
            <a:r>
              <a:rPr lang="en-US" sz="2560" dirty="0" smtClean="0">
                <a:solidFill>
                  <a:srgbClr val="0000FF"/>
                </a:solidFill>
              </a:rPr>
              <a:t>{</a:t>
            </a:r>
          </a:p>
          <a:p>
            <a:pPr marL="0" indent="0">
              <a:buNone/>
            </a:pPr>
            <a:r>
              <a:rPr lang="en-US" sz="2560" dirty="0" smtClean="0">
                <a:solidFill>
                  <a:srgbClr val="0000FF"/>
                </a:solidFill>
              </a:rPr>
              <a:t>    </a:t>
            </a:r>
            <a:r>
              <a:rPr lang="en-US" sz="2560" dirty="0" err="1" smtClean="0">
                <a:solidFill>
                  <a:srgbClr val="0000FF"/>
                </a:solidFill>
              </a:rPr>
              <a:t>gl.clear</a:t>
            </a:r>
            <a:r>
              <a:rPr lang="en-US" sz="2560" dirty="0" smtClean="0">
                <a:solidFill>
                  <a:srgbClr val="0000FF"/>
                </a:solidFill>
              </a:rPr>
              <a:t>( </a:t>
            </a:r>
            <a:r>
              <a:rPr lang="en-US" sz="2560" dirty="0" err="1" smtClean="0">
                <a:solidFill>
                  <a:srgbClr val="0000FF"/>
                </a:solidFill>
              </a:rPr>
              <a:t>gl.COLOR_BUFFER_BIT</a:t>
            </a:r>
            <a:r>
              <a:rPr lang="en-US" sz="2560" dirty="0" smtClean="0">
                <a:solidFill>
                  <a:srgbClr val="0000FF"/>
                </a:solidFill>
              </a:rPr>
              <a:t> | </a:t>
            </a:r>
            <a:r>
              <a:rPr lang="en-US" sz="2560" dirty="0" err="1" smtClean="0">
                <a:solidFill>
                  <a:srgbClr val="0000FF"/>
                </a:solidFill>
              </a:rPr>
              <a:t>gl.DEPTH_BUFFER_BIT</a:t>
            </a:r>
            <a:r>
              <a:rPr lang="en-US" sz="2560" dirty="0" smtClean="0">
                <a:solidFill>
                  <a:srgbClr val="0000FF"/>
                </a:solidFill>
              </a:rPr>
              <a:t>);</a:t>
            </a:r>
          </a:p>
          <a:p>
            <a:pPr marL="0" indent="0">
              <a:buNone/>
            </a:pPr>
            <a:r>
              <a:rPr lang="en-US" sz="2560" dirty="0" smtClean="0">
                <a:solidFill>
                  <a:srgbClr val="0000FF"/>
                </a:solidFill>
              </a:rPr>
              <a:t>    </a:t>
            </a:r>
            <a:r>
              <a:rPr lang="en-US" sz="2560" dirty="0" err="1" smtClean="0">
                <a:solidFill>
                  <a:srgbClr val="0000FF"/>
                </a:solidFill>
              </a:rPr>
              <a:t>gl.drawArrays</a:t>
            </a:r>
            <a:r>
              <a:rPr lang="en-US" sz="2560" dirty="0" smtClean="0">
                <a:solidFill>
                  <a:srgbClr val="0000FF"/>
                </a:solidFill>
              </a:rPr>
              <a:t>( </a:t>
            </a:r>
            <a:r>
              <a:rPr lang="en-US" sz="2560" dirty="0" err="1" smtClean="0">
                <a:solidFill>
                  <a:srgbClr val="0000FF"/>
                </a:solidFill>
              </a:rPr>
              <a:t>gl.TRIANGLES</a:t>
            </a:r>
            <a:r>
              <a:rPr lang="en-US" sz="2560" dirty="0" smtClean="0">
                <a:solidFill>
                  <a:srgbClr val="0000FF"/>
                </a:solidFill>
              </a:rPr>
              <a:t>, 0, </a:t>
            </a:r>
            <a:r>
              <a:rPr lang="en-US" sz="2560" dirty="0" err="1" smtClean="0">
                <a:solidFill>
                  <a:srgbClr val="0000FF"/>
                </a:solidFill>
              </a:rPr>
              <a:t>numVertices</a:t>
            </a:r>
            <a:r>
              <a:rPr lang="en-US" sz="2560" dirty="0" smtClean="0">
                <a:solidFill>
                  <a:srgbClr val="0000FF"/>
                </a:solidFill>
              </a:rPr>
              <a:t> );</a:t>
            </a:r>
          </a:p>
          <a:p>
            <a:pPr marL="0" indent="0">
              <a:buNone/>
            </a:pPr>
            <a:r>
              <a:rPr lang="en-US" sz="2560" dirty="0" smtClean="0">
                <a:solidFill>
                  <a:srgbClr val="0000FF"/>
                </a:solidFill>
              </a:rPr>
              <a:t>    </a:t>
            </a:r>
            <a:r>
              <a:rPr lang="en-US" sz="2560" dirty="0" err="1" smtClean="0">
                <a:solidFill>
                  <a:srgbClr val="0000FF"/>
                </a:solidFill>
              </a:rPr>
              <a:t>requestAnimFrame</a:t>
            </a:r>
            <a:r>
              <a:rPr lang="en-US" sz="2560" dirty="0" smtClean="0">
                <a:solidFill>
                  <a:srgbClr val="0000FF"/>
                </a:solidFill>
              </a:rPr>
              <a:t>( render );</a:t>
            </a:r>
          </a:p>
          <a:p>
            <a:pPr marL="0" indent="0">
              <a:buNone/>
            </a:pPr>
            <a:r>
              <a:rPr lang="en-US" sz="2560" dirty="0" smtClean="0">
                <a:solidFill>
                  <a:srgbClr val="0000FF"/>
                </a:solidFill>
              </a:rPr>
              <a:t>}</a:t>
            </a:r>
            <a:endParaRPr lang="en-US" sz="4480" dirty="0" smtClean="0">
              <a:solidFill>
                <a:srgbClr val="0000FF"/>
              </a:solidFill>
            </a:endParaRPr>
          </a:p>
          <a:p>
            <a:pPr>
              <a:buNone/>
            </a:pPr>
            <a:r>
              <a:rPr lang="en-US" dirty="0" err="1" smtClean="0">
                <a:solidFill>
                  <a:srgbClr val="0000FF"/>
                </a:solidFill>
              </a:rPr>
              <a:t>gl.drawArrays</a:t>
            </a:r>
            <a:r>
              <a:rPr lang="en-US" dirty="0" smtClean="0"/>
              <a:t> initiates vertex shader</a:t>
            </a:r>
          </a:p>
          <a:p>
            <a:pPr>
              <a:buNone/>
            </a:pPr>
            <a:r>
              <a:rPr lang="en-US" dirty="0" err="1" smtClean="0">
                <a:solidFill>
                  <a:srgbClr val="0000FF"/>
                </a:solidFill>
              </a:rPr>
              <a:t>requestAnimationFrame</a:t>
            </a:r>
            <a:r>
              <a:rPr lang="en-US" dirty="0" smtClean="0"/>
              <a:t> needed for redrawing if anything is changing</a:t>
            </a:r>
          </a:p>
          <a:p>
            <a:pPr>
              <a:buNone/>
            </a:pPr>
            <a:endParaRPr lang="en-US" dirty="0" smtClean="0"/>
          </a:p>
          <a:p>
            <a:pPr>
              <a:buNone/>
            </a:pPr>
            <a:r>
              <a:rPr lang="en-US" dirty="0" smtClean="0"/>
              <a:t>Note we must clear both the frame buffer and the depth buffer</a:t>
            </a:r>
          </a:p>
          <a:p>
            <a:pPr>
              <a:buNone/>
            </a:pPr>
            <a:r>
              <a:rPr lang="en-US" dirty="0" smtClean="0"/>
              <a:t>Depth buffer used for hidden surface removal</a:t>
            </a:r>
          </a:p>
          <a:p>
            <a:pPr lvl="1">
              <a:buNone/>
            </a:pPr>
            <a:r>
              <a:rPr lang="en-US" dirty="0" smtClean="0"/>
              <a:t>enable HSR by </a:t>
            </a:r>
            <a:r>
              <a:rPr lang="en-US" dirty="0" err="1" smtClean="0">
                <a:solidFill>
                  <a:srgbClr val="0000FF"/>
                </a:solidFill>
              </a:rPr>
              <a:t>gl.enable(gl.GL_DEPTH</a:t>
            </a:r>
            <a:r>
              <a:rPr lang="en-US" dirty="0" smtClean="0">
                <a:solidFill>
                  <a:srgbClr val="0000FF"/>
                </a:solidFill>
              </a:rPr>
              <a:t>)</a:t>
            </a:r>
            <a:r>
              <a:rPr lang="en-US" dirty="0" smtClean="0">
                <a:solidFill>
                  <a:srgbClr val="FFFF00"/>
                </a:solidFill>
              </a:rPr>
              <a:t> </a:t>
            </a:r>
            <a:r>
              <a:rPr lang="en-US" dirty="0" smtClean="0"/>
              <a:t>in </a:t>
            </a:r>
            <a:r>
              <a:rPr lang="en-US" dirty="0" smtClean="0">
                <a:solidFill>
                  <a:srgbClr val="0000FF"/>
                </a:solidFill>
              </a:rPr>
              <a:t>init()</a:t>
            </a:r>
            <a:endParaRPr lang="en-US" dirty="0">
              <a:solidFill>
                <a:srgbClr val="0000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746396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dirty="0" smtClean="0"/>
              <a:t>What Is OpenGL?</a:t>
            </a:r>
            <a:endParaRPr lang="en-US" dirty="0"/>
          </a:p>
        </p:txBody>
      </p:sp>
      <p:sp>
        <p:nvSpPr>
          <p:cNvPr id="27651" name="Rectangle 3"/>
          <p:cNvSpPr>
            <a:spLocks noGrp="1" noChangeArrowheads="1"/>
          </p:cNvSpPr>
          <p:nvPr>
            <p:ph idx="1"/>
          </p:nvPr>
        </p:nvSpPr>
        <p:spPr>
          <a:xfrm>
            <a:off x="430987" y="958938"/>
            <a:ext cx="8310602" cy="3943349"/>
          </a:xfrm>
        </p:spPr>
        <p:txBody>
          <a:bodyPr>
            <a:normAutofit fontScale="85000" lnSpcReduction="10000"/>
          </a:bodyPr>
          <a:lstStyle/>
          <a:p>
            <a:r>
              <a:rPr lang="en-US" sz="3294" dirty="0" smtClean="0"/>
              <a:t>OpenGL is a computer graphics rendering </a:t>
            </a:r>
            <a:r>
              <a:rPr lang="en-US" sz="3294" i="1" dirty="0" smtClean="0"/>
              <a:t>application programming interface (</a:t>
            </a:r>
            <a:r>
              <a:rPr lang="en-US" sz="3294" dirty="0" smtClean="0"/>
              <a:t>API)</a:t>
            </a:r>
          </a:p>
          <a:p>
            <a:pPr lvl="1"/>
            <a:r>
              <a:rPr lang="en-US" dirty="0" smtClean="0"/>
              <a:t>With it, you can generate high-quality color images by rendering with geometric and image primitives</a:t>
            </a:r>
          </a:p>
          <a:p>
            <a:pPr lvl="1"/>
            <a:r>
              <a:rPr lang="en-US" dirty="0" smtClean="0"/>
              <a:t>It forms the basis of many interactive applications that include 3D graphics </a:t>
            </a:r>
          </a:p>
          <a:p>
            <a:pPr lvl="1"/>
            <a:r>
              <a:rPr lang="en-US" dirty="0" smtClean="0"/>
              <a:t>By using OpenGL, the graphics part of your application can be</a:t>
            </a:r>
          </a:p>
          <a:p>
            <a:pPr lvl="2"/>
            <a:r>
              <a:rPr lang="en-US" dirty="0" smtClean="0"/>
              <a:t>operating system independent</a:t>
            </a:r>
          </a:p>
          <a:p>
            <a:pPr lvl="2"/>
            <a:r>
              <a:rPr lang="en-US" dirty="0" smtClean="0"/>
              <a:t>window system independent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599858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rgbClr val="413B36"/>
                </a:solidFill>
              </a:rPr>
              <a:t>Shaders </a:t>
            </a:r>
            <a:r>
              <a:rPr lang="en-US" dirty="0" smtClean="0">
                <a:solidFill>
                  <a:schemeClr val="bg1"/>
                </a:solidFill>
              </a:rPr>
              <a:t>and GLSL</a:t>
            </a:r>
            <a:endParaRPr lang="en-US" dirty="0">
              <a:solidFill>
                <a:schemeClr val="bg1"/>
              </a:solidFill>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5989476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Shaders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shader that’s executed for each vertex</a:t>
            </a:r>
          </a:p>
          <a:p>
            <a:pPr lvl="1"/>
            <a:r>
              <a:rPr lang="en-US" dirty="0" smtClean="0"/>
              <a:t>Each instantiation can generate one vertex </a:t>
            </a:r>
          </a:p>
          <a:p>
            <a:pPr lvl="1"/>
            <a:r>
              <a:rPr lang="en-US" dirty="0" smtClean="0"/>
              <a:t>Outputs are passed on to the </a:t>
            </a:r>
            <a:r>
              <a:rPr lang="en-US" dirty="0" err="1" smtClean="0"/>
              <a:t>rasterizer</a:t>
            </a:r>
            <a:r>
              <a:rPr lang="en-US" dirty="0" smtClean="0"/>
              <a:t> where they are interpolated and available to fragment shaders</a:t>
            </a:r>
          </a:p>
          <a:p>
            <a:pPr lvl="1"/>
            <a:r>
              <a:rPr lang="en-US" dirty="0" smtClean="0"/>
              <a:t>Position output in clip coordinates</a:t>
            </a:r>
          </a:p>
          <a:p>
            <a:endParaRPr lang="en-US" dirty="0" smtClean="0"/>
          </a:p>
          <a:p>
            <a:r>
              <a:rPr lang="en-US" dirty="0" smtClean="0"/>
              <a:t>There are lots of effects we can do in vertex shaders</a:t>
            </a:r>
          </a:p>
          <a:p>
            <a:pPr lvl="1"/>
            <a:r>
              <a:rPr lang="en-US" dirty="0" smtClean="0"/>
              <a:t>Changing coordinate systems</a:t>
            </a:r>
          </a:p>
          <a:p>
            <a:pPr lvl="1"/>
            <a:r>
              <a:rPr lang="en-US" dirty="0" smtClean="0"/>
              <a:t>Moving vertices</a:t>
            </a:r>
          </a:p>
          <a:p>
            <a:pPr lvl="1"/>
            <a:r>
              <a:rPr lang="en-US" dirty="0" smtClean="0"/>
              <a:t>Per vertex lighting: height fields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2679685"/>
      </p:ext>
    </p:extLst>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Shaders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shader that’s executed for each “potential” pixel</a:t>
            </a:r>
          </a:p>
          <a:p>
            <a:pPr lvl="1"/>
            <a:r>
              <a:rPr lang="en-US" dirty="0" smtClean="0"/>
              <a:t>fragments still need to pass several tests before making it to the </a:t>
            </a:r>
            <a:r>
              <a:rPr lang="en-US" dirty="0" err="1" smtClean="0"/>
              <a:t>framebuffer</a:t>
            </a:r>
            <a:endParaRPr lang="en-US" dirty="0" smtClean="0"/>
          </a:p>
          <a:p>
            <a:r>
              <a:rPr lang="en-US" dirty="0" smtClean="0"/>
              <a:t>There are many effects we can implement in fragment shaders</a:t>
            </a:r>
          </a:p>
          <a:p>
            <a:pPr lvl="1"/>
            <a:r>
              <a:rPr lang="en-US" dirty="0" smtClean="0"/>
              <a:t>Per-fragment lighting</a:t>
            </a:r>
          </a:p>
          <a:p>
            <a:pPr lvl="1"/>
            <a:r>
              <a:rPr lang="en-US" dirty="0" smtClean="0"/>
              <a:t>Texture and </a:t>
            </a:r>
            <a:r>
              <a:rPr lang="en-US" dirty="0"/>
              <a:t>b</a:t>
            </a:r>
            <a:r>
              <a:rPr lang="en-US" dirty="0" smtClean="0"/>
              <a:t>ump Mapping</a:t>
            </a:r>
          </a:p>
          <a:p>
            <a:pPr lvl="1"/>
            <a:r>
              <a:rPr lang="en-US" dirty="0" smtClean="0"/>
              <a:t>Environment (Reflection) Maps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2679685"/>
      </p:ext>
    </p:extLst>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GLSL</a:t>
            </a:r>
            <a:endParaRPr lang="en-US" sz="3600" dirty="0"/>
          </a:p>
        </p:txBody>
      </p:sp>
      <p:sp>
        <p:nvSpPr>
          <p:cNvPr id="3" name="Content Placeholder 2"/>
          <p:cNvSpPr>
            <a:spLocks noGrp="1"/>
          </p:cNvSpPr>
          <p:nvPr>
            <p:ph idx="1"/>
          </p:nvPr>
        </p:nvSpPr>
        <p:spPr/>
        <p:txBody>
          <a:bodyPr>
            <a:normAutofit/>
          </a:bodyPr>
          <a:lstStyle/>
          <a:p>
            <a:r>
              <a:rPr lang="en-US" sz="2800" dirty="0" smtClean="0"/>
              <a:t>Open</a:t>
            </a:r>
            <a:r>
              <a:rPr lang="en-US" sz="2800" u="sng" dirty="0" smtClean="0"/>
              <a:t>GL</a:t>
            </a:r>
            <a:r>
              <a:rPr lang="en-US" sz="2800" dirty="0" smtClean="0"/>
              <a:t> </a:t>
            </a:r>
            <a:r>
              <a:rPr lang="en-US" sz="2800" u="sng" dirty="0" smtClean="0"/>
              <a:t>S</a:t>
            </a:r>
            <a:r>
              <a:rPr lang="en-US" sz="2800" dirty="0" smtClean="0"/>
              <a:t>hading </a:t>
            </a:r>
            <a:r>
              <a:rPr lang="en-US" sz="2800" u="sng" dirty="0" smtClean="0"/>
              <a:t>L</a:t>
            </a:r>
            <a:r>
              <a:rPr lang="en-US" sz="2800" dirty="0" smtClean="0"/>
              <a:t>anguage</a:t>
            </a:r>
          </a:p>
          <a:p>
            <a:r>
              <a:rPr lang="en-US" sz="2800" dirty="0" smtClean="0"/>
              <a:t>C like language with some C++ features</a:t>
            </a:r>
          </a:p>
          <a:p>
            <a:r>
              <a:rPr lang="en-US" sz="2800" dirty="0" smtClean="0"/>
              <a:t>2-4 dimensional matrix and vector types</a:t>
            </a:r>
          </a:p>
          <a:p>
            <a:r>
              <a:rPr lang="en-US" sz="2800" dirty="0" smtClean="0"/>
              <a:t>Both vertex and fragment shaders are written in GLSL</a:t>
            </a:r>
          </a:p>
          <a:p>
            <a:r>
              <a:rPr lang="en-US" sz="2800" dirty="0" smtClean="0"/>
              <a:t>Each shader has a main()</a:t>
            </a:r>
            <a:endParaRPr lang="en-US" sz="28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normAutofit/>
          </a:bodyPr>
          <a:lstStyle/>
          <a:p>
            <a:r>
              <a:rPr lang="en-US" sz="3600" dirty="0" smtClean="0"/>
              <a:t>GLSL Data Types</a:t>
            </a:r>
            <a:endParaRPr lang="en-US" sz="3600" dirty="0"/>
          </a:p>
        </p:txBody>
      </p:sp>
      <p:sp>
        <p:nvSpPr>
          <p:cNvPr id="130051" name="Rectangle 3"/>
          <p:cNvSpPr>
            <a:spLocks noGrp="1" noChangeArrowheads="1"/>
          </p:cNvSpPr>
          <p:nvPr>
            <p:ph idx="1"/>
          </p:nvPr>
        </p:nvSpPr>
        <p:spPr/>
        <p:txBody>
          <a:bodyPr>
            <a:normAutofit fontScale="77500" lnSpcReduction="20000"/>
          </a:bodyPr>
          <a:lstStyle/>
          <a:p>
            <a:r>
              <a:rPr lang="en-US" dirty="0" smtClean="0"/>
              <a:t>Scalar types:	</a:t>
            </a:r>
            <a:r>
              <a:rPr lang="en-US" dirty="0" smtClean="0">
                <a:solidFill>
                  <a:srgbClr val="0066FF"/>
                </a:solidFill>
                <a:latin typeface="Consolas"/>
                <a:cs typeface="Consolas"/>
              </a:rPr>
              <a:t>float, </a:t>
            </a:r>
            <a:r>
              <a:rPr lang="en-US" dirty="0" err="1" smtClean="0">
                <a:solidFill>
                  <a:srgbClr val="0066FF"/>
                </a:solidFill>
                <a:latin typeface="Consolas"/>
                <a:cs typeface="Consolas"/>
              </a:rPr>
              <a:t>int</a:t>
            </a:r>
            <a:r>
              <a:rPr lang="en-US" dirty="0" smtClean="0">
                <a:solidFill>
                  <a:srgbClr val="0066FF"/>
                </a:solidFill>
                <a:latin typeface="Consolas"/>
                <a:cs typeface="Consolas"/>
              </a:rPr>
              <a:t>, </a:t>
            </a:r>
            <a:r>
              <a:rPr lang="en-US" dirty="0" err="1" smtClean="0">
                <a:solidFill>
                  <a:srgbClr val="0066FF"/>
                </a:solidFill>
                <a:latin typeface="Consolas"/>
                <a:cs typeface="Consolas"/>
              </a:rPr>
              <a:t>bool</a:t>
            </a:r>
            <a:endParaRPr lang="en-US" dirty="0" smtClean="0">
              <a:solidFill>
                <a:srgbClr val="0066FF"/>
              </a:solidFill>
            </a:endParaRPr>
          </a:p>
          <a:p>
            <a:r>
              <a:rPr lang="en-US" dirty="0" smtClean="0"/>
              <a:t>Vector types:	</a:t>
            </a:r>
            <a:r>
              <a:rPr lang="en-US" dirty="0" smtClean="0">
                <a:solidFill>
                  <a:srgbClr val="0066FF"/>
                </a:solidFill>
                <a:latin typeface="Consolas"/>
                <a:cs typeface="Consolas"/>
              </a:rPr>
              <a:t>vec2, vec3, vec4</a:t>
            </a:r>
          </a:p>
          <a:p>
            <a:pPr marL="0" indent="0">
              <a:buNone/>
            </a:pPr>
            <a:r>
              <a:rPr lang="en-US" dirty="0" smtClean="0">
                <a:solidFill>
                  <a:srgbClr val="0066FF"/>
                </a:solidFill>
                <a:latin typeface="Consolas"/>
                <a:cs typeface="Consolas"/>
              </a:rPr>
              <a:t>             	ivec2, ivec3, ivec4</a:t>
            </a:r>
          </a:p>
          <a:p>
            <a:pPr marL="0" indent="0">
              <a:buNone/>
            </a:pPr>
            <a:r>
              <a:rPr lang="en-US" dirty="0" smtClean="0">
                <a:solidFill>
                  <a:srgbClr val="0066FF"/>
                </a:solidFill>
                <a:latin typeface="Consolas"/>
                <a:cs typeface="Consolas"/>
              </a:rPr>
              <a:t>             	bvec2, bvec3, bvec4</a:t>
            </a:r>
            <a:endParaRPr lang="en-US" dirty="0" smtClean="0">
              <a:solidFill>
                <a:srgbClr val="0066FF"/>
              </a:solidFill>
            </a:endParaRPr>
          </a:p>
          <a:p>
            <a:r>
              <a:rPr lang="en-US" dirty="0" smtClean="0"/>
              <a:t>Matrix types: 	</a:t>
            </a:r>
            <a:r>
              <a:rPr lang="en-US" dirty="0" smtClean="0">
                <a:solidFill>
                  <a:srgbClr val="0066FF"/>
                </a:solidFill>
                <a:latin typeface="Consolas"/>
                <a:cs typeface="Consolas"/>
              </a:rPr>
              <a:t>mat2, mat3, mat4</a:t>
            </a:r>
            <a:endParaRPr lang="en-US" dirty="0" smtClean="0">
              <a:solidFill>
                <a:srgbClr val="0066FF"/>
              </a:solidFill>
            </a:endParaRPr>
          </a:p>
          <a:p>
            <a:r>
              <a:rPr lang="en-US" dirty="0" smtClean="0"/>
              <a:t>Texture sampling: </a:t>
            </a:r>
            <a:r>
              <a:rPr lang="en-US" dirty="0" smtClean="0">
                <a:solidFill>
                  <a:srgbClr val="0066FF"/>
                </a:solidFill>
                <a:latin typeface="Consolas"/>
                <a:cs typeface="Consolas"/>
              </a:rPr>
              <a:t>sampler1D, sampler2D, </a:t>
            </a:r>
            <a:br>
              <a:rPr lang="en-US" dirty="0" smtClean="0">
                <a:solidFill>
                  <a:srgbClr val="0066FF"/>
                </a:solidFill>
                <a:latin typeface="Consolas"/>
                <a:cs typeface="Consolas"/>
              </a:rPr>
            </a:br>
            <a:r>
              <a:rPr lang="en-US" dirty="0" smtClean="0">
                <a:solidFill>
                  <a:srgbClr val="0066FF"/>
                </a:solidFill>
                <a:latin typeface="Consolas"/>
                <a:cs typeface="Consolas"/>
              </a:rPr>
              <a:t>			  sampler3D, </a:t>
            </a:r>
            <a:r>
              <a:rPr lang="en-US" dirty="0" err="1" smtClean="0">
                <a:solidFill>
                  <a:srgbClr val="0066FF"/>
                </a:solidFill>
                <a:latin typeface="Consolas"/>
                <a:cs typeface="Consolas"/>
              </a:rPr>
              <a:t>samplerCube</a:t>
            </a:r>
            <a:endParaRPr lang="en-US" dirty="0" smtClean="0">
              <a:solidFill>
                <a:srgbClr val="0066FF"/>
              </a:solidFill>
              <a:latin typeface="Consolas"/>
              <a:cs typeface="Consolas"/>
            </a:endParaRPr>
          </a:p>
          <a:p>
            <a:r>
              <a:rPr lang="en-US" dirty="0"/>
              <a:t>C++ Style </a:t>
            </a:r>
            <a:r>
              <a:rPr lang="en-US" dirty="0" smtClean="0"/>
              <a:t>Constructors </a:t>
            </a:r>
          </a:p>
          <a:p>
            <a:pPr marL="365760" lvl="1" indent="0">
              <a:buNone/>
            </a:pPr>
            <a:r>
              <a:rPr lang="en-US" dirty="0" smtClean="0">
                <a:solidFill>
                  <a:srgbClr val="660066"/>
                </a:solidFill>
                <a:latin typeface="Consolas" pitchFamily="49" charset="0"/>
                <a:cs typeface="Consolas" pitchFamily="49" charset="0"/>
              </a:rPr>
              <a:t>	</a:t>
            </a:r>
            <a:r>
              <a:rPr lang="en-US" dirty="0" smtClean="0">
                <a:solidFill>
                  <a:srgbClr val="0066FF"/>
                </a:solidFill>
                <a:latin typeface="Consolas" pitchFamily="49" charset="0"/>
                <a:cs typeface="Consolas" pitchFamily="49" charset="0"/>
              </a:rPr>
              <a:t>vec3 </a:t>
            </a:r>
            <a:r>
              <a:rPr lang="en-US" dirty="0">
                <a:solidFill>
                  <a:srgbClr val="0066FF"/>
                </a:solidFill>
                <a:latin typeface="Consolas" pitchFamily="49" charset="0"/>
                <a:cs typeface="Consolas" pitchFamily="49" charset="0"/>
              </a:rPr>
              <a:t>a = vec3(1.0, 2.0, 3.0);</a:t>
            </a:r>
          </a:p>
          <a:p>
            <a:endParaRPr lang="en-US" dirty="0" smtClean="0"/>
          </a:p>
          <a:p>
            <a:endParaRPr lang="en-US" dirty="0" smtClean="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1210796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Operators</a:t>
            </a:r>
            <a:endParaRPr lang="en-US" dirty="0"/>
          </a:p>
        </p:txBody>
      </p:sp>
      <p:sp>
        <p:nvSpPr>
          <p:cNvPr id="3" name="Content Placeholder 2"/>
          <p:cNvSpPr>
            <a:spLocks noGrp="1"/>
          </p:cNvSpPr>
          <p:nvPr>
            <p:ph idx="1"/>
          </p:nvPr>
        </p:nvSpPr>
        <p:spPr>
          <a:xfrm>
            <a:off x="457199" y="1200150"/>
            <a:ext cx="8464349" cy="3943349"/>
          </a:xfrm>
        </p:spPr>
        <p:txBody>
          <a:bodyPr>
            <a:normAutofit fontScale="85000" lnSpcReduction="20000"/>
          </a:bodyPr>
          <a:lstStyle/>
          <a:p>
            <a:r>
              <a:rPr lang="en-US" dirty="0" smtClean="0"/>
              <a:t>Standard C/C++ arithmetic and logic operators</a:t>
            </a:r>
          </a:p>
          <a:p>
            <a:r>
              <a:rPr lang="en-US" dirty="0" smtClean="0"/>
              <a:t>Overloaded operators for matrix and vector operations</a:t>
            </a:r>
            <a:br>
              <a:rPr lang="en-US" dirty="0" smtClean="0"/>
            </a:br>
            <a:endParaRPr lang="en-US" dirty="0" smtClean="0"/>
          </a:p>
          <a:p>
            <a:pPr marL="714339" lvl="2" indent="0">
              <a:buNone/>
            </a:pPr>
            <a:r>
              <a:rPr lang="en-US" sz="3294" dirty="0">
                <a:solidFill>
                  <a:srgbClr val="0066FF"/>
                </a:solidFill>
                <a:latin typeface="Consolas" pitchFamily="49" charset="0"/>
                <a:cs typeface="Consolas" pitchFamily="49" charset="0"/>
              </a:rPr>
              <a:t>mat4 m;</a:t>
            </a:r>
          </a:p>
          <a:p>
            <a:pPr marL="714339" lvl="2" indent="0">
              <a:buNone/>
            </a:pPr>
            <a:r>
              <a:rPr lang="en-US" sz="3294" dirty="0">
                <a:solidFill>
                  <a:srgbClr val="0066FF"/>
                </a:solidFill>
                <a:latin typeface="Consolas" pitchFamily="49" charset="0"/>
                <a:cs typeface="Consolas" pitchFamily="49" charset="0"/>
              </a:rPr>
              <a:t>vec4 a, b, c;</a:t>
            </a:r>
          </a:p>
          <a:p>
            <a:pPr marL="714339" lvl="2" indent="0">
              <a:buNone/>
            </a:pPr>
            <a:endParaRPr lang="en-US" sz="3294" dirty="0">
              <a:solidFill>
                <a:srgbClr val="0066FF"/>
              </a:solidFill>
              <a:latin typeface="Consolas" pitchFamily="49" charset="0"/>
              <a:cs typeface="Consolas" pitchFamily="49" charset="0"/>
            </a:endParaRPr>
          </a:p>
          <a:p>
            <a:pPr marL="714339" lvl="2" indent="0">
              <a:buNone/>
            </a:pPr>
            <a:r>
              <a:rPr lang="en-US" sz="3294" dirty="0">
                <a:solidFill>
                  <a:srgbClr val="0066FF"/>
                </a:solidFill>
                <a:latin typeface="Consolas" pitchFamily="49" charset="0"/>
                <a:cs typeface="Consolas" pitchFamily="49" charset="0"/>
              </a:rPr>
              <a:t>b = a*m;</a:t>
            </a:r>
          </a:p>
          <a:p>
            <a:pPr marL="714339" lvl="2" indent="0">
              <a:buNone/>
            </a:pPr>
            <a:r>
              <a:rPr lang="en-US" sz="3294" dirty="0">
                <a:solidFill>
                  <a:srgbClr val="0066FF"/>
                </a:solidFill>
                <a:latin typeface="Consolas" pitchFamily="49" charset="0"/>
                <a:cs typeface="Consolas" pitchFamily="49" charset="0"/>
              </a:rPr>
              <a:t>c = m*a;</a:t>
            </a:r>
          </a:p>
          <a:p>
            <a:endParaRPr lang="en-US" sz="3765"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660765"/>
      </p:ext>
    </p:extLst>
  </p:cSld>
  <p:clrMapOvr>
    <a:masterClrMapping/>
  </p:clrMapOv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Components and </a:t>
            </a:r>
            <a:r>
              <a:rPr lang="en-US" dirty="0" err="1" smtClean="0"/>
              <a:t>Swizzling</a:t>
            </a:r>
            <a:endParaRPr lang="en-US" dirty="0"/>
          </a:p>
        </p:txBody>
      </p:sp>
      <p:sp>
        <p:nvSpPr>
          <p:cNvPr id="3" name="Content Placeholder 2"/>
          <p:cNvSpPr>
            <a:spLocks noGrp="1"/>
          </p:cNvSpPr>
          <p:nvPr>
            <p:ph idx="1"/>
          </p:nvPr>
        </p:nvSpPr>
        <p:spPr>
          <a:xfrm>
            <a:off x="451213" y="1029882"/>
            <a:ext cx="8241573" cy="3943349"/>
          </a:xfrm>
        </p:spPr>
        <p:txBody>
          <a:bodyPr>
            <a:normAutofit fontScale="85000" lnSpcReduction="20000"/>
          </a:bodyPr>
          <a:lstStyle/>
          <a:p>
            <a:r>
              <a:rPr lang="en-US" dirty="0" smtClean="0"/>
              <a:t>Access vector components using either:</a:t>
            </a:r>
          </a:p>
          <a:p>
            <a:pPr lvl="1">
              <a:buClr>
                <a:schemeClr val="tx1"/>
              </a:buClr>
            </a:pPr>
            <a:r>
              <a:rPr lang="en-US" dirty="0" smtClean="0">
                <a:solidFill>
                  <a:srgbClr val="FFFF00"/>
                </a:solidFill>
              </a:rPr>
              <a:t> </a:t>
            </a:r>
            <a:r>
              <a:rPr lang="en-US" dirty="0" smtClean="0">
                <a:solidFill>
                  <a:srgbClr val="0066FF"/>
                </a:solidFill>
              </a:rPr>
              <a:t>[ ] </a:t>
            </a:r>
            <a:r>
              <a:rPr lang="en-US" dirty="0" smtClean="0"/>
              <a:t>(C-style array indexing)</a:t>
            </a:r>
          </a:p>
          <a:p>
            <a:pPr lvl="1"/>
            <a:r>
              <a:rPr lang="en-US" dirty="0" smtClean="0"/>
              <a:t> </a:t>
            </a:r>
            <a:r>
              <a:rPr lang="en-US" dirty="0" err="1" smtClean="0">
                <a:solidFill>
                  <a:srgbClr val="0066FF"/>
                </a:solidFill>
                <a:latin typeface="Consolas"/>
                <a:cs typeface="Consolas"/>
              </a:rPr>
              <a:t>xyzw</a:t>
            </a:r>
            <a:r>
              <a:rPr lang="en-US" dirty="0" smtClean="0">
                <a:solidFill>
                  <a:srgbClr val="0066FF"/>
                </a:solidFill>
              </a:rPr>
              <a:t>, </a:t>
            </a:r>
            <a:r>
              <a:rPr lang="en-US" dirty="0" err="1" smtClean="0">
                <a:solidFill>
                  <a:srgbClr val="0066FF"/>
                </a:solidFill>
                <a:latin typeface="Consolas"/>
                <a:cs typeface="Consolas"/>
              </a:rPr>
              <a:t>rgba</a:t>
            </a:r>
            <a:r>
              <a:rPr lang="en-US" dirty="0" smtClean="0">
                <a:solidFill>
                  <a:srgbClr val="660066"/>
                </a:solidFill>
              </a:rPr>
              <a:t> </a:t>
            </a:r>
            <a:r>
              <a:rPr lang="en-US" dirty="0" smtClean="0"/>
              <a:t>or </a:t>
            </a:r>
            <a:r>
              <a:rPr lang="en-US" dirty="0" err="1" smtClean="0">
                <a:solidFill>
                  <a:srgbClr val="0066FF"/>
                </a:solidFill>
                <a:latin typeface="Consolas"/>
                <a:cs typeface="Consolas"/>
              </a:rPr>
              <a:t>stpq</a:t>
            </a:r>
            <a:r>
              <a:rPr lang="en-US" dirty="0" smtClean="0">
                <a:solidFill>
                  <a:srgbClr val="0066FF"/>
                </a:solidFill>
              </a:rPr>
              <a:t> </a:t>
            </a:r>
            <a:r>
              <a:rPr lang="en-US" dirty="0" smtClean="0"/>
              <a:t>(named components)</a:t>
            </a:r>
            <a:br>
              <a:rPr lang="en-US" dirty="0" smtClean="0"/>
            </a:br>
            <a:endParaRPr lang="en-US" dirty="0" smtClean="0"/>
          </a:p>
          <a:p>
            <a:r>
              <a:rPr lang="en-US" dirty="0" smtClean="0"/>
              <a:t>For example:</a:t>
            </a:r>
          </a:p>
          <a:p>
            <a:pPr marL="333934" lvl="1" indent="0">
              <a:buNone/>
            </a:pPr>
            <a:r>
              <a:rPr lang="en-US" sz="2400" dirty="0" smtClean="0">
                <a:solidFill>
                  <a:srgbClr val="660066"/>
                </a:solidFill>
                <a:latin typeface="Consolas"/>
                <a:cs typeface="Consolas"/>
              </a:rPr>
              <a:t>	</a:t>
            </a:r>
            <a:r>
              <a:rPr lang="en-US" sz="2400" dirty="0" smtClean="0">
                <a:solidFill>
                  <a:srgbClr val="0066FF"/>
                </a:solidFill>
                <a:latin typeface="Consolas"/>
                <a:cs typeface="Consolas"/>
              </a:rPr>
              <a:t>vec3 v;</a:t>
            </a:r>
            <a:br>
              <a:rPr lang="en-US" sz="2400" dirty="0" smtClean="0">
                <a:solidFill>
                  <a:srgbClr val="0066FF"/>
                </a:solidFill>
                <a:latin typeface="Consolas"/>
                <a:cs typeface="Consolas"/>
              </a:rPr>
            </a:br>
            <a:r>
              <a:rPr lang="en-US" sz="2400" dirty="0" smtClean="0">
                <a:solidFill>
                  <a:srgbClr val="0066FF"/>
                </a:solidFill>
                <a:latin typeface="Consolas"/>
                <a:cs typeface="Consolas"/>
              </a:rPr>
              <a:t>	v[1], </a:t>
            </a:r>
            <a:r>
              <a:rPr lang="en-US" sz="2400" dirty="0" err="1" smtClean="0">
                <a:solidFill>
                  <a:srgbClr val="0066FF"/>
                </a:solidFill>
                <a:latin typeface="Consolas"/>
                <a:cs typeface="Consolas"/>
              </a:rPr>
              <a:t>v.y</a:t>
            </a:r>
            <a:r>
              <a:rPr lang="en-US" sz="2400" dirty="0" smtClean="0">
                <a:solidFill>
                  <a:srgbClr val="0066FF"/>
                </a:solidFill>
                <a:latin typeface="Consolas"/>
                <a:cs typeface="Consolas"/>
              </a:rPr>
              <a:t>, </a:t>
            </a:r>
            <a:r>
              <a:rPr lang="en-US" sz="2400" dirty="0" err="1" smtClean="0">
                <a:solidFill>
                  <a:srgbClr val="0066FF"/>
                </a:solidFill>
                <a:latin typeface="Consolas"/>
                <a:cs typeface="Consolas"/>
              </a:rPr>
              <a:t>v.g</a:t>
            </a:r>
            <a:r>
              <a:rPr lang="en-US" sz="2400" dirty="0" smtClean="0">
                <a:solidFill>
                  <a:srgbClr val="0066FF"/>
                </a:solidFill>
                <a:latin typeface="Consolas"/>
                <a:cs typeface="Consolas"/>
              </a:rPr>
              <a:t>, </a:t>
            </a:r>
            <a:r>
              <a:rPr lang="en-US" sz="2400" dirty="0" err="1" smtClean="0">
                <a:solidFill>
                  <a:srgbClr val="0066FF"/>
                </a:solidFill>
                <a:latin typeface="Consolas"/>
                <a:cs typeface="Consolas"/>
              </a:rPr>
              <a:t>v.t</a:t>
            </a:r>
            <a:r>
              <a:rPr lang="en-US" sz="2400" dirty="0" smtClean="0">
                <a:solidFill>
                  <a:srgbClr val="0066FF"/>
                </a:solidFill>
              </a:rPr>
              <a:t> </a:t>
            </a:r>
            <a:r>
              <a:rPr lang="en-US" sz="2400" dirty="0" smtClean="0">
                <a:solidFill>
                  <a:srgbClr val="FFFF00"/>
                </a:solidFill>
              </a:rPr>
              <a:t> </a:t>
            </a:r>
            <a:r>
              <a:rPr lang="en-US" dirty="0" smtClean="0"/>
              <a:t>- all refer to the same element</a:t>
            </a:r>
            <a:br>
              <a:rPr lang="en-US" dirty="0" smtClean="0"/>
            </a:br>
            <a:endParaRPr lang="en-US" dirty="0" smtClean="0"/>
          </a:p>
          <a:p>
            <a:r>
              <a:rPr lang="en-US" dirty="0" smtClean="0"/>
              <a:t>Component </a:t>
            </a:r>
            <a:r>
              <a:rPr lang="en-US" dirty="0" err="1"/>
              <a:t>s</a:t>
            </a:r>
            <a:r>
              <a:rPr lang="en-US" dirty="0" err="1" smtClean="0"/>
              <a:t>wizzling</a:t>
            </a:r>
            <a:r>
              <a:rPr lang="en-US" dirty="0" smtClean="0"/>
              <a:t>:</a:t>
            </a:r>
            <a:br>
              <a:rPr lang="en-US" dirty="0" smtClean="0"/>
            </a:br>
            <a:r>
              <a:rPr lang="en-US" dirty="0" smtClean="0">
                <a:solidFill>
                  <a:srgbClr val="FFFF00"/>
                </a:solidFill>
              </a:rPr>
              <a:t>	</a:t>
            </a:r>
            <a:r>
              <a:rPr lang="en-US" sz="2581" dirty="0" smtClean="0">
                <a:solidFill>
                  <a:srgbClr val="0066FF"/>
                </a:solidFill>
              </a:rPr>
              <a:t>vec3 a, b;</a:t>
            </a:r>
            <a:endParaRPr lang="en-US" dirty="0" smtClean="0">
              <a:solidFill>
                <a:srgbClr val="0066FF"/>
              </a:solidFill>
            </a:endParaRPr>
          </a:p>
          <a:p>
            <a:pPr marL="365760" lvl="1" indent="0">
              <a:buNone/>
            </a:pPr>
            <a:r>
              <a:rPr lang="en-US" sz="2000" dirty="0">
                <a:solidFill>
                  <a:srgbClr val="0066FF"/>
                </a:solidFill>
              </a:rPr>
              <a:t>	</a:t>
            </a:r>
            <a:r>
              <a:rPr lang="en-US" sz="2400" dirty="0" err="1" smtClean="0">
                <a:solidFill>
                  <a:srgbClr val="0066FF"/>
                </a:solidFill>
              </a:rPr>
              <a:t>a.xy</a:t>
            </a:r>
            <a:r>
              <a:rPr lang="en-US" sz="2400" dirty="0" smtClean="0">
                <a:solidFill>
                  <a:srgbClr val="0066FF"/>
                </a:solidFill>
              </a:rPr>
              <a:t> = </a:t>
            </a:r>
            <a:r>
              <a:rPr lang="en-US" sz="2400" dirty="0" err="1" smtClean="0">
                <a:solidFill>
                  <a:srgbClr val="0066FF"/>
                </a:solidFill>
              </a:rPr>
              <a:t>b.yx</a:t>
            </a:r>
            <a:r>
              <a:rPr lang="en-US" sz="2400" dirty="0" smtClean="0">
                <a:solidFill>
                  <a:srgbClr val="0066FF"/>
                </a:solidFill>
              </a:rPr>
              <a:t>;</a:t>
            </a:r>
            <a:endParaRPr lang="en-US" sz="2400" dirty="0">
              <a:solidFill>
                <a:srgbClr val="0066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68226450"/>
      </p:ext>
    </p:extLst>
  </p:cSld>
  <p:clrMapOvr>
    <a:masterClrMapping/>
  </p:clrMapOv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Qualifiers</a:t>
            </a:r>
            <a:endParaRPr lang="en-US" dirty="0"/>
          </a:p>
        </p:txBody>
      </p:sp>
      <p:sp>
        <p:nvSpPr>
          <p:cNvPr id="3" name="Content Placeholder 2"/>
          <p:cNvSpPr>
            <a:spLocks noGrp="1"/>
          </p:cNvSpPr>
          <p:nvPr>
            <p:ph idx="1"/>
          </p:nvPr>
        </p:nvSpPr>
        <p:spPr>
          <a:xfrm>
            <a:off x="366070" y="951843"/>
            <a:ext cx="8488799" cy="4340641"/>
          </a:xfrm>
        </p:spPr>
        <p:txBody>
          <a:bodyPr>
            <a:noAutofit/>
          </a:bodyPr>
          <a:lstStyle/>
          <a:p>
            <a:r>
              <a:rPr lang="en-US" sz="2000" dirty="0" smtClean="0">
                <a:solidFill>
                  <a:srgbClr val="0066FF"/>
                </a:solidFill>
                <a:latin typeface="Consolas"/>
                <a:cs typeface="Consolas"/>
              </a:rPr>
              <a:t>attribute</a:t>
            </a:r>
            <a:endParaRPr lang="en-US" sz="1800" dirty="0" smtClean="0">
              <a:solidFill>
                <a:srgbClr val="0066FF"/>
              </a:solidFill>
              <a:latin typeface="Consolas"/>
              <a:cs typeface="Consolas"/>
            </a:endParaRPr>
          </a:p>
          <a:p>
            <a:pPr lvl="1"/>
            <a:r>
              <a:rPr lang="en-US" sz="1800" dirty="0" smtClean="0">
                <a:latin typeface="Consolas"/>
                <a:cs typeface="Consolas"/>
              </a:rPr>
              <a:t>vertex attributes from application</a:t>
            </a:r>
            <a:endParaRPr lang="en-US" sz="2000" dirty="0" smtClean="0">
              <a:latin typeface="Consolas"/>
              <a:cs typeface="Consolas"/>
            </a:endParaRPr>
          </a:p>
          <a:p>
            <a:r>
              <a:rPr lang="en-US" sz="2000" dirty="0" smtClean="0">
                <a:solidFill>
                  <a:srgbClr val="0066FF"/>
                </a:solidFill>
                <a:latin typeface="Consolas"/>
                <a:cs typeface="Consolas"/>
              </a:rPr>
              <a:t>varying</a:t>
            </a:r>
          </a:p>
          <a:p>
            <a:pPr lvl="1"/>
            <a:r>
              <a:rPr lang="en-US" sz="1800" dirty="0" smtClean="0"/>
              <a:t>copy vertex attributes and other variables from vertex shaders to fragment shaders</a:t>
            </a:r>
          </a:p>
          <a:p>
            <a:pPr lvl="1"/>
            <a:r>
              <a:rPr lang="en-US" sz="1800" dirty="0" smtClean="0"/>
              <a:t>values are interpolated by </a:t>
            </a:r>
            <a:r>
              <a:rPr lang="en-US" sz="1800" dirty="0" err="1" smtClean="0"/>
              <a:t>rasterizer</a:t>
            </a:r>
            <a:endParaRPr lang="en-US" sz="1800" dirty="0" smtClean="0"/>
          </a:p>
          <a:p>
            <a:pPr marL="746165" lvl="2" indent="0">
              <a:buNone/>
            </a:pPr>
            <a:r>
              <a:rPr lang="en-US" sz="1600" dirty="0" smtClean="0">
                <a:solidFill>
                  <a:srgbClr val="0066FF"/>
                </a:solidFill>
                <a:latin typeface="Consolas"/>
                <a:cs typeface="Consolas"/>
              </a:rPr>
              <a:t>varying  vec2 </a:t>
            </a:r>
            <a:r>
              <a:rPr lang="en-US" sz="1600" dirty="0" err="1" smtClean="0">
                <a:solidFill>
                  <a:srgbClr val="0066FF"/>
                </a:solidFill>
                <a:latin typeface="Consolas"/>
                <a:cs typeface="Consolas"/>
              </a:rPr>
              <a:t>texCoord</a:t>
            </a:r>
            <a:r>
              <a:rPr lang="en-US" sz="1600" dirty="0" smtClean="0">
                <a:solidFill>
                  <a:srgbClr val="0066FF"/>
                </a:solidFill>
                <a:latin typeface="Consolas"/>
                <a:cs typeface="Consolas"/>
              </a:rPr>
              <a:t>;</a:t>
            </a:r>
          </a:p>
          <a:p>
            <a:pPr marL="746165" lvl="2" indent="0">
              <a:buNone/>
            </a:pPr>
            <a:r>
              <a:rPr lang="en-US" sz="1600" dirty="0" smtClean="0">
                <a:solidFill>
                  <a:srgbClr val="0066FF"/>
                </a:solidFill>
                <a:latin typeface="Consolas"/>
                <a:cs typeface="Consolas"/>
              </a:rPr>
              <a:t>varying vec4 color;</a:t>
            </a:r>
            <a:br>
              <a:rPr lang="en-US" sz="1600" dirty="0" smtClean="0">
                <a:solidFill>
                  <a:srgbClr val="0066FF"/>
                </a:solidFill>
                <a:latin typeface="Consolas"/>
                <a:cs typeface="Consolas"/>
              </a:rPr>
            </a:br>
            <a:endParaRPr lang="en-US" sz="1600" dirty="0" smtClean="0">
              <a:solidFill>
                <a:srgbClr val="0066FF"/>
              </a:solidFill>
              <a:latin typeface="Consolas"/>
              <a:cs typeface="Consolas"/>
            </a:endParaRPr>
          </a:p>
          <a:p>
            <a:r>
              <a:rPr lang="en-US" sz="2000" dirty="0" smtClean="0">
                <a:solidFill>
                  <a:srgbClr val="0066FF"/>
                </a:solidFill>
                <a:latin typeface="Consolas"/>
                <a:cs typeface="Consolas"/>
              </a:rPr>
              <a:t>uniform</a:t>
            </a:r>
            <a:endParaRPr lang="en-US" sz="2000" dirty="0" smtClean="0">
              <a:solidFill>
                <a:srgbClr val="0066FF"/>
              </a:solidFill>
            </a:endParaRPr>
          </a:p>
          <a:p>
            <a:pPr lvl="1"/>
            <a:r>
              <a:rPr lang="en-US" sz="1800" dirty="0" smtClean="0"/>
              <a:t>shader-constant variable from application</a:t>
            </a:r>
            <a:br>
              <a:rPr lang="en-US" sz="1800" dirty="0" smtClean="0"/>
            </a:br>
            <a:r>
              <a:rPr lang="en-US" sz="1600" dirty="0" smtClean="0">
                <a:solidFill>
                  <a:srgbClr val="0066FF"/>
                </a:solidFill>
                <a:latin typeface="Consolas"/>
                <a:cs typeface="Consolas"/>
              </a:rPr>
              <a:t>uniform float time;</a:t>
            </a:r>
          </a:p>
          <a:p>
            <a:pPr marL="746165" lvl="2" indent="0">
              <a:buNone/>
            </a:pPr>
            <a:r>
              <a:rPr lang="en-US" sz="1600" dirty="0" smtClean="0">
                <a:solidFill>
                  <a:srgbClr val="0066FF"/>
                </a:solidFill>
                <a:latin typeface="Consolas"/>
                <a:cs typeface="Consolas"/>
              </a:rPr>
              <a:t>uniform vec4 rotation;</a:t>
            </a:r>
            <a:endParaRPr lang="en-US" sz="1600" dirty="0">
              <a:solidFill>
                <a:srgbClr val="0066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5587926"/>
      </p:ext>
    </p:extLst>
  </p:cSld>
  <p:clrMapOvr>
    <a:masterClrMapping/>
  </p:clrMapOv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Functions</a:t>
            </a:r>
            <a:endParaRPr lang="en-US" dirty="0"/>
          </a:p>
        </p:txBody>
      </p:sp>
      <p:sp>
        <p:nvSpPr>
          <p:cNvPr id="3" name="Content Placeholder 2"/>
          <p:cNvSpPr>
            <a:spLocks noGrp="1"/>
          </p:cNvSpPr>
          <p:nvPr>
            <p:ph idx="1"/>
          </p:nvPr>
        </p:nvSpPr>
        <p:spPr/>
        <p:txBody>
          <a:bodyPr>
            <a:normAutofit/>
          </a:bodyPr>
          <a:lstStyle/>
          <a:p>
            <a:r>
              <a:rPr lang="en-US" sz="2800" dirty="0" smtClean="0"/>
              <a:t>Built in</a:t>
            </a:r>
          </a:p>
          <a:p>
            <a:pPr lvl="1"/>
            <a:r>
              <a:rPr lang="en-US" sz="2400" dirty="0" smtClean="0"/>
              <a:t>Arithmetic: </a:t>
            </a:r>
            <a:r>
              <a:rPr lang="en-US" sz="2400" dirty="0" err="1" smtClean="0">
                <a:solidFill>
                  <a:srgbClr val="0066FF"/>
                </a:solidFill>
                <a:latin typeface="Consolas"/>
                <a:cs typeface="Consolas"/>
              </a:rPr>
              <a:t>sqrt</a:t>
            </a:r>
            <a:r>
              <a:rPr lang="en-US" sz="2400" dirty="0" smtClean="0">
                <a:solidFill>
                  <a:srgbClr val="0066FF"/>
                </a:solidFill>
              </a:rPr>
              <a:t>, </a:t>
            </a:r>
            <a:r>
              <a:rPr lang="en-US" sz="2400" dirty="0" smtClean="0">
                <a:solidFill>
                  <a:srgbClr val="0066FF"/>
                </a:solidFill>
                <a:latin typeface="Consolas"/>
                <a:ea typeface="Consolas"/>
                <a:cs typeface="Consolas"/>
              </a:rPr>
              <a:t>power</a:t>
            </a:r>
            <a:r>
              <a:rPr lang="en-US" sz="2400" dirty="0" smtClean="0">
                <a:solidFill>
                  <a:srgbClr val="0066FF"/>
                </a:solidFill>
              </a:rPr>
              <a:t>, </a:t>
            </a:r>
            <a:r>
              <a:rPr lang="en-US" sz="2400" dirty="0" smtClean="0">
                <a:solidFill>
                  <a:srgbClr val="0066FF"/>
                </a:solidFill>
                <a:latin typeface="Consolas"/>
                <a:cs typeface="Consolas"/>
              </a:rPr>
              <a:t>abs</a:t>
            </a:r>
            <a:endParaRPr lang="en-US" sz="2400" dirty="0" smtClean="0">
              <a:solidFill>
                <a:srgbClr val="0066FF"/>
              </a:solidFill>
            </a:endParaRPr>
          </a:p>
          <a:p>
            <a:pPr lvl="1"/>
            <a:r>
              <a:rPr lang="en-US" sz="2400" dirty="0" smtClean="0"/>
              <a:t>Trigonometric: </a:t>
            </a:r>
            <a:r>
              <a:rPr lang="en-US" sz="2400" dirty="0" smtClean="0">
                <a:solidFill>
                  <a:srgbClr val="0066FF"/>
                </a:solidFill>
                <a:latin typeface="Consolas"/>
                <a:cs typeface="Consolas"/>
              </a:rPr>
              <a:t>sin</a:t>
            </a:r>
            <a:r>
              <a:rPr lang="en-US" sz="2400" dirty="0" smtClean="0">
                <a:solidFill>
                  <a:srgbClr val="0066FF"/>
                </a:solidFill>
              </a:rPr>
              <a:t>, </a:t>
            </a:r>
            <a:r>
              <a:rPr lang="en-US" sz="2400" dirty="0" err="1" smtClean="0">
                <a:solidFill>
                  <a:srgbClr val="0066FF"/>
                </a:solidFill>
                <a:latin typeface="Consolas"/>
                <a:cs typeface="Consolas"/>
              </a:rPr>
              <a:t>asin</a:t>
            </a:r>
            <a:endParaRPr lang="en-US" sz="2400" dirty="0" smtClean="0">
              <a:solidFill>
                <a:srgbClr val="0066FF"/>
              </a:solidFill>
            </a:endParaRPr>
          </a:p>
          <a:p>
            <a:pPr lvl="1"/>
            <a:r>
              <a:rPr lang="en-US" sz="2400" dirty="0" smtClean="0"/>
              <a:t>Graphical: </a:t>
            </a:r>
            <a:r>
              <a:rPr lang="en-US" sz="2400" dirty="0" smtClean="0">
                <a:solidFill>
                  <a:srgbClr val="0066FF"/>
                </a:solidFill>
                <a:latin typeface="Consolas"/>
                <a:cs typeface="Consolas"/>
              </a:rPr>
              <a:t>length</a:t>
            </a:r>
            <a:r>
              <a:rPr lang="en-US" sz="2400" dirty="0" smtClean="0">
                <a:solidFill>
                  <a:srgbClr val="0066FF"/>
                </a:solidFill>
              </a:rPr>
              <a:t>, </a:t>
            </a:r>
            <a:r>
              <a:rPr lang="en-US" sz="2400" dirty="0" smtClean="0">
                <a:solidFill>
                  <a:srgbClr val="0066FF"/>
                </a:solidFill>
                <a:latin typeface="Consolas"/>
                <a:cs typeface="Consolas"/>
              </a:rPr>
              <a:t>reflect</a:t>
            </a:r>
            <a:endParaRPr lang="en-US" sz="2400" dirty="0" smtClean="0">
              <a:solidFill>
                <a:srgbClr val="0066FF"/>
              </a:solidFill>
            </a:endParaRPr>
          </a:p>
          <a:p>
            <a:r>
              <a:rPr lang="en-US" sz="2800" dirty="0" smtClean="0"/>
              <a:t>User defined</a:t>
            </a:r>
            <a:endParaRPr lang="en-US" sz="2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3212585"/>
      </p:ext>
    </p:extLst>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Built-in Variables</a:t>
            </a:r>
            <a:endParaRPr lang="en-US" dirty="0"/>
          </a:p>
        </p:txBody>
      </p:sp>
      <p:sp>
        <p:nvSpPr>
          <p:cNvPr id="5" name="Content Placeholder 4"/>
          <p:cNvSpPr>
            <a:spLocks noGrp="1"/>
          </p:cNvSpPr>
          <p:nvPr>
            <p:ph idx="1"/>
          </p:nvPr>
        </p:nvSpPr>
        <p:spPr/>
        <p:txBody>
          <a:bodyPr>
            <a:normAutofit fontScale="55000" lnSpcReduction="20000"/>
          </a:bodyPr>
          <a:lstStyle/>
          <a:p>
            <a:pPr marL="0" indent="0">
              <a:buSzPts val="2400"/>
              <a:buNone/>
            </a:pPr>
            <a:r>
              <a:rPr lang="en-US" sz="3600" dirty="0" err="1">
                <a:solidFill>
                  <a:srgbClr val="0066FF"/>
                </a:solidFill>
                <a:latin typeface="Consolas"/>
              </a:rPr>
              <a:t>gl_Position</a:t>
            </a:r>
            <a:endParaRPr lang="en-US" sz="3600" dirty="0">
              <a:solidFill>
                <a:srgbClr val="0066FF"/>
              </a:solidFill>
            </a:endParaRPr>
          </a:p>
          <a:p>
            <a:pPr marL="0" indent="0">
              <a:buSzPts val="2000"/>
              <a:buNone/>
            </a:pPr>
            <a:r>
              <a:rPr lang="en-US" dirty="0"/>
              <a:t>(required) output position from vertex shader</a:t>
            </a:r>
          </a:p>
          <a:p>
            <a:pPr marL="0" indent="0">
              <a:buNone/>
            </a:pPr>
            <a:endParaRPr lang="en-US" sz="3600" dirty="0"/>
          </a:p>
          <a:p>
            <a:pPr marL="0" indent="0">
              <a:buSzPts val="2400"/>
              <a:buNone/>
            </a:pPr>
            <a:r>
              <a:rPr lang="en-US" sz="3600" dirty="0" err="1">
                <a:solidFill>
                  <a:srgbClr val="0066FF"/>
                </a:solidFill>
              </a:rPr>
              <a:t>gl_FragColor</a:t>
            </a:r>
            <a:endParaRPr lang="en-US" sz="3600" dirty="0">
              <a:solidFill>
                <a:srgbClr val="0066FF"/>
              </a:solidFill>
            </a:endParaRPr>
          </a:p>
          <a:p>
            <a:pPr marL="0" indent="0">
              <a:buSzPts val="2000"/>
              <a:buNone/>
            </a:pPr>
            <a:r>
              <a:rPr lang="en-US" dirty="0"/>
              <a:t>(required) output color from fragment shader</a:t>
            </a:r>
          </a:p>
          <a:p>
            <a:pPr marL="0" indent="0">
              <a:buNone/>
            </a:pPr>
            <a:endParaRPr lang="en-US" dirty="0"/>
          </a:p>
          <a:p>
            <a:pPr marL="0" indent="0">
              <a:buSzPts val="2400"/>
              <a:buNone/>
            </a:pPr>
            <a:r>
              <a:rPr lang="en-US" sz="3600" dirty="0" err="1">
                <a:solidFill>
                  <a:srgbClr val="0066FF"/>
                </a:solidFill>
                <a:latin typeface="Consolas"/>
              </a:rPr>
              <a:t>gl_FragCoord</a:t>
            </a:r>
            <a:endParaRPr lang="en-US" sz="3600" dirty="0">
              <a:solidFill>
                <a:srgbClr val="0066FF"/>
              </a:solidFill>
              <a:latin typeface="Consolas"/>
            </a:endParaRPr>
          </a:p>
          <a:p>
            <a:pPr marL="0" indent="0">
              <a:buSzPts val="2000"/>
              <a:buNone/>
            </a:pPr>
            <a:r>
              <a:rPr lang="en-US" dirty="0"/>
              <a:t>input fragment position</a:t>
            </a:r>
          </a:p>
          <a:p>
            <a:pPr marL="0" indent="0">
              <a:buNone/>
            </a:pPr>
            <a:endParaRPr lang="en-US" dirty="0">
              <a:solidFill>
                <a:srgbClr val="660066"/>
              </a:solidFill>
              <a:latin typeface="Consolas"/>
            </a:endParaRPr>
          </a:p>
          <a:p>
            <a:pPr marL="0" indent="0">
              <a:buSzPts val="2400"/>
              <a:buNone/>
            </a:pPr>
            <a:r>
              <a:rPr lang="en-US" sz="3600" dirty="0" err="1">
                <a:solidFill>
                  <a:srgbClr val="0066FF"/>
                </a:solidFill>
                <a:latin typeface="Consolas"/>
              </a:rPr>
              <a:t>gl_FragDepth</a:t>
            </a:r>
            <a:endParaRPr lang="en-US" sz="3600" dirty="0">
              <a:solidFill>
                <a:srgbClr val="0066FF"/>
              </a:solidFill>
            </a:endParaRPr>
          </a:p>
          <a:p>
            <a:pPr marL="0" indent="0">
              <a:buSzPts val="2000"/>
              <a:buNone/>
            </a:pPr>
            <a:r>
              <a:rPr lang="en-US" dirty="0"/>
              <a:t>input depth value in fragment shader</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6455940"/>
      </p:ext>
    </p:extLst>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dirty="0" smtClean="0"/>
              <a:t>What Is </a:t>
            </a:r>
            <a:r>
              <a:rPr lang="en-US" dirty="0" err="1" smtClean="0"/>
              <a:t>WebGL</a:t>
            </a:r>
            <a:r>
              <a:rPr lang="en-US" dirty="0" smtClean="0"/>
              <a:t>?</a:t>
            </a:r>
            <a:endParaRPr lang="en-US" dirty="0"/>
          </a:p>
        </p:txBody>
      </p:sp>
      <p:sp>
        <p:nvSpPr>
          <p:cNvPr id="27651" name="Rectangle 3"/>
          <p:cNvSpPr>
            <a:spLocks noGrp="1" noChangeArrowheads="1"/>
          </p:cNvSpPr>
          <p:nvPr>
            <p:ph idx="1"/>
          </p:nvPr>
        </p:nvSpPr>
        <p:spPr>
          <a:xfrm>
            <a:off x="200060" y="864027"/>
            <a:ext cx="8943940" cy="4401879"/>
          </a:xfrm>
        </p:spPr>
        <p:txBody>
          <a:bodyPr>
            <a:normAutofit fontScale="92500" lnSpcReduction="10000"/>
          </a:bodyPr>
          <a:lstStyle/>
          <a:p>
            <a:r>
              <a:rPr lang="en-US" sz="3027" dirty="0" err="1" smtClean="0"/>
              <a:t>WebGL</a:t>
            </a:r>
            <a:r>
              <a:rPr lang="en-US" sz="3027" dirty="0" smtClean="0"/>
              <a:t> 1.0: JavaScript implementation of OpenGL ES 2.0</a:t>
            </a:r>
          </a:p>
          <a:p>
            <a:pPr lvl="1"/>
            <a:r>
              <a:rPr lang="en-US" dirty="0" smtClean="0"/>
              <a:t>runs in all recent browsers </a:t>
            </a:r>
            <a:r>
              <a:rPr lang="en-US" sz="2595" dirty="0" smtClean="0"/>
              <a:t>(Chrome, Firefox, IE, Safari)</a:t>
            </a:r>
            <a:endParaRPr lang="en-US" dirty="0" smtClean="0"/>
          </a:p>
          <a:p>
            <a:pPr lvl="2" rtl="0" eaLnBrk="1" latinLnBrk="0" hangingPunct="1"/>
            <a:r>
              <a:rPr lang="en-US" sz="2353" kern="1200" dirty="0" smtClean="0">
                <a:latin typeface="Arial" pitchFamily="34" charset="0"/>
                <a:ea typeface="+mn-ea"/>
                <a:cs typeface="Arial" pitchFamily="34" charset="0"/>
              </a:rPr>
              <a:t>operating system independent</a:t>
            </a:r>
            <a:endParaRPr lang="en-US" sz="2353" dirty="0" smtClean="0"/>
          </a:p>
          <a:p>
            <a:pPr lvl="2"/>
            <a:r>
              <a:rPr lang="en-US" sz="2353" kern="1200" dirty="0" smtClean="0">
                <a:latin typeface="Arial" pitchFamily="34" charset="0"/>
                <a:ea typeface="+mn-ea"/>
                <a:cs typeface="Arial" pitchFamily="34" charset="0"/>
              </a:rPr>
              <a:t>window system independent</a:t>
            </a:r>
            <a:r>
              <a:rPr lang="en-US" sz="3294" dirty="0" smtClean="0"/>
              <a:t> </a:t>
            </a:r>
          </a:p>
          <a:p>
            <a:pPr lvl="1"/>
            <a:r>
              <a:rPr lang="en-US" dirty="0" smtClean="0"/>
              <a:t>application can be located on a remote server </a:t>
            </a:r>
          </a:p>
          <a:p>
            <a:pPr lvl="1"/>
            <a:r>
              <a:rPr lang="en-US" dirty="0" smtClean="0"/>
              <a:t>rendering is done within browser using local hardware</a:t>
            </a:r>
          </a:p>
          <a:p>
            <a:pPr lvl="1"/>
            <a:r>
              <a:rPr lang="en-US" dirty="0" smtClean="0"/>
              <a:t>uses HTML5 canvas element</a:t>
            </a:r>
          </a:p>
          <a:p>
            <a:pPr lvl="1"/>
            <a:r>
              <a:rPr lang="en-US" dirty="0" smtClean="0"/>
              <a:t>integrates with standard Web packages and apps</a:t>
            </a:r>
          </a:p>
          <a:p>
            <a:pPr lvl="2"/>
            <a:r>
              <a:rPr lang="en-US" sz="2162" dirty="0" smtClean="0"/>
              <a:t>CSS, </a:t>
            </a:r>
            <a:r>
              <a:rPr lang="en-US" sz="2162" dirty="0" err="1" smtClean="0"/>
              <a:t>jQuery</a:t>
            </a:r>
            <a:endParaRPr lang="en-US" sz="2162"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599858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158209" y="0"/>
            <a:ext cx="7568855" cy="857250"/>
          </a:xfrm>
        </p:spPr>
        <p:txBody>
          <a:bodyPr>
            <a:noAutofit/>
          </a:bodyPr>
          <a:lstStyle/>
          <a:p>
            <a:r>
              <a:rPr lang="en-US" sz="2800" dirty="0" smtClean="0"/>
              <a:t>Simple Vertex Shader for Cube Example</a:t>
            </a:r>
            <a:endParaRPr lang="en-US" sz="2800" dirty="0"/>
          </a:p>
        </p:txBody>
      </p:sp>
      <p:sp>
        <p:nvSpPr>
          <p:cNvPr id="3" name="Content Placeholder 2"/>
          <p:cNvSpPr>
            <a:spLocks noGrp="1"/>
          </p:cNvSpPr>
          <p:nvPr>
            <p:ph idx="1"/>
          </p:nvPr>
        </p:nvSpPr>
        <p:spPr/>
        <p:txBody>
          <a:bodyPr>
            <a:normAutofit fontScale="70000" lnSpcReduction="20000"/>
          </a:bodyPr>
          <a:lstStyle/>
          <a:p>
            <a:pPr marL="333934" lvl="1" indent="0">
              <a:buNone/>
            </a:pPr>
            <a:endParaRPr lang="en-US" dirty="0" smtClean="0">
              <a:solidFill>
                <a:srgbClr val="FFFF00"/>
              </a:solidFill>
              <a:latin typeface="Consolas"/>
              <a:cs typeface="Consolas"/>
            </a:endParaRPr>
          </a:p>
          <a:p>
            <a:pPr marL="333934" lvl="1" indent="0">
              <a:buNone/>
            </a:pPr>
            <a:r>
              <a:rPr lang="en-US" dirty="0" smtClean="0">
                <a:solidFill>
                  <a:srgbClr val="0066FF"/>
                </a:solidFill>
                <a:latin typeface="Consolas"/>
                <a:cs typeface="Consolas"/>
              </a:rPr>
              <a:t>attribute  vec4 </a:t>
            </a:r>
            <a:r>
              <a:rPr lang="en-US" dirty="0" err="1" smtClean="0">
                <a:solidFill>
                  <a:srgbClr val="0066FF"/>
                </a:solidFill>
                <a:latin typeface="Consolas"/>
                <a:cs typeface="Consolas"/>
              </a:rPr>
              <a:t>vPosition</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attribute  vec4 </a:t>
            </a:r>
            <a:r>
              <a:rPr lang="en-US" dirty="0" err="1" smtClean="0">
                <a:solidFill>
                  <a:srgbClr val="0066FF"/>
                </a:solidFill>
                <a:latin typeface="Consolas"/>
                <a:cs typeface="Consolas"/>
              </a:rPr>
              <a:t>vColor</a:t>
            </a:r>
            <a:r>
              <a:rPr lang="en-US" dirty="0" smtClean="0">
                <a:solidFill>
                  <a:srgbClr val="0066FF"/>
                </a:solidFill>
                <a:latin typeface="Consolas"/>
                <a:cs typeface="Consolas"/>
              </a:rPr>
              <a:t>;</a:t>
            </a:r>
          </a:p>
          <a:p>
            <a:pPr marL="333934" lvl="1" indent="0">
              <a:buNone/>
            </a:pPr>
            <a:endParaRPr lang="en-US" dirty="0" smtClean="0">
              <a:solidFill>
                <a:srgbClr val="0066FF"/>
              </a:solidFill>
              <a:latin typeface="Consolas"/>
              <a:cs typeface="Consolas"/>
            </a:endParaRPr>
          </a:p>
          <a:p>
            <a:pPr marL="333934" lvl="1" indent="0">
              <a:buNone/>
            </a:pPr>
            <a:r>
              <a:rPr lang="en-US" dirty="0" smtClean="0">
                <a:solidFill>
                  <a:srgbClr val="0066FF"/>
                </a:solidFill>
                <a:latin typeface="Consolas"/>
                <a:cs typeface="Consolas"/>
              </a:rPr>
              <a:t>varying vec4 </a:t>
            </a:r>
            <a:r>
              <a:rPr lang="en-US" dirty="0" err="1" smtClean="0">
                <a:solidFill>
                  <a:srgbClr val="0066FF"/>
                </a:solidFill>
                <a:latin typeface="Consolas"/>
                <a:cs typeface="Consolas"/>
              </a:rPr>
              <a:t>fColor</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a:t>
            </a:r>
          </a:p>
          <a:p>
            <a:pPr marL="333934" lvl="1" indent="0">
              <a:buNone/>
            </a:pPr>
            <a:r>
              <a:rPr lang="en-US" dirty="0" smtClean="0">
                <a:solidFill>
                  <a:srgbClr val="0066FF"/>
                </a:solidFill>
                <a:latin typeface="Consolas"/>
                <a:cs typeface="Consolas"/>
              </a:rPr>
              <a:t>void main() </a:t>
            </a:r>
          </a:p>
          <a:p>
            <a:pPr marL="333934" lvl="1" indent="0">
              <a:buNone/>
            </a:pPr>
            <a:r>
              <a:rPr lang="en-US" dirty="0" smtClean="0">
                <a:solidFill>
                  <a:srgbClr val="0066FF"/>
                </a:solidFill>
                <a:latin typeface="Consolas"/>
                <a:cs typeface="Consolas"/>
              </a:rPr>
              <a:t>{    </a:t>
            </a:r>
          </a:p>
          <a:p>
            <a:pPr marL="333934" lvl="1" indent="0">
              <a:buNone/>
            </a:pPr>
            <a:r>
              <a:rPr lang="en-US" dirty="0" smtClean="0">
                <a:solidFill>
                  <a:srgbClr val="0066FF"/>
                </a:solidFill>
                <a:latin typeface="Consolas"/>
                <a:cs typeface="Consolas"/>
              </a:rPr>
              <a:t>    </a:t>
            </a:r>
            <a:r>
              <a:rPr lang="en-US" dirty="0" err="1" smtClean="0">
                <a:solidFill>
                  <a:srgbClr val="0066FF"/>
                </a:solidFill>
                <a:latin typeface="Consolas"/>
                <a:cs typeface="Consolas"/>
              </a:rPr>
              <a:t>fColor</a:t>
            </a:r>
            <a:r>
              <a:rPr lang="en-US" dirty="0" smtClean="0">
                <a:solidFill>
                  <a:srgbClr val="0066FF"/>
                </a:solidFill>
                <a:latin typeface="Consolas"/>
                <a:cs typeface="Consolas"/>
              </a:rPr>
              <a:t> = </a:t>
            </a:r>
            <a:r>
              <a:rPr lang="en-US" dirty="0" err="1" smtClean="0">
                <a:solidFill>
                  <a:srgbClr val="0066FF"/>
                </a:solidFill>
                <a:latin typeface="Consolas"/>
                <a:cs typeface="Consolas"/>
              </a:rPr>
              <a:t>vColor</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a:t>
            </a:r>
            <a:r>
              <a:rPr lang="en-US" dirty="0" err="1" smtClean="0">
                <a:solidFill>
                  <a:srgbClr val="0066FF"/>
                </a:solidFill>
                <a:latin typeface="Consolas"/>
                <a:cs typeface="Consolas"/>
              </a:rPr>
              <a:t>gl_Position</a:t>
            </a:r>
            <a:r>
              <a:rPr lang="en-US" dirty="0" smtClean="0">
                <a:solidFill>
                  <a:srgbClr val="0066FF"/>
                </a:solidFill>
                <a:latin typeface="Consolas"/>
                <a:cs typeface="Consolas"/>
              </a:rPr>
              <a:t> = </a:t>
            </a:r>
            <a:r>
              <a:rPr lang="en-US" dirty="0" err="1" smtClean="0">
                <a:solidFill>
                  <a:srgbClr val="0066FF"/>
                </a:solidFill>
                <a:latin typeface="Consolas"/>
                <a:cs typeface="Consolas"/>
              </a:rPr>
              <a:t>vPosition</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a:t>
            </a:r>
            <a:endParaRPr lang="en-US" dirty="0">
              <a:solidFill>
                <a:srgbClr val="0066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640442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473927" y="210634"/>
            <a:ext cx="6731000" cy="857250"/>
          </a:xfrm>
        </p:spPr>
        <p:txBody>
          <a:bodyPr>
            <a:normAutofit fontScale="90000"/>
          </a:bodyPr>
          <a:lstStyle/>
          <a:p>
            <a:r>
              <a:rPr lang="en-US" sz="2800" dirty="0" smtClean="0"/>
              <a:t>Simple Fragment Shader for Cube Example</a:t>
            </a:r>
            <a:endParaRPr lang="en-US" sz="2800" dirty="0"/>
          </a:p>
        </p:txBody>
      </p:sp>
      <p:sp>
        <p:nvSpPr>
          <p:cNvPr id="4" name="Content Placeholder 3"/>
          <p:cNvSpPr>
            <a:spLocks noGrp="1"/>
          </p:cNvSpPr>
          <p:nvPr>
            <p:ph idx="1"/>
          </p:nvPr>
        </p:nvSpPr>
        <p:spPr/>
        <p:txBody>
          <a:bodyPr>
            <a:normAutofit fontScale="92500" lnSpcReduction="10000"/>
          </a:bodyPr>
          <a:lstStyle/>
          <a:p>
            <a:pPr marL="333934" lvl="1" indent="0">
              <a:buNone/>
            </a:pPr>
            <a:endParaRPr lang="en-US" dirty="0" smtClean="0">
              <a:solidFill>
                <a:srgbClr val="660066"/>
              </a:solidFill>
              <a:latin typeface="Consolas"/>
              <a:cs typeface="Consolas"/>
            </a:endParaRPr>
          </a:p>
          <a:p>
            <a:pPr marL="333934" lvl="1" indent="0">
              <a:buNone/>
            </a:pPr>
            <a:r>
              <a:rPr lang="en-US" sz="2595" dirty="0" smtClean="0">
                <a:solidFill>
                  <a:srgbClr val="0066FF"/>
                </a:solidFill>
              </a:rPr>
              <a:t>precision </a:t>
            </a:r>
            <a:r>
              <a:rPr lang="en-US" sz="2595" dirty="0" err="1" smtClean="0">
                <a:solidFill>
                  <a:srgbClr val="0066FF"/>
                </a:solidFill>
              </a:rPr>
              <a:t>mediump</a:t>
            </a:r>
            <a:r>
              <a:rPr lang="en-US" sz="2595" dirty="0" smtClean="0">
                <a:solidFill>
                  <a:srgbClr val="0066FF"/>
                </a:solidFill>
              </a:rPr>
              <a:t> float;</a:t>
            </a:r>
          </a:p>
          <a:p>
            <a:pPr marL="333934" lvl="1" indent="0">
              <a:buNone/>
            </a:pPr>
            <a:endParaRPr lang="en-US" sz="2595" dirty="0" smtClean="0">
              <a:solidFill>
                <a:srgbClr val="0066FF"/>
              </a:solidFill>
            </a:endParaRPr>
          </a:p>
          <a:p>
            <a:pPr marL="333934" lvl="1" indent="0">
              <a:buNone/>
            </a:pPr>
            <a:r>
              <a:rPr lang="en-US" sz="2595" dirty="0" smtClean="0">
                <a:solidFill>
                  <a:srgbClr val="0066FF"/>
                </a:solidFill>
              </a:rPr>
              <a:t>varying vec4 </a:t>
            </a:r>
            <a:r>
              <a:rPr lang="en-US" sz="2595" dirty="0" err="1" smtClean="0">
                <a:solidFill>
                  <a:srgbClr val="0066FF"/>
                </a:solidFill>
              </a:rPr>
              <a:t>fColor</a:t>
            </a:r>
            <a:r>
              <a:rPr lang="en-US" sz="2595" dirty="0" smtClean="0">
                <a:solidFill>
                  <a:srgbClr val="0066FF"/>
                </a:solidFill>
              </a:rPr>
              <a:t>;</a:t>
            </a:r>
          </a:p>
          <a:p>
            <a:pPr marL="333934" lvl="1" indent="0">
              <a:buNone/>
            </a:pPr>
            <a:r>
              <a:rPr lang="en-US" sz="2595" dirty="0" smtClean="0">
                <a:solidFill>
                  <a:srgbClr val="0066FF"/>
                </a:solidFill>
              </a:rPr>
              <a:t>void main()</a:t>
            </a:r>
          </a:p>
          <a:p>
            <a:pPr marL="333934" lvl="1" indent="0">
              <a:buNone/>
            </a:pPr>
            <a:r>
              <a:rPr lang="en-US" sz="2595" dirty="0" smtClean="0">
                <a:solidFill>
                  <a:srgbClr val="0066FF"/>
                </a:solidFill>
              </a:rPr>
              <a:t>{</a:t>
            </a:r>
          </a:p>
          <a:p>
            <a:pPr marL="333934" lvl="1" indent="0">
              <a:buNone/>
            </a:pPr>
            <a:r>
              <a:rPr lang="en-US" sz="2595" dirty="0" smtClean="0">
                <a:solidFill>
                  <a:srgbClr val="0066FF"/>
                </a:solidFill>
              </a:rPr>
              <a:t>    </a:t>
            </a:r>
            <a:r>
              <a:rPr lang="en-US" sz="2595" dirty="0" err="1" smtClean="0">
                <a:solidFill>
                  <a:srgbClr val="0066FF"/>
                </a:solidFill>
              </a:rPr>
              <a:t>gl_FragColor</a:t>
            </a:r>
            <a:r>
              <a:rPr lang="en-US" sz="2595" dirty="0" smtClean="0">
                <a:solidFill>
                  <a:srgbClr val="0066FF"/>
                </a:solidFill>
              </a:rPr>
              <a:t> = </a:t>
            </a:r>
            <a:r>
              <a:rPr lang="en-US" sz="2595" dirty="0" err="1" smtClean="0">
                <a:solidFill>
                  <a:srgbClr val="0066FF"/>
                </a:solidFill>
              </a:rPr>
              <a:t>fColor</a:t>
            </a:r>
            <a:r>
              <a:rPr lang="en-US" sz="2595" dirty="0" smtClean="0">
                <a:solidFill>
                  <a:srgbClr val="0066FF"/>
                </a:solidFill>
              </a:rPr>
              <a:t>;</a:t>
            </a:r>
          </a:p>
          <a:p>
            <a:pPr marL="333934" lvl="1" indent="0">
              <a:buNone/>
            </a:pPr>
            <a:r>
              <a:rPr lang="en-US" sz="2595" dirty="0" smtClean="0">
                <a:solidFill>
                  <a:srgbClr val="0066FF"/>
                </a:solidFill>
              </a:rPr>
              <a:t>}</a:t>
            </a:r>
            <a:endParaRPr lang="en-US" sz="2595" dirty="0">
              <a:solidFill>
                <a:srgbClr val="0066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9704706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Getting Your Shaders into </a:t>
            </a:r>
            <a:r>
              <a:rPr lang="en-US" sz="2800" dirty="0" err="1" smtClean="0"/>
              <a:t>WebGL</a:t>
            </a:r>
            <a:endParaRPr lang="en-US" sz="2800" dirty="0"/>
          </a:p>
        </p:txBody>
      </p:sp>
      <p:sp>
        <p:nvSpPr>
          <p:cNvPr id="3" name="Content Placeholder 2"/>
          <p:cNvSpPr>
            <a:spLocks noGrp="1"/>
          </p:cNvSpPr>
          <p:nvPr>
            <p:ph idx="1"/>
          </p:nvPr>
        </p:nvSpPr>
        <p:spPr>
          <a:xfrm>
            <a:off x="457200" y="731519"/>
            <a:ext cx="3818467" cy="4030981"/>
          </a:xfrm>
        </p:spPr>
        <p:txBody>
          <a:bodyPr>
            <a:normAutofit fontScale="92500"/>
          </a:bodyPr>
          <a:lstStyle/>
          <a:p>
            <a:r>
              <a:rPr lang="en-US" sz="2824" dirty="0" smtClean="0"/>
              <a:t>Shaders need to be compiled and linked to form an executable shader program</a:t>
            </a:r>
          </a:p>
          <a:p>
            <a:r>
              <a:rPr lang="en-US" sz="2824" dirty="0" err="1" smtClean="0"/>
              <a:t>WebGL</a:t>
            </a:r>
            <a:r>
              <a:rPr lang="en-US" sz="2824" dirty="0" smtClean="0"/>
              <a:t> provides the compiler and linker</a:t>
            </a:r>
          </a:p>
          <a:p>
            <a:r>
              <a:rPr lang="en-US" sz="2824" dirty="0" smtClean="0"/>
              <a:t>A </a:t>
            </a:r>
            <a:r>
              <a:rPr lang="en-US" sz="2824" dirty="0" err="1" smtClean="0"/>
              <a:t>WebGL</a:t>
            </a:r>
            <a:r>
              <a:rPr lang="en-US" sz="2824" dirty="0" smtClean="0"/>
              <a:t> program must contain vertex and fragment shaders</a:t>
            </a:r>
          </a:p>
          <a:p>
            <a:endParaRPr lang="en-US" dirty="0" smtClean="0"/>
          </a:p>
        </p:txBody>
      </p:sp>
      <p:grpSp>
        <p:nvGrpSpPr>
          <p:cNvPr id="5" name="Group 4"/>
          <p:cNvGrpSpPr/>
          <p:nvPr/>
        </p:nvGrpSpPr>
        <p:grpSpPr>
          <a:xfrm>
            <a:off x="4459585" y="806325"/>
            <a:ext cx="4501163" cy="4337176"/>
            <a:chOff x="4459585" y="943904"/>
            <a:chExt cx="4294641" cy="3911539"/>
          </a:xfrm>
        </p:grpSpPr>
        <p:sp>
          <p:nvSpPr>
            <p:cNvPr id="13" name="Flowchart: Process 12"/>
            <p:cNvSpPr/>
            <p:nvPr/>
          </p:nvSpPr>
          <p:spPr bwMode="auto">
            <a:xfrm>
              <a:off x="4459585" y="1510411"/>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Autofit/>
            </a:bodyPr>
            <a:lstStyle/>
            <a:p>
              <a:pPr algn="ctr" defTabSz="816330" eaLnBrk="0" hangingPunct="0">
                <a:spcBef>
                  <a:spcPct val="50000"/>
                </a:spcBef>
              </a:pPr>
              <a:r>
                <a:rPr lang="en-US" sz="1400" dirty="0">
                  <a:solidFill>
                    <a:srgbClr val="FFFF00"/>
                  </a:solidFill>
                </a:rPr>
                <a:t>Create</a:t>
              </a:r>
              <a:br>
                <a:rPr lang="en-US" sz="1400" dirty="0">
                  <a:solidFill>
                    <a:srgbClr val="FFFF00"/>
                  </a:solidFill>
                </a:rPr>
              </a:br>
              <a:r>
                <a:rPr lang="en-US" sz="1400" dirty="0">
                  <a:solidFill>
                    <a:srgbClr val="FFFF00"/>
                  </a:solidFill>
                </a:rPr>
                <a:t>Shader</a:t>
              </a:r>
            </a:p>
          </p:txBody>
        </p:sp>
        <p:sp>
          <p:nvSpPr>
            <p:cNvPr id="14" name="Flowchart: Process 13"/>
            <p:cNvSpPr/>
            <p:nvPr/>
          </p:nvSpPr>
          <p:spPr bwMode="auto">
            <a:xfrm>
              <a:off x="4459585" y="2076920"/>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lnSpcReduction="10000"/>
            </a:bodyPr>
            <a:lstStyle/>
            <a:p>
              <a:pPr algn="ctr" defTabSz="816330" eaLnBrk="0" hangingPunct="0">
                <a:spcBef>
                  <a:spcPct val="50000"/>
                </a:spcBef>
              </a:pPr>
              <a:r>
                <a:rPr lang="en-US" sz="1400" dirty="0">
                  <a:solidFill>
                    <a:srgbClr val="FFFF00"/>
                  </a:solidFill>
                </a:rPr>
                <a:t>Load Shader Source</a:t>
              </a:r>
            </a:p>
          </p:txBody>
        </p:sp>
        <p:sp>
          <p:nvSpPr>
            <p:cNvPr id="15" name="Flowchart: Process 14"/>
            <p:cNvSpPr/>
            <p:nvPr/>
          </p:nvSpPr>
          <p:spPr bwMode="auto">
            <a:xfrm>
              <a:off x="4459585" y="2643427"/>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lnSpcReduction="10000"/>
            </a:bodyPr>
            <a:lstStyle/>
            <a:p>
              <a:pPr algn="ctr" defTabSz="816330" eaLnBrk="0" hangingPunct="0">
                <a:spcBef>
                  <a:spcPct val="50000"/>
                </a:spcBef>
              </a:pPr>
              <a:r>
                <a:rPr lang="en-US" sz="1400" dirty="0">
                  <a:solidFill>
                    <a:srgbClr val="FFFF00"/>
                  </a:solidFill>
                </a:rPr>
                <a:t>Compile Shader</a:t>
              </a:r>
            </a:p>
          </p:txBody>
        </p:sp>
        <p:sp>
          <p:nvSpPr>
            <p:cNvPr id="17" name="Flowchart: Process 16"/>
            <p:cNvSpPr/>
            <p:nvPr/>
          </p:nvSpPr>
          <p:spPr bwMode="auto">
            <a:xfrm>
              <a:off x="4459585" y="943904"/>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lnSpcReduction="10000"/>
            </a:bodyPr>
            <a:lstStyle/>
            <a:p>
              <a:pPr algn="ctr" defTabSz="816330" eaLnBrk="0" hangingPunct="0">
                <a:spcBef>
                  <a:spcPct val="50000"/>
                </a:spcBef>
              </a:pPr>
              <a:r>
                <a:rPr lang="en-US" sz="1400" dirty="0">
                  <a:solidFill>
                    <a:srgbClr val="FFFF00"/>
                  </a:solidFill>
                </a:rPr>
                <a:t>Create Program</a:t>
              </a:r>
            </a:p>
          </p:txBody>
        </p:sp>
        <p:sp>
          <p:nvSpPr>
            <p:cNvPr id="18" name="Flowchart: Process 17"/>
            <p:cNvSpPr/>
            <p:nvPr/>
          </p:nvSpPr>
          <p:spPr bwMode="auto">
            <a:xfrm>
              <a:off x="4459585" y="3209936"/>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fontScale="85000" lnSpcReduction="10000"/>
            </a:bodyPr>
            <a:lstStyle/>
            <a:p>
              <a:pPr algn="ctr" defTabSz="816330" eaLnBrk="0" hangingPunct="0">
                <a:spcBef>
                  <a:spcPct val="50000"/>
                </a:spcBef>
              </a:pPr>
              <a:r>
                <a:rPr lang="en-US" sz="1400" dirty="0">
                  <a:solidFill>
                    <a:srgbClr val="FFFF00"/>
                  </a:solidFill>
                </a:rPr>
                <a:t>Attach Shader to Program</a:t>
              </a:r>
            </a:p>
          </p:txBody>
        </p:sp>
        <p:sp>
          <p:nvSpPr>
            <p:cNvPr id="19" name="Flowchart: Process 18"/>
            <p:cNvSpPr/>
            <p:nvPr/>
          </p:nvSpPr>
          <p:spPr bwMode="auto">
            <a:xfrm>
              <a:off x="4459585" y="3776444"/>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lnSpcReduction="10000"/>
            </a:bodyPr>
            <a:lstStyle/>
            <a:p>
              <a:pPr algn="ctr" defTabSz="816330" eaLnBrk="0" hangingPunct="0">
                <a:spcBef>
                  <a:spcPct val="50000"/>
                </a:spcBef>
              </a:pPr>
              <a:r>
                <a:rPr lang="en-US" sz="1400" dirty="0">
                  <a:solidFill>
                    <a:srgbClr val="FFFF00"/>
                  </a:solidFill>
                </a:rPr>
                <a:t>Link Program</a:t>
              </a:r>
            </a:p>
          </p:txBody>
        </p:sp>
        <p:sp>
          <p:nvSpPr>
            <p:cNvPr id="20" name="TextBox 19"/>
            <p:cNvSpPr txBox="1"/>
            <p:nvPr/>
          </p:nvSpPr>
          <p:spPr>
            <a:xfrm>
              <a:off x="5714949" y="1102983"/>
              <a:ext cx="2173280" cy="296397"/>
            </a:xfrm>
            <a:prstGeom prst="rect">
              <a:avLst/>
            </a:prstGeom>
            <a:noFill/>
            <a:ln>
              <a:noFill/>
            </a:ln>
          </p:spPr>
          <p:txBody>
            <a:bodyPr wrap="square" lIns="81633" tIns="40816" rIns="81633" bIns="40816" rtlCol="0">
              <a:spAutoFit/>
            </a:bodyPr>
            <a:lstStyle/>
            <a:p>
              <a:r>
                <a:rPr lang="en-US" sz="1600" dirty="0" err="1" smtClean="0">
                  <a:solidFill>
                    <a:srgbClr val="0066FF"/>
                  </a:solidFill>
                  <a:latin typeface="Consolas"/>
                  <a:cs typeface="Consolas"/>
                </a:rPr>
                <a:t>gl.createProgram</a:t>
              </a:r>
              <a:r>
                <a:rPr lang="en-US" sz="1600" dirty="0">
                  <a:solidFill>
                    <a:srgbClr val="0066FF"/>
                  </a:solidFill>
                  <a:latin typeface="Consolas"/>
                  <a:cs typeface="Consolas"/>
                </a:rPr>
                <a:t>()</a:t>
              </a:r>
            </a:p>
          </p:txBody>
        </p:sp>
        <p:sp>
          <p:nvSpPr>
            <p:cNvPr id="21" name="TextBox 20"/>
            <p:cNvSpPr txBox="1"/>
            <p:nvPr/>
          </p:nvSpPr>
          <p:spPr>
            <a:xfrm>
              <a:off x="5719677" y="2224211"/>
              <a:ext cx="1978998" cy="296397"/>
            </a:xfrm>
            <a:prstGeom prst="rect">
              <a:avLst/>
            </a:prstGeom>
            <a:noFill/>
            <a:ln>
              <a:noFill/>
            </a:ln>
          </p:spPr>
          <p:txBody>
            <a:bodyPr wrap="square" lIns="81633" tIns="40816" rIns="81633" bIns="40816" rtlCol="0">
              <a:spAutoFit/>
            </a:bodyPr>
            <a:lstStyle/>
            <a:p>
              <a:r>
                <a:rPr lang="en-US" sz="1600" dirty="0" err="1" smtClean="0">
                  <a:solidFill>
                    <a:srgbClr val="0066FF"/>
                  </a:solidFill>
                  <a:latin typeface="Consolas"/>
                  <a:cs typeface="Consolas"/>
                </a:rPr>
                <a:t>gl.shaderSource</a:t>
              </a:r>
              <a:r>
                <a:rPr lang="en-US" sz="1600" dirty="0">
                  <a:solidFill>
                    <a:srgbClr val="0066FF"/>
                  </a:solidFill>
                  <a:latin typeface="Consolas"/>
                  <a:cs typeface="Consolas"/>
                </a:rPr>
                <a:t>()</a:t>
              </a:r>
            </a:p>
          </p:txBody>
        </p:sp>
        <p:sp>
          <p:nvSpPr>
            <p:cNvPr id="22" name="TextBox 21"/>
            <p:cNvSpPr txBox="1"/>
            <p:nvPr/>
          </p:nvSpPr>
          <p:spPr>
            <a:xfrm>
              <a:off x="5721553" y="2787021"/>
              <a:ext cx="2186983" cy="296397"/>
            </a:xfrm>
            <a:prstGeom prst="rect">
              <a:avLst/>
            </a:prstGeom>
            <a:noFill/>
            <a:ln>
              <a:noFill/>
            </a:ln>
          </p:spPr>
          <p:txBody>
            <a:bodyPr wrap="square" lIns="81633" tIns="40816" rIns="81633" bIns="40816" rtlCol="0">
              <a:spAutoFit/>
            </a:bodyPr>
            <a:lstStyle/>
            <a:p>
              <a:r>
                <a:rPr lang="en-US" sz="1600" dirty="0" err="1" smtClean="0">
                  <a:solidFill>
                    <a:srgbClr val="0066FF"/>
                  </a:solidFill>
                  <a:latin typeface="Consolas"/>
                  <a:cs typeface="Consolas"/>
                </a:rPr>
                <a:t>gl.compileShader</a:t>
              </a:r>
              <a:r>
                <a:rPr lang="en-US" sz="1600" dirty="0">
                  <a:solidFill>
                    <a:srgbClr val="0066FF"/>
                  </a:solidFill>
                  <a:latin typeface="Consolas"/>
                  <a:cs typeface="Consolas"/>
                </a:rPr>
                <a:t>()</a:t>
              </a:r>
            </a:p>
          </p:txBody>
        </p:sp>
        <p:sp>
          <p:nvSpPr>
            <p:cNvPr id="23" name="TextBox 22"/>
            <p:cNvSpPr txBox="1"/>
            <p:nvPr/>
          </p:nvSpPr>
          <p:spPr>
            <a:xfrm>
              <a:off x="5710122" y="1664638"/>
              <a:ext cx="2015633" cy="296397"/>
            </a:xfrm>
            <a:prstGeom prst="rect">
              <a:avLst/>
            </a:prstGeom>
            <a:noFill/>
            <a:ln>
              <a:noFill/>
            </a:ln>
          </p:spPr>
          <p:txBody>
            <a:bodyPr wrap="square" lIns="81633" tIns="40816" rIns="81633" bIns="40816" rtlCol="0">
              <a:spAutoFit/>
            </a:bodyPr>
            <a:lstStyle/>
            <a:p>
              <a:r>
                <a:rPr lang="en-US" sz="1600" dirty="0" err="1" smtClean="0">
                  <a:solidFill>
                    <a:srgbClr val="0066FF"/>
                  </a:solidFill>
                  <a:latin typeface="Consolas"/>
                  <a:cs typeface="Consolas"/>
                </a:rPr>
                <a:t>gl.createShader</a:t>
              </a:r>
              <a:r>
                <a:rPr lang="en-US" sz="1600" dirty="0">
                  <a:solidFill>
                    <a:srgbClr val="0066FF"/>
                  </a:solidFill>
                  <a:latin typeface="Consolas"/>
                  <a:cs typeface="Consolas"/>
                </a:rPr>
                <a:t>()</a:t>
              </a:r>
            </a:p>
          </p:txBody>
        </p:sp>
        <p:sp>
          <p:nvSpPr>
            <p:cNvPr id="24" name="TextBox 23"/>
            <p:cNvSpPr txBox="1"/>
            <p:nvPr/>
          </p:nvSpPr>
          <p:spPr>
            <a:xfrm>
              <a:off x="5707749" y="3337250"/>
              <a:ext cx="2065394" cy="296397"/>
            </a:xfrm>
            <a:prstGeom prst="rect">
              <a:avLst/>
            </a:prstGeom>
            <a:noFill/>
            <a:ln>
              <a:noFill/>
            </a:ln>
          </p:spPr>
          <p:txBody>
            <a:bodyPr wrap="square" lIns="81633" tIns="40816" rIns="81633" bIns="40816" rtlCol="0">
              <a:spAutoFit/>
            </a:bodyPr>
            <a:lstStyle/>
            <a:p>
              <a:r>
                <a:rPr lang="en-US" sz="1600" dirty="0" err="1" smtClean="0">
                  <a:solidFill>
                    <a:srgbClr val="0066FF"/>
                  </a:solidFill>
                  <a:latin typeface="Consolas"/>
                  <a:cs typeface="Consolas"/>
                </a:rPr>
                <a:t>gl.attachShader</a:t>
              </a:r>
              <a:r>
                <a:rPr lang="en-US" sz="1600" dirty="0">
                  <a:solidFill>
                    <a:srgbClr val="0066FF"/>
                  </a:solidFill>
                  <a:latin typeface="Consolas"/>
                  <a:cs typeface="Consolas"/>
                </a:rPr>
                <a:t>()</a:t>
              </a:r>
            </a:p>
          </p:txBody>
        </p:sp>
        <p:sp>
          <p:nvSpPr>
            <p:cNvPr id="25" name="TextBox 24"/>
            <p:cNvSpPr txBox="1"/>
            <p:nvPr/>
          </p:nvSpPr>
          <p:spPr>
            <a:xfrm>
              <a:off x="5721200" y="3939291"/>
              <a:ext cx="1991015" cy="296397"/>
            </a:xfrm>
            <a:prstGeom prst="rect">
              <a:avLst/>
            </a:prstGeom>
            <a:noFill/>
            <a:ln>
              <a:noFill/>
            </a:ln>
          </p:spPr>
          <p:txBody>
            <a:bodyPr wrap="square" lIns="81633" tIns="40816" rIns="81633" bIns="40816" rtlCol="0">
              <a:spAutoFit/>
            </a:bodyPr>
            <a:lstStyle/>
            <a:p>
              <a:r>
                <a:rPr lang="en-US" sz="1600" dirty="0" err="1" smtClean="0">
                  <a:solidFill>
                    <a:srgbClr val="0066FF"/>
                  </a:solidFill>
                  <a:latin typeface="Consolas"/>
                  <a:cs typeface="Consolas"/>
                </a:rPr>
                <a:t>gl.linkProgram</a:t>
              </a:r>
              <a:r>
                <a:rPr lang="en-US" sz="1600" dirty="0">
                  <a:solidFill>
                    <a:srgbClr val="0066FF"/>
                  </a:solidFill>
                  <a:latin typeface="Consolas"/>
                  <a:cs typeface="Consolas"/>
                </a:rPr>
                <a:t>()</a:t>
              </a:r>
            </a:p>
          </p:txBody>
        </p:sp>
        <p:sp>
          <p:nvSpPr>
            <p:cNvPr id="26" name="Flowchart: Process 25"/>
            <p:cNvSpPr/>
            <p:nvPr/>
          </p:nvSpPr>
          <p:spPr bwMode="auto">
            <a:xfrm>
              <a:off x="4459585" y="4342950"/>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lnSpcReduction="10000"/>
            </a:bodyPr>
            <a:lstStyle/>
            <a:p>
              <a:pPr algn="ctr" defTabSz="816330" eaLnBrk="0" hangingPunct="0">
                <a:spcBef>
                  <a:spcPct val="50000"/>
                </a:spcBef>
              </a:pPr>
              <a:r>
                <a:rPr lang="en-US" sz="1400" dirty="0">
                  <a:solidFill>
                    <a:srgbClr val="FFFF00"/>
                  </a:solidFill>
                </a:rPr>
                <a:t>Use Program</a:t>
              </a:r>
            </a:p>
          </p:txBody>
        </p:sp>
        <p:sp>
          <p:nvSpPr>
            <p:cNvPr id="27" name="TextBox 26"/>
            <p:cNvSpPr txBox="1"/>
            <p:nvPr/>
          </p:nvSpPr>
          <p:spPr>
            <a:xfrm>
              <a:off x="5759014" y="4497562"/>
              <a:ext cx="2149522" cy="296397"/>
            </a:xfrm>
            <a:prstGeom prst="rect">
              <a:avLst/>
            </a:prstGeom>
            <a:noFill/>
            <a:ln>
              <a:noFill/>
            </a:ln>
          </p:spPr>
          <p:txBody>
            <a:bodyPr wrap="square" lIns="81633" tIns="40816" rIns="81633" bIns="40816" rtlCol="0">
              <a:spAutoFit/>
            </a:bodyPr>
            <a:lstStyle/>
            <a:p>
              <a:r>
                <a:rPr lang="en-US" sz="1600" dirty="0" err="1" smtClean="0">
                  <a:solidFill>
                    <a:srgbClr val="0066FF"/>
                  </a:solidFill>
                  <a:latin typeface="Consolas"/>
                  <a:cs typeface="Consolas"/>
                </a:rPr>
                <a:t>gl.useProgram</a:t>
              </a:r>
              <a:r>
                <a:rPr lang="en-US" sz="1600" dirty="0">
                  <a:solidFill>
                    <a:srgbClr val="0066FF"/>
                  </a:solidFill>
                  <a:latin typeface="Consolas"/>
                  <a:cs typeface="Consolas"/>
                </a:rPr>
                <a:t>()</a:t>
              </a:r>
            </a:p>
          </p:txBody>
        </p:sp>
        <p:sp>
          <p:nvSpPr>
            <p:cNvPr id="31" name="Right Brace 30"/>
            <p:cNvSpPr/>
            <p:nvPr/>
          </p:nvSpPr>
          <p:spPr bwMode="auto">
            <a:xfrm>
              <a:off x="7339890" y="1510412"/>
              <a:ext cx="339394" cy="2219014"/>
            </a:xfrm>
            <a:prstGeom prst="rightBrace">
              <a:avLst/>
            </a:prstGeom>
            <a:noFill/>
            <a:ln w="9525" cap="flat" cmpd="sng" algn="ctr">
              <a:solidFill>
                <a:schemeClr val="tx1"/>
              </a:solidFill>
              <a:prstDash val="solid"/>
              <a:round/>
              <a:headEnd type="none" w="med" len="med"/>
              <a:tailEnd type="none" w="med" len="med"/>
            </a:ln>
            <a:effectLst/>
          </p:spPr>
          <p:txBody>
            <a:bodyPr vert="horz" wrap="none" lIns="81633" tIns="81633" rIns="81633" bIns="81633" numCol="1" rtlCol="0" anchor="ctr" anchorCtr="0" compatLnSpc="1">
              <a:prstTxWarp prst="textNoShape">
                <a:avLst/>
              </a:prstTxWarp>
              <a:noAutofit/>
            </a:bodyPr>
            <a:lstStyle/>
            <a:p>
              <a:pPr algn="ctr" defTabSz="816330" eaLnBrk="0" hangingPunct="0">
                <a:spcBef>
                  <a:spcPct val="50000"/>
                </a:spcBef>
              </a:pPr>
              <a:endParaRPr lang="en-US" sz="2100" dirty="0">
                <a:latin typeface="Times" charset="0"/>
              </a:endParaRPr>
            </a:p>
          </p:txBody>
        </p:sp>
        <p:sp>
          <p:nvSpPr>
            <p:cNvPr id="32" name="TextBox 31"/>
            <p:cNvSpPr txBox="1"/>
            <p:nvPr/>
          </p:nvSpPr>
          <p:spPr>
            <a:xfrm>
              <a:off x="7802342" y="1656600"/>
              <a:ext cx="951884" cy="1698138"/>
            </a:xfrm>
            <a:prstGeom prst="rect">
              <a:avLst/>
            </a:prstGeom>
            <a:noFill/>
            <a:ln>
              <a:noFill/>
            </a:ln>
          </p:spPr>
          <p:txBody>
            <a:bodyPr wrap="square" lIns="81633" tIns="40816" rIns="81633" bIns="40816" rtlCol="0">
              <a:spAutoFit/>
            </a:bodyPr>
            <a:lstStyle/>
            <a:p>
              <a:r>
                <a:rPr lang="en-US" sz="1300" dirty="0">
                  <a:solidFill>
                    <a:srgbClr val="0066FF"/>
                  </a:solidFill>
                </a:rPr>
                <a:t>These steps need to be repeated for each type of shader in the shader program</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997600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Simpler Way</a:t>
            </a:r>
            <a:endParaRPr lang="en-US" sz="3200" dirty="0"/>
          </a:p>
        </p:txBody>
      </p:sp>
      <p:sp>
        <p:nvSpPr>
          <p:cNvPr id="8" name="Content Placeholder 7"/>
          <p:cNvSpPr>
            <a:spLocks noGrp="1"/>
          </p:cNvSpPr>
          <p:nvPr>
            <p:ph idx="1"/>
          </p:nvPr>
        </p:nvSpPr>
        <p:spPr>
          <a:xfrm>
            <a:off x="457199" y="1200151"/>
            <a:ext cx="8376383" cy="3723420"/>
          </a:xfrm>
        </p:spPr>
        <p:txBody>
          <a:bodyPr>
            <a:normAutofit fontScale="62500" lnSpcReduction="20000"/>
          </a:bodyPr>
          <a:lstStyle/>
          <a:p>
            <a:r>
              <a:rPr lang="en-US" dirty="0" smtClean="0"/>
              <a:t>We’ve created a function for this course to make it easier to load your shaders</a:t>
            </a:r>
          </a:p>
          <a:p>
            <a:pPr lvl="1"/>
            <a:r>
              <a:rPr lang="en-US" dirty="0" smtClean="0"/>
              <a:t>available at course website</a:t>
            </a:r>
          </a:p>
          <a:p>
            <a:pPr lvl="1"/>
            <a:endParaRPr lang="en-US" dirty="0" smtClean="0"/>
          </a:p>
          <a:p>
            <a:pPr marL="0" indent="0">
              <a:buNone/>
            </a:pPr>
            <a:r>
              <a:rPr lang="en-US" dirty="0" smtClean="0">
                <a:solidFill>
                  <a:srgbClr val="0066FF"/>
                </a:solidFill>
                <a:latin typeface="Consolas"/>
                <a:cs typeface="Consolas"/>
              </a:rPr>
              <a:t>	</a:t>
            </a:r>
            <a:r>
              <a:rPr lang="en-US" dirty="0" err="1" smtClean="0">
                <a:solidFill>
                  <a:srgbClr val="0066FF"/>
                </a:solidFill>
                <a:latin typeface="Consolas"/>
                <a:cs typeface="Consolas"/>
              </a:rPr>
              <a:t>initShaders</a:t>
            </a:r>
            <a:r>
              <a:rPr lang="en-US" dirty="0" smtClean="0">
                <a:solidFill>
                  <a:srgbClr val="0066FF"/>
                </a:solidFill>
                <a:latin typeface="Consolas"/>
                <a:cs typeface="Consolas"/>
              </a:rPr>
              <a:t>( </a:t>
            </a:r>
            <a:r>
              <a:rPr lang="en-US" dirty="0" err="1" smtClean="0">
                <a:solidFill>
                  <a:srgbClr val="0066FF"/>
                </a:solidFill>
                <a:latin typeface="Consolas"/>
                <a:cs typeface="Consolas"/>
              </a:rPr>
              <a:t>vShdr</a:t>
            </a:r>
            <a:r>
              <a:rPr lang="en-US" dirty="0" smtClean="0">
                <a:solidFill>
                  <a:srgbClr val="0066FF"/>
                </a:solidFill>
                <a:latin typeface="Consolas"/>
                <a:cs typeface="Consolas"/>
              </a:rPr>
              <a:t>, </a:t>
            </a:r>
            <a:r>
              <a:rPr lang="en-US" dirty="0" err="1" smtClean="0">
                <a:solidFill>
                  <a:srgbClr val="0066FF"/>
                </a:solidFill>
                <a:latin typeface="Consolas"/>
                <a:cs typeface="Consolas"/>
              </a:rPr>
              <a:t>fShdr</a:t>
            </a:r>
            <a:r>
              <a:rPr lang="en-US" dirty="0" smtClean="0">
                <a:solidFill>
                  <a:srgbClr val="0066FF"/>
                </a:solidFill>
                <a:latin typeface="Consolas"/>
                <a:cs typeface="Consolas"/>
              </a:rPr>
              <a:t> );</a:t>
            </a:r>
          </a:p>
          <a:p>
            <a:pPr marL="0" indent="0">
              <a:buNone/>
            </a:pPr>
            <a:endParaRPr lang="en-US" dirty="0" smtClean="0">
              <a:solidFill>
                <a:srgbClr val="FFFF00"/>
              </a:solidFill>
              <a:latin typeface="Consolas"/>
              <a:cs typeface="Consolas"/>
            </a:endParaRPr>
          </a:p>
          <a:p>
            <a:r>
              <a:rPr lang="en-US" dirty="0" err="1" smtClean="0">
                <a:solidFill>
                  <a:srgbClr val="0066FF"/>
                </a:solidFill>
                <a:latin typeface="Consolas"/>
                <a:cs typeface="Consolas"/>
              </a:rPr>
              <a:t>initShaders</a:t>
            </a:r>
            <a:r>
              <a:rPr lang="en-US" dirty="0" smtClean="0">
                <a:solidFill>
                  <a:srgbClr val="0066FF"/>
                </a:solidFill>
              </a:rPr>
              <a:t> </a:t>
            </a:r>
            <a:r>
              <a:rPr lang="en-US" dirty="0" smtClean="0"/>
              <a:t>takes two element ids</a:t>
            </a:r>
          </a:p>
          <a:p>
            <a:pPr lvl="1"/>
            <a:r>
              <a:rPr lang="en-US" dirty="0" err="1" smtClean="0">
                <a:solidFill>
                  <a:srgbClr val="0066FF"/>
                </a:solidFill>
                <a:latin typeface="Consolas"/>
                <a:ea typeface="Consolas"/>
                <a:cs typeface="Consolas"/>
              </a:rPr>
              <a:t>vShdr</a:t>
            </a:r>
            <a:r>
              <a:rPr lang="en-US" dirty="0" smtClean="0">
                <a:solidFill>
                  <a:srgbClr val="0066FF"/>
                </a:solidFill>
                <a:latin typeface="Consolas"/>
                <a:ea typeface="Consolas"/>
                <a:cs typeface="Consolas"/>
              </a:rPr>
              <a:t> </a:t>
            </a:r>
            <a:r>
              <a:rPr lang="en-US" dirty="0" smtClean="0"/>
              <a:t>is the element id attribute for the vertex shader</a:t>
            </a:r>
          </a:p>
          <a:p>
            <a:pPr lvl="1"/>
            <a:r>
              <a:rPr lang="en-US" dirty="0" err="1" smtClean="0">
                <a:solidFill>
                  <a:srgbClr val="0066FF"/>
                </a:solidFill>
                <a:latin typeface="Consolas"/>
                <a:cs typeface="Consolas"/>
              </a:rPr>
              <a:t>fShdr</a:t>
            </a:r>
            <a:r>
              <a:rPr lang="en-US" dirty="0" smtClean="0">
                <a:solidFill>
                  <a:srgbClr val="FFFF00"/>
                </a:solidFill>
                <a:latin typeface="Consolas"/>
                <a:cs typeface="Consolas"/>
              </a:rPr>
              <a:t> </a:t>
            </a:r>
            <a:r>
              <a:rPr lang="en-US" dirty="0" smtClean="0"/>
              <a:t>– is the element id attribute for the fragment shader</a:t>
            </a:r>
          </a:p>
          <a:p>
            <a:pPr lvl="1"/>
            <a:endParaRPr lang="en-US" dirty="0" smtClean="0"/>
          </a:p>
          <a:p>
            <a:r>
              <a:rPr lang="en-US" dirty="0" err="1">
                <a:solidFill>
                  <a:srgbClr val="0066FF"/>
                </a:solidFill>
                <a:latin typeface="Consolas"/>
                <a:cs typeface="Consolas"/>
              </a:rPr>
              <a:t>initShaders</a:t>
            </a:r>
            <a:r>
              <a:rPr lang="en-US" dirty="0">
                <a:solidFill>
                  <a:srgbClr val="0066FF"/>
                </a:solidFill>
                <a:latin typeface="Consolas"/>
                <a:cs typeface="Consolas"/>
              </a:rPr>
              <a:t>()</a:t>
            </a:r>
            <a:r>
              <a:rPr lang="en-US" dirty="0">
                <a:solidFill>
                  <a:srgbClr val="FFFF00"/>
                </a:solidFill>
                <a:latin typeface="Consolas"/>
                <a:cs typeface="Consolas"/>
              </a:rPr>
              <a:t> </a:t>
            </a:r>
            <a:r>
              <a:rPr lang="en-US" dirty="0" smtClean="0"/>
              <a:t>fails if shaders don’t compile, or program doesn’t link</a:t>
            </a:r>
          </a:p>
          <a:p>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3738243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149000" y="0"/>
            <a:ext cx="7471295" cy="857250"/>
          </a:xfrm>
        </p:spPr>
        <p:txBody>
          <a:bodyPr>
            <a:noAutofit/>
          </a:bodyPr>
          <a:lstStyle/>
          <a:p>
            <a:r>
              <a:rPr lang="en-US" sz="3200" dirty="0" smtClean="0"/>
              <a:t>Associating Shader Variables and Data</a:t>
            </a:r>
            <a:endParaRPr lang="en-US" sz="3200" dirty="0"/>
          </a:p>
        </p:txBody>
      </p:sp>
      <p:sp>
        <p:nvSpPr>
          <p:cNvPr id="74755" name="Rectangle 3"/>
          <p:cNvSpPr>
            <a:spLocks noGrp="1" noChangeArrowheads="1"/>
          </p:cNvSpPr>
          <p:nvPr>
            <p:ph idx="1"/>
          </p:nvPr>
        </p:nvSpPr>
        <p:spPr/>
        <p:txBody>
          <a:bodyPr>
            <a:normAutofit fontScale="92500"/>
          </a:bodyPr>
          <a:lstStyle/>
          <a:p>
            <a:r>
              <a:rPr lang="en-US" sz="3027" dirty="0" smtClean="0"/>
              <a:t>Need to associate a shader variable with an </a:t>
            </a:r>
            <a:r>
              <a:rPr lang="en-US" sz="3027" dirty="0" err="1" smtClean="0"/>
              <a:t>WebGL</a:t>
            </a:r>
            <a:r>
              <a:rPr lang="en-US" sz="3027" dirty="0" smtClean="0"/>
              <a:t> data source</a:t>
            </a:r>
          </a:p>
          <a:p>
            <a:pPr lvl="1"/>
            <a:r>
              <a:rPr lang="en-US" dirty="0" smtClean="0"/>
              <a:t>vertex shader attributes → app vertex attributes</a:t>
            </a:r>
          </a:p>
          <a:p>
            <a:pPr lvl="1"/>
            <a:r>
              <a:rPr lang="en-US" dirty="0" smtClean="0"/>
              <a:t>shader uniforms → app provided uniform values</a:t>
            </a:r>
          </a:p>
          <a:p>
            <a:pPr lvl="1"/>
            <a:endParaRPr lang="en-US" dirty="0" smtClean="0"/>
          </a:p>
          <a:p>
            <a:r>
              <a:rPr lang="en-US" sz="3027" dirty="0" err="1" smtClean="0"/>
              <a:t>WebGL</a:t>
            </a:r>
            <a:r>
              <a:rPr lang="en-US" sz="3027" dirty="0" smtClean="0"/>
              <a:t> relates shader variables to indices for the app to set</a:t>
            </a:r>
          </a:p>
          <a:p>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503098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noAutofit/>
          </a:bodyPr>
          <a:lstStyle/>
          <a:p>
            <a:r>
              <a:rPr lang="en-US" sz="2800" dirty="0" smtClean="0"/>
              <a:t>Determining Locations After Linking</a:t>
            </a:r>
            <a:endParaRPr lang="en-US" sz="2800" dirty="0"/>
          </a:p>
        </p:txBody>
      </p:sp>
      <p:sp>
        <p:nvSpPr>
          <p:cNvPr id="76803" name="Rectangle 3"/>
          <p:cNvSpPr>
            <a:spLocks noGrp="1" noChangeArrowheads="1"/>
          </p:cNvSpPr>
          <p:nvPr>
            <p:ph idx="1"/>
          </p:nvPr>
        </p:nvSpPr>
        <p:spPr>
          <a:xfrm>
            <a:off x="457200" y="1200151"/>
            <a:ext cx="8338914" cy="3394472"/>
          </a:xfrm>
        </p:spPr>
        <p:txBody>
          <a:bodyPr>
            <a:normAutofit/>
          </a:bodyPr>
          <a:lstStyle/>
          <a:p>
            <a:pPr>
              <a:buNone/>
            </a:pPr>
            <a:r>
              <a:rPr lang="en-US" sz="2800" dirty="0" smtClean="0"/>
              <a:t>Assumes you already know the variables’ names</a:t>
            </a:r>
            <a:br>
              <a:rPr lang="en-US" sz="2800" dirty="0" smtClean="0"/>
            </a:br>
            <a:endParaRPr lang="en-US" sz="2800" dirty="0" smtClean="0">
              <a:solidFill>
                <a:srgbClr val="FFFF00"/>
              </a:solidFill>
            </a:endParaRPr>
          </a:p>
          <a:p>
            <a:pPr marL="365760" lvl="1" indent="0">
              <a:buNone/>
            </a:pPr>
            <a:r>
              <a:rPr lang="en-US" sz="2400" dirty="0" smtClean="0">
                <a:solidFill>
                  <a:srgbClr val="0066FF"/>
                </a:solidFill>
                <a:latin typeface="Consolas"/>
                <a:cs typeface="Consolas"/>
              </a:rPr>
              <a:t>loc = </a:t>
            </a:r>
            <a:r>
              <a:rPr lang="en-US" sz="2400" dirty="0" err="1" smtClean="0">
                <a:solidFill>
                  <a:srgbClr val="0066FF"/>
                </a:solidFill>
                <a:latin typeface="Consolas"/>
                <a:cs typeface="Consolas"/>
              </a:rPr>
              <a:t>gl.getAttribLocation</a:t>
            </a:r>
            <a:r>
              <a:rPr lang="en-US" sz="2400" dirty="0" smtClean="0">
                <a:solidFill>
                  <a:srgbClr val="0066FF"/>
                </a:solidFill>
                <a:latin typeface="Consolas"/>
                <a:cs typeface="Consolas"/>
              </a:rPr>
              <a:t>(program, “name”);</a:t>
            </a:r>
          </a:p>
          <a:p>
            <a:pPr marL="365760" lvl="1" indent="0">
              <a:buNone/>
            </a:pPr>
            <a:endParaRPr lang="en-US" sz="2400" dirty="0" smtClean="0">
              <a:solidFill>
                <a:srgbClr val="0066FF"/>
              </a:solidFill>
              <a:latin typeface="Consolas"/>
              <a:cs typeface="Consolas"/>
            </a:endParaRPr>
          </a:p>
          <a:p>
            <a:pPr marL="365760" lvl="1" indent="0">
              <a:buNone/>
            </a:pPr>
            <a:r>
              <a:rPr lang="en-US" sz="2400" dirty="0" smtClean="0">
                <a:solidFill>
                  <a:srgbClr val="0066FF"/>
                </a:solidFill>
                <a:latin typeface="Consolas"/>
                <a:cs typeface="Consolas"/>
              </a:rPr>
              <a:t>loc = </a:t>
            </a:r>
            <a:r>
              <a:rPr lang="en-US" sz="2400" dirty="0" err="1" smtClean="0">
                <a:solidFill>
                  <a:srgbClr val="0066FF"/>
                </a:solidFill>
                <a:latin typeface="Consolas"/>
                <a:cs typeface="Consolas"/>
              </a:rPr>
              <a:t>gl.getUniformLocation</a:t>
            </a:r>
            <a:r>
              <a:rPr lang="en-US" sz="2400" dirty="0">
                <a:solidFill>
                  <a:srgbClr val="0066FF"/>
                </a:solidFill>
                <a:latin typeface="Consolas"/>
                <a:cs typeface="Consolas"/>
              </a:rPr>
              <a:t>(</a:t>
            </a:r>
            <a:r>
              <a:rPr lang="en-US" sz="2400" dirty="0" smtClean="0">
                <a:solidFill>
                  <a:srgbClr val="0066FF"/>
                </a:solidFill>
                <a:latin typeface="Consolas"/>
                <a:cs typeface="Consolas"/>
              </a:rPr>
              <a:t>program, “name”);</a:t>
            </a:r>
            <a:endParaRPr lang="en-US" sz="2400" dirty="0">
              <a:solidFill>
                <a:srgbClr val="0066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426991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457178" y="0"/>
            <a:ext cx="7612765" cy="857250"/>
          </a:xfrm>
        </p:spPr>
        <p:txBody>
          <a:bodyPr>
            <a:noAutofit/>
          </a:bodyPr>
          <a:lstStyle/>
          <a:p>
            <a:r>
              <a:rPr lang="en-US" sz="3200" dirty="0" smtClean="0"/>
              <a:t>Initializing Uniform Variable Values</a:t>
            </a:r>
            <a:endParaRPr lang="en-US" sz="3200" dirty="0"/>
          </a:p>
        </p:txBody>
      </p:sp>
      <p:sp>
        <p:nvSpPr>
          <p:cNvPr id="78851" name="Rectangle 3"/>
          <p:cNvSpPr>
            <a:spLocks noGrp="1" noChangeArrowheads="1"/>
          </p:cNvSpPr>
          <p:nvPr>
            <p:ph idx="1"/>
          </p:nvPr>
        </p:nvSpPr>
        <p:spPr>
          <a:xfrm>
            <a:off x="0" y="1016404"/>
            <a:ext cx="8876154" cy="3394472"/>
          </a:xfrm>
        </p:spPr>
        <p:txBody>
          <a:bodyPr>
            <a:normAutofit fontScale="77500" lnSpcReduction="20000"/>
          </a:bodyPr>
          <a:lstStyle/>
          <a:p>
            <a:pPr>
              <a:buNone/>
            </a:pPr>
            <a:r>
              <a:rPr lang="en-US" dirty="0" smtClean="0"/>
              <a:t>        Uniform Variables</a:t>
            </a:r>
            <a:br>
              <a:rPr lang="en-US" dirty="0" smtClean="0"/>
            </a:br>
            <a:endParaRPr lang="en-US" dirty="0" smtClean="0"/>
          </a:p>
          <a:p>
            <a:pPr marL="746165" lvl="2" indent="0">
              <a:buNone/>
            </a:pPr>
            <a:r>
              <a:rPr lang="en-US" dirty="0" smtClean="0">
                <a:solidFill>
                  <a:srgbClr val="0066FF"/>
                </a:solidFill>
                <a:latin typeface="Consolas"/>
                <a:cs typeface="Consolas"/>
              </a:rPr>
              <a:t>gl.uniform4f( index, </a:t>
            </a:r>
            <a:r>
              <a:rPr lang="en-US" dirty="0" err="1" smtClean="0">
                <a:solidFill>
                  <a:srgbClr val="0066FF"/>
                </a:solidFill>
                <a:latin typeface="Consolas"/>
                <a:cs typeface="Consolas"/>
              </a:rPr>
              <a:t>x</a:t>
            </a:r>
            <a:r>
              <a:rPr lang="en-US" dirty="0" smtClean="0">
                <a:solidFill>
                  <a:srgbClr val="0066FF"/>
                </a:solidFill>
                <a:latin typeface="Consolas"/>
                <a:cs typeface="Consolas"/>
              </a:rPr>
              <a:t>, </a:t>
            </a:r>
            <a:r>
              <a:rPr lang="en-US" dirty="0" err="1" smtClean="0">
                <a:solidFill>
                  <a:srgbClr val="0066FF"/>
                </a:solidFill>
                <a:latin typeface="Consolas"/>
                <a:cs typeface="Consolas"/>
              </a:rPr>
              <a:t>y</a:t>
            </a:r>
            <a:r>
              <a:rPr lang="en-US" dirty="0" smtClean="0">
                <a:solidFill>
                  <a:srgbClr val="0066FF"/>
                </a:solidFill>
                <a:latin typeface="Consolas"/>
                <a:cs typeface="Consolas"/>
              </a:rPr>
              <a:t>, </a:t>
            </a:r>
            <a:r>
              <a:rPr lang="en-US" dirty="0" err="1" smtClean="0">
                <a:solidFill>
                  <a:srgbClr val="0066FF"/>
                </a:solidFill>
                <a:latin typeface="Consolas"/>
                <a:cs typeface="Consolas"/>
              </a:rPr>
              <a:t>z</a:t>
            </a:r>
            <a:r>
              <a:rPr lang="en-US" dirty="0" smtClean="0">
                <a:solidFill>
                  <a:srgbClr val="0066FF"/>
                </a:solidFill>
                <a:latin typeface="Consolas"/>
                <a:cs typeface="Consolas"/>
              </a:rPr>
              <a:t>, </a:t>
            </a:r>
            <a:r>
              <a:rPr lang="en-US" dirty="0" err="1" smtClean="0">
                <a:solidFill>
                  <a:srgbClr val="0066FF"/>
                </a:solidFill>
                <a:latin typeface="Consolas"/>
                <a:cs typeface="Consolas"/>
              </a:rPr>
              <a:t>w</a:t>
            </a:r>
            <a:r>
              <a:rPr lang="en-US" dirty="0" smtClean="0">
                <a:solidFill>
                  <a:srgbClr val="0066FF"/>
                </a:solidFill>
                <a:latin typeface="Consolas"/>
                <a:cs typeface="Consolas"/>
              </a:rPr>
              <a:t> );</a:t>
            </a:r>
            <a:br>
              <a:rPr lang="en-US" dirty="0" smtClean="0">
                <a:solidFill>
                  <a:srgbClr val="0066FF"/>
                </a:solidFill>
                <a:latin typeface="Consolas"/>
                <a:cs typeface="Consolas"/>
              </a:rPr>
            </a:br>
            <a:endParaRPr lang="en-US" dirty="0" smtClean="0">
              <a:solidFill>
                <a:srgbClr val="0066FF"/>
              </a:solidFill>
              <a:latin typeface="Consolas"/>
              <a:cs typeface="Consolas"/>
            </a:endParaRPr>
          </a:p>
          <a:p>
            <a:pPr marL="746165" lvl="2" indent="0">
              <a:buNone/>
            </a:pPr>
            <a:r>
              <a:rPr lang="en-US" dirty="0" err="1" smtClean="0">
                <a:solidFill>
                  <a:srgbClr val="0066FF"/>
                </a:solidFill>
                <a:latin typeface="Consolas"/>
                <a:cs typeface="Consolas"/>
              </a:rPr>
              <a:t>var</a:t>
            </a:r>
            <a:r>
              <a:rPr lang="en-US" dirty="0" smtClean="0">
                <a:solidFill>
                  <a:srgbClr val="0066FF"/>
                </a:solidFill>
                <a:latin typeface="Consolas"/>
                <a:cs typeface="Consolas"/>
              </a:rPr>
              <a:t> transpose = </a:t>
            </a:r>
            <a:r>
              <a:rPr lang="en-US" dirty="0" err="1" smtClean="0">
                <a:solidFill>
                  <a:srgbClr val="0066FF"/>
                </a:solidFill>
                <a:latin typeface="Consolas"/>
                <a:cs typeface="Consolas"/>
              </a:rPr>
              <a:t>gl.GL_FALSE</a:t>
            </a:r>
            <a:r>
              <a:rPr lang="en-US" dirty="0" smtClean="0">
                <a:solidFill>
                  <a:srgbClr val="0066FF"/>
                </a:solidFill>
                <a:latin typeface="Consolas"/>
                <a:cs typeface="Consolas"/>
              </a:rPr>
              <a:t>;  //required by </a:t>
            </a:r>
            <a:r>
              <a:rPr lang="en-US" dirty="0" err="1" smtClean="0">
                <a:solidFill>
                  <a:srgbClr val="0066FF"/>
                </a:solidFill>
                <a:latin typeface="Consolas"/>
                <a:cs typeface="Consolas"/>
              </a:rPr>
              <a:t>WebGL</a:t>
            </a:r>
            <a:r>
              <a:rPr lang="en-US" dirty="0" smtClean="0">
                <a:solidFill>
                  <a:srgbClr val="0066FF"/>
                </a:solidFill>
                <a:latin typeface="Consolas"/>
                <a:cs typeface="Consolas"/>
              </a:rPr>
              <a:t> </a:t>
            </a:r>
          </a:p>
          <a:p>
            <a:pPr marL="746165" lvl="2" indent="0">
              <a:buNone/>
            </a:pPr>
            <a:endParaRPr lang="en-US" dirty="0" smtClean="0">
              <a:solidFill>
                <a:srgbClr val="0066FF"/>
              </a:solidFill>
              <a:latin typeface="Consolas"/>
              <a:cs typeface="Consolas"/>
            </a:endParaRPr>
          </a:p>
          <a:p>
            <a:pPr marL="746165" lvl="2" indent="0">
              <a:buNone/>
            </a:pPr>
            <a:r>
              <a:rPr lang="en-US" dirty="0" smtClean="0">
                <a:solidFill>
                  <a:srgbClr val="0066FF"/>
                </a:solidFill>
                <a:latin typeface="Consolas"/>
                <a:cs typeface="Consolas"/>
              </a:rPr>
              <a:t>// Since we were C programmers we have to be </a:t>
            </a:r>
          </a:p>
          <a:p>
            <a:pPr marL="746165" lvl="2" indent="0">
              <a:buNone/>
            </a:pPr>
            <a:r>
              <a:rPr lang="en-US" dirty="0" smtClean="0">
                <a:solidFill>
                  <a:srgbClr val="0066FF"/>
                </a:solidFill>
                <a:latin typeface="Consolas"/>
                <a:cs typeface="Consolas"/>
              </a:rPr>
              <a:t>// careful to put data in column major form</a:t>
            </a:r>
          </a:p>
          <a:p>
            <a:pPr marL="746165" lvl="2" indent="0">
              <a:buNone/>
            </a:pPr>
            <a:endParaRPr lang="en-US" dirty="0" smtClean="0">
              <a:solidFill>
                <a:srgbClr val="0066FF"/>
              </a:solidFill>
              <a:latin typeface="Consolas"/>
              <a:cs typeface="Consolas"/>
            </a:endParaRPr>
          </a:p>
          <a:p>
            <a:pPr marL="746165" lvl="2" indent="0">
              <a:buNone/>
            </a:pPr>
            <a:r>
              <a:rPr lang="en-US" dirty="0" smtClean="0">
                <a:solidFill>
                  <a:srgbClr val="0066FF"/>
                </a:solidFill>
                <a:latin typeface="Consolas"/>
                <a:cs typeface="Consolas"/>
              </a:rPr>
              <a:t>gl.uniformMatrix4fv( index, 3, transpose, mat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225026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Application Organization</a:t>
            </a:r>
            <a:endParaRPr lang="en-US" sz="3200" dirty="0"/>
          </a:p>
        </p:txBody>
      </p:sp>
      <p:sp>
        <p:nvSpPr>
          <p:cNvPr id="3" name="Content Placeholder 2"/>
          <p:cNvSpPr>
            <a:spLocks noGrp="1"/>
          </p:cNvSpPr>
          <p:nvPr>
            <p:ph idx="1"/>
          </p:nvPr>
        </p:nvSpPr>
        <p:spPr>
          <a:xfrm>
            <a:off x="469049" y="1115017"/>
            <a:ext cx="8234478" cy="4028483"/>
          </a:xfrm>
        </p:spPr>
        <p:txBody>
          <a:bodyPr>
            <a:normAutofit fontScale="70000" lnSpcReduction="20000"/>
          </a:bodyPr>
          <a:lstStyle/>
          <a:p>
            <a:r>
              <a:rPr lang="en-US" dirty="0" smtClean="0"/>
              <a:t>HTML file:</a:t>
            </a:r>
          </a:p>
          <a:p>
            <a:pPr lvl="1"/>
            <a:r>
              <a:rPr lang="en-US" dirty="0" smtClean="0"/>
              <a:t>contains shaders</a:t>
            </a:r>
          </a:p>
          <a:p>
            <a:pPr lvl="1"/>
            <a:r>
              <a:rPr lang="en-US" dirty="0" smtClean="0"/>
              <a:t>brings in utilities and application JS file</a:t>
            </a:r>
          </a:p>
          <a:p>
            <a:pPr lvl="1"/>
            <a:r>
              <a:rPr lang="en-US" dirty="0" smtClean="0"/>
              <a:t>describes page elements: buttons, menus</a:t>
            </a:r>
          </a:p>
          <a:p>
            <a:pPr lvl="1"/>
            <a:r>
              <a:rPr lang="en-US" dirty="0" smtClean="0"/>
              <a:t>contains canvas element</a:t>
            </a:r>
          </a:p>
          <a:p>
            <a:r>
              <a:rPr lang="en-US" dirty="0" smtClean="0"/>
              <a:t>JS file</a:t>
            </a:r>
          </a:p>
          <a:p>
            <a:pPr lvl="1"/>
            <a:r>
              <a:rPr lang="en-US" dirty="0" smtClean="0">
                <a:solidFill>
                  <a:srgbClr val="0066FF"/>
                </a:solidFill>
                <a:latin typeface="Consolas"/>
                <a:cs typeface="Consolas"/>
              </a:rPr>
              <a:t>init()</a:t>
            </a:r>
          </a:p>
          <a:p>
            <a:pPr lvl="2"/>
            <a:r>
              <a:rPr lang="en-US" dirty="0" smtClean="0"/>
              <a:t>sets up </a:t>
            </a:r>
            <a:r>
              <a:rPr lang="en-US" dirty="0" err="1" smtClean="0"/>
              <a:t>VBOs</a:t>
            </a:r>
            <a:endParaRPr lang="en-US" dirty="0" smtClean="0"/>
          </a:p>
          <a:p>
            <a:pPr lvl="2"/>
            <a:r>
              <a:rPr lang="en-US" dirty="0" smtClean="0"/>
              <a:t>contains listeners for interaction</a:t>
            </a:r>
          </a:p>
          <a:p>
            <a:pPr lvl="2"/>
            <a:r>
              <a:rPr lang="en-US" dirty="0" smtClean="0"/>
              <a:t>sets up required transformation matrices</a:t>
            </a:r>
          </a:p>
          <a:p>
            <a:pPr lvl="2"/>
            <a:r>
              <a:rPr lang="en-US" dirty="0" smtClean="0"/>
              <a:t>reads, compiles and links shaders</a:t>
            </a:r>
          </a:p>
          <a:p>
            <a:pPr lvl="1"/>
            <a:r>
              <a:rPr lang="en-US" dirty="0">
                <a:solidFill>
                  <a:srgbClr val="0066FF"/>
                </a:solidFill>
                <a:latin typeface="Consolas"/>
                <a:cs typeface="Consolas"/>
              </a:rPr>
              <a:t>render()</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63150" y="2305707"/>
            <a:ext cx="8217699" cy="1006514"/>
          </a:xfrm>
        </p:spPr>
        <p:txBody>
          <a:bodyPr>
            <a:normAutofit fontScale="90000"/>
          </a:bodyPr>
          <a:lstStyle/>
          <a:p>
            <a:pPr lvl="0"/>
            <a:r>
              <a:rPr lang="en-US" cap="none" dirty="0" smtClean="0">
                <a:solidFill>
                  <a:srgbClr val="413B36"/>
                </a:solidFill>
              </a:rPr>
              <a:t>Buffering, Animation and Interaction</a:t>
            </a:r>
            <a:br>
              <a:rPr lang="en-US" cap="none" dirty="0" smtClean="0">
                <a:solidFill>
                  <a:srgbClr val="413B36"/>
                </a:solidFill>
              </a:rPr>
            </a:br>
            <a:endParaRPr lang="en-US" cap="none" dirty="0">
              <a:solidFill>
                <a:srgbClr val="413B36"/>
              </a:solidFill>
            </a:endParaRPr>
          </a:p>
        </p:txBody>
      </p:sp>
      <p:sp>
        <p:nvSpPr>
          <p:cNvPr id="6" name="Text Placeholder 5"/>
          <p:cNvSpPr>
            <a:spLocks noGrp="1"/>
          </p:cNvSpPr>
          <p:nvPr>
            <p:ph type="body" idx="1"/>
          </p:nvPr>
        </p:nvSpPr>
        <p:spPr/>
        <p:txBody>
          <a:bodyPr/>
          <a:lstStyle/>
          <a:p>
            <a:endParaRPr lang="en-US" dirty="0">
              <a:solidFill>
                <a:schemeClr val="tx1"/>
              </a:solidFill>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Buffering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processes of rendering into a frame buffer and displaying the contents of the frame buffer are independent</a:t>
            </a:r>
          </a:p>
          <a:p>
            <a:endParaRPr lang="en-US" dirty="0" smtClean="0"/>
          </a:p>
          <a:p>
            <a:r>
              <a:rPr lang="en-US" dirty="0" smtClean="0"/>
              <a:t>To prevent displaying a partially rendered frame buffer, the browser uses </a:t>
            </a:r>
            <a:r>
              <a:rPr lang="en-US" dirty="0" smtClean="0">
                <a:solidFill>
                  <a:srgbClr val="0066FF"/>
                </a:solidFill>
              </a:rPr>
              <a:t>double buffering</a:t>
            </a:r>
          </a:p>
          <a:p>
            <a:pPr lvl="1"/>
            <a:r>
              <a:rPr lang="en-US" dirty="0" smtClean="0"/>
              <a:t>rendering is into the </a:t>
            </a:r>
            <a:r>
              <a:rPr lang="en-US" dirty="0" smtClean="0">
                <a:solidFill>
                  <a:srgbClr val="0066FF"/>
                </a:solidFill>
              </a:rPr>
              <a:t>back buffer</a:t>
            </a:r>
          </a:p>
          <a:p>
            <a:pPr lvl="1"/>
            <a:r>
              <a:rPr lang="en-US" dirty="0" smtClean="0"/>
              <a:t>display is from the </a:t>
            </a:r>
            <a:r>
              <a:rPr lang="en-US" dirty="0" smtClean="0">
                <a:solidFill>
                  <a:srgbClr val="0066FF"/>
                </a:solidFill>
              </a:rPr>
              <a:t>front buffer</a:t>
            </a:r>
          </a:p>
          <a:p>
            <a:pPr lvl="1"/>
            <a:r>
              <a:rPr lang="en-US" dirty="0" smtClean="0"/>
              <a:t>when rendering is complete, buffers are swapped</a:t>
            </a:r>
          </a:p>
          <a:p>
            <a:pPr lvl="1"/>
            <a:endParaRPr lang="en-US" dirty="0" smtClean="0"/>
          </a:p>
          <a:p>
            <a:r>
              <a:rPr lang="en-US" dirty="0" smtClean="0"/>
              <a:t>However, we need more control of the display from the application </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will you need to know?</a:t>
            </a:r>
            <a:endParaRPr lang="en-US" dirty="0"/>
          </a:p>
        </p:txBody>
      </p:sp>
      <p:sp>
        <p:nvSpPr>
          <p:cNvPr id="3" name="Content Placeholder 2"/>
          <p:cNvSpPr>
            <a:spLocks noGrp="1"/>
          </p:cNvSpPr>
          <p:nvPr>
            <p:ph idx="1"/>
          </p:nvPr>
        </p:nvSpPr>
        <p:spPr>
          <a:xfrm>
            <a:off x="471488" y="1008600"/>
            <a:ext cx="8229600" cy="3394472"/>
          </a:xfrm>
        </p:spPr>
        <p:txBody>
          <a:bodyPr>
            <a:normAutofit/>
          </a:bodyPr>
          <a:lstStyle/>
          <a:p>
            <a:r>
              <a:rPr lang="en-US" sz="2800" dirty="0" smtClean="0"/>
              <a:t>Web environment and execution</a:t>
            </a:r>
          </a:p>
          <a:p>
            <a:r>
              <a:rPr lang="en-US" sz="2800" dirty="0" smtClean="0"/>
              <a:t>Modern OpenGL basics</a:t>
            </a:r>
          </a:p>
          <a:p>
            <a:pPr lvl="1"/>
            <a:r>
              <a:rPr lang="en-US" sz="2400" dirty="0" smtClean="0"/>
              <a:t>pipeline architecture</a:t>
            </a:r>
          </a:p>
          <a:p>
            <a:pPr lvl="1"/>
            <a:r>
              <a:rPr lang="en-US" sz="2400" dirty="0" smtClean="0"/>
              <a:t>shader based OpenGL</a:t>
            </a:r>
          </a:p>
          <a:p>
            <a:pPr lvl="1"/>
            <a:r>
              <a:rPr lang="en-US" sz="2400" dirty="0" smtClean="0"/>
              <a:t>OpenGL Shading Language (GLSL)</a:t>
            </a:r>
          </a:p>
          <a:p>
            <a:r>
              <a:rPr lang="en-US" sz="2800" dirty="0" smtClean="0"/>
              <a:t>JavaScript</a:t>
            </a:r>
            <a:endParaRPr lang="en-US" sz="28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a:t>
            </a:r>
            <a:endParaRPr lang="en-US" dirty="0"/>
          </a:p>
        </p:txBody>
      </p:sp>
      <p:sp>
        <p:nvSpPr>
          <p:cNvPr id="3" name="Content Placeholder 2"/>
          <p:cNvSpPr>
            <a:spLocks noGrp="1"/>
          </p:cNvSpPr>
          <p:nvPr>
            <p:ph idx="1"/>
          </p:nvPr>
        </p:nvSpPr>
        <p:spPr>
          <a:xfrm>
            <a:off x="457199" y="1200150"/>
            <a:ext cx="8468621" cy="3943349"/>
          </a:xfrm>
        </p:spPr>
        <p:txBody>
          <a:bodyPr>
            <a:normAutofit fontScale="77500" lnSpcReduction="20000"/>
          </a:bodyPr>
          <a:lstStyle/>
          <a:p>
            <a:r>
              <a:rPr lang="en-US" dirty="0" smtClean="0"/>
              <a:t>Suppose we want to change something and render again with new values</a:t>
            </a:r>
          </a:p>
          <a:p>
            <a:pPr lvl="1"/>
            <a:r>
              <a:rPr lang="en-US" dirty="0" smtClean="0"/>
              <a:t>We can send new values to the shaders using uniform qualified variables</a:t>
            </a:r>
          </a:p>
          <a:p>
            <a:pPr lvl="1"/>
            <a:endParaRPr lang="en-US" dirty="0" smtClean="0"/>
          </a:p>
          <a:p>
            <a:r>
              <a:rPr lang="en-US" dirty="0" smtClean="0"/>
              <a:t>Ask application to re-render with </a:t>
            </a:r>
            <a:r>
              <a:rPr lang="en-US" dirty="0" err="1" smtClean="0">
                <a:solidFill>
                  <a:srgbClr val="0066FF"/>
                </a:solidFill>
              </a:rPr>
              <a:t>requestAnimFrame</a:t>
            </a:r>
            <a:r>
              <a:rPr lang="en-US" dirty="0" smtClean="0">
                <a:solidFill>
                  <a:srgbClr val="0066FF"/>
                </a:solidFill>
              </a:rPr>
              <a:t>()</a:t>
            </a:r>
          </a:p>
          <a:p>
            <a:pPr lvl="1"/>
            <a:r>
              <a:rPr lang="en-US" dirty="0" smtClean="0"/>
              <a:t>Render function will execute next refresh cycle</a:t>
            </a:r>
          </a:p>
          <a:p>
            <a:pPr lvl="1"/>
            <a:r>
              <a:rPr lang="en-US" dirty="0" smtClean="0"/>
              <a:t>Change render function to call itself </a:t>
            </a:r>
          </a:p>
          <a:p>
            <a:pPr lvl="1"/>
            <a:endParaRPr lang="en-US" dirty="0" smtClean="0"/>
          </a:p>
          <a:p>
            <a:r>
              <a:rPr lang="en-US" dirty="0" smtClean="0"/>
              <a:t>We can also use the timer function </a:t>
            </a:r>
            <a:r>
              <a:rPr lang="en-US" sz="3097" dirty="0" err="1" smtClean="0">
                <a:solidFill>
                  <a:srgbClr val="0066FF"/>
                </a:solidFill>
              </a:rPr>
              <a:t>setInterval(render</a:t>
            </a:r>
            <a:r>
              <a:rPr lang="en-US" sz="3097" dirty="0" smtClean="0">
                <a:solidFill>
                  <a:srgbClr val="0066FF"/>
                </a:solidFill>
              </a:rPr>
              <a:t>,</a:t>
            </a:r>
            <a:r>
              <a:rPr lang="en-US" sz="3097" dirty="0" smtClean="0">
                <a:solidFill>
                  <a:srgbClr val="FFFF00"/>
                </a:solidFill>
              </a:rPr>
              <a:t> </a:t>
            </a:r>
            <a:r>
              <a:rPr lang="en-US" sz="3097" dirty="0" smtClean="0">
                <a:solidFill>
                  <a:srgbClr val="0066FF"/>
                </a:solidFill>
              </a:rPr>
              <a:t>milliseconds)</a:t>
            </a:r>
            <a:r>
              <a:rPr lang="en-US" dirty="0" smtClean="0"/>
              <a:t> to control speed</a:t>
            </a:r>
            <a:endParaRPr lang="en-US"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Example</a:t>
            </a:r>
            <a:endParaRPr lang="en-US" dirty="0"/>
          </a:p>
        </p:txBody>
      </p:sp>
      <p:sp>
        <p:nvSpPr>
          <p:cNvPr id="3" name="Content Placeholder 2"/>
          <p:cNvSpPr>
            <a:spLocks noGrp="1"/>
          </p:cNvSpPr>
          <p:nvPr>
            <p:ph idx="1"/>
          </p:nvPr>
        </p:nvSpPr>
        <p:spPr>
          <a:xfrm>
            <a:off x="457200" y="874514"/>
            <a:ext cx="8229600" cy="3394472"/>
          </a:xfrm>
        </p:spPr>
        <p:txBody>
          <a:bodyPr>
            <a:normAutofit/>
          </a:bodyPr>
          <a:lstStyle/>
          <a:p>
            <a:pPr>
              <a:buNone/>
            </a:pPr>
            <a:r>
              <a:rPr lang="en-US" sz="2400" dirty="0" smtClean="0"/>
              <a:t>Make cube bigger and smaller </a:t>
            </a:r>
            <a:r>
              <a:rPr lang="en-US" sz="2400" dirty="0" err="1" smtClean="0"/>
              <a:t>sinusoidally</a:t>
            </a:r>
            <a:r>
              <a:rPr lang="en-US" sz="2400" dirty="0" smtClean="0"/>
              <a:t> in time</a:t>
            </a:r>
            <a:endParaRPr lang="en-US" sz="2400" dirty="0"/>
          </a:p>
        </p:txBody>
      </p:sp>
      <p:sp>
        <p:nvSpPr>
          <p:cNvPr id="4" name="TextBox 3"/>
          <p:cNvSpPr txBox="1"/>
          <p:nvPr/>
        </p:nvSpPr>
        <p:spPr>
          <a:xfrm>
            <a:off x="325494" y="1312479"/>
            <a:ext cx="8493011" cy="3046988"/>
          </a:xfrm>
          <a:prstGeom prst="rect">
            <a:avLst/>
          </a:prstGeom>
          <a:noFill/>
        </p:spPr>
        <p:txBody>
          <a:bodyPr wrap="square" rtlCol="0">
            <a:spAutoFit/>
          </a:bodyPr>
          <a:lstStyle/>
          <a:p>
            <a:pPr algn="l"/>
            <a:r>
              <a:rPr lang="en-US" sz="1600" b="0" dirty="0" err="1" smtClean="0">
                <a:solidFill>
                  <a:srgbClr val="0066FF"/>
                </a:solidFill>
              </a:rPr>
              <a:t>timeLoc</a:t>
            </a:r>
            <a:r>
              <a:rPr lang="en-US" sz="1600" b="0" dirty="0" smtClean="0">
                <a:solidFill>
                  <a:srgbClr val="0066FF"/>
                </a:solidFill>
              </a:rPr>
              <a:t> = </a:t>
            </a:r>
            <a:r>
              <a:rPr lang="en-US" sz="1600" b="0" dirty="0" err="1" smtClean="0">
                <a:solidFill>
                  <a:srgbClr val="0066FF"/>
                </a:solidFill>
              </a:rPr>
              <a:t>gl.getUniformLocation(program</a:t>
            </a:r>
            <a:r>
              <a:rPr lang="en-US" sz="1600" b="0" dirty="0" smtClean="0">
                <a:solidFill>
                  <a:srgbClr val="0066FF"/>
                </a:solidFill>
              </a:rPr>
              <a:t>, "time"); // in init()</a:t>
            </a:r>
          </a:p>
          <a:p>
            <a:pPr algn="l"/>
            <a:endParaRPr lang="en-US" sz="1600" b="0" dirty="0" smtClean="0">
              <a:solidFill>
                <a:srgbClr val="0066FF"/>
              </a:solidFill>
            </a:endParaRPr>
          </a:p>
          <a:p>
            <a:pPr algn="l"/>
            <a:r>
              <a:rPr lang="en-US" sz="1600" b="0" dirty="0" smtClean="0">
                <a:solidFill>
                  <a:srgbClr val="0066FF"/>
                </a:solidFill>
              </a:rPr>
              <a:t>function render()</a:t>
            </a:r>
          </a:p>
          <a:p>
            <a:pPr algn="l"/>
            <a:r>
              <a:rPr lang="en-US" sz="1600" b="0" dirty="0" smtClean="0">
                <a:solidFill>
                  <a:srgbClr val="0066FF"/>
                </a:solidFill>
              </a:rPr>
              <a:t>{    </a:t>
            </a:r>
          </a:p>
          <a:p>
            <a:pPr algn="l"/>
            <a:r>
              <a:rPr lang="en-US" sz="1600" b="0" dirty="0" smtClean="0">
                <a:solidFill>
                  <a:srgbClr val="0066FF"/>
                </a:solidFill>
              </a:rPr>
              <a:t>    </a:t>
            </a:r>
            <a:r>
              <a:rPr lang="en-US" sz="1600" b="0" dirty="0" err="1" smtClean="0">
                <a:solidFill>
                  <a:srgbClr val="0066FF"/>
                </a:solidFill>
              </a:rPr>
              <a:t>gl.clear</a:t>
            </a:r>
            <a:r>
              <a:rPr lang="en-US" sz="1600" b="0" dirty="0" smtClean="0">
                <a:solidFill>
                  <a:srgbClr val="0066FF"/>
                </a:solidFill>
              </a:rPr>
              <a:t>( </a:t>
            </a:r>
            <a:r>
              <a:rPr lang="en-US" sz="1600" b="0" dirty="0" err="1" smtClean="0">
                <a:solidFill>
                  <a:srgbClr val="0066FF"/>
                </a:solidFill>
              </a:rPr>
              <a:t>gl.COLOR_BUFFER_BIT</a:t>
            </a:r>
            <a:r>
              <a:rPr lang="en-US" sz="1600" b="0" dirty="0" smtClean="0">
                <a:solidFill>
                  <a:srgbClr val="0066FF"/>
                </a:solidFill>
              </a:rPr>
              <a:t> | </a:t>
            </a:r>
            <a:r>
              <a:rPr lang="en-US" sz="1600" b="0" dirty="0" err="1" smtClean="0">
                <a:solidFill>
                  <a:srgbClr val="0066FF"/>
                </a:solidFill>
              </a:rPr>
              <a:t>gl.DEPTH_BUFFER_BIT</a:t>
            </a:r>
            <a:r>
              <a:rPr lang="en-US" sz="1600" b="0" dirty="0" smtClean="0">
                <a:solidFill>
                  <a:srgbClr val="0066FF"/>
                </a:solidFill>
              </a:rPr>
              <a:t>);</a:t>
            </a:r>
          </a:p>
          <a:p>
            <a:pPr algn="l"/>
            <a:r>
              <a:rPr lang="en-US" sz="1600" b="0" dirty="0" smtClean="0">
                <a:solidFill>
                  <a:srgbClr val="0066FF"/>
                </a:solidFill>
              </a:rPr>
              <a:t>    gl.uniform3fv(thetaLoc, theta);</a:t>
            </a:r>
          </a:p>
          <a:p>
            <a:pPr algn="l"/>
            <a:r>
              <a:rPr lang="en-US" sz="1600" b="0" dirty="0" smtClean="0">
                <a:solidFill>
                  <a:srgbClr val="0066FF"/>
                </a:solidFill>
              </a:rPr>
              <a:t>    time+=</a:t>
            </a:r>
            <a:r>
              <a:rPr lang="en-US" sz="1600" b="0" dirty="0" err="1" smtClean="0">
                <a:solidFill>
                  <a:srgbClr val="0066FF"/>
                </a:solidFill>
              </a:rPr>
              <a:t>dt</a:t>
            </a:r>
            <a:r>
              <a:rPr lang="en-US" sz="1600" b="0" dirty="0" smtClean="0">
                <a:solidFill>
                  <a:srgbClr val="0066FF"/>
                </a:solidFill>
              </a:rPr>
              <a:t>;</a:t>
            </a:r>
          </a:p>
          <a:p>
            <a:pPr algn="l"/>
            <a:r>
              <a:rPr lang="en-US" sz="1600" b="0" dirty="0" smtClean="0">
                <a:solidFill>
                  <a:srgbClr val="0066FF"/>
                </a:solidFill>
              </a:rPr>
              <a:t>    gl.uniform1f(timeLoc, time);</a:t>
            </a:r>
          </a:p>
          <a:p>
            <a:pPr algn="l"/>
            <a:r>
              <a:rPr lang="en-US" sz="1600" b="0" dirty="0" smtClean="0">
                <a:solidFill>
                  <a:srgbClr val="0066FF"/>
                </a:solidFill>
              </a:rPr>
              <a:t>    </a:t>
            </a:r>
            <a:r>
              <a:rPr lang="en-US" sz="1600" b="0" dirty="0" err="1" smtClean="0">
                <a:solidFill>
                  <a:srgbClr val="0066FF"/>
                </a:solidFill>
              </a:rPr>
              <a:t>gl.drawArrays</a:t>
            </a:r>
            <a:r>
              <a:rPr lang="en-US" sz="1600" b="0" dirty="0" smtClean="0">
                <a:solidFill>
                  <a:srgbClr val="0066FF"/>
                </a:solidFill>
              </a:rPr>
              <a:t>( </a:t>
            </a:r>
            <a:r>
              <a:rPr lang="en-US" sz="1600" b="0" dirty="0" err="1" smtClean="0">
                <a:solidFill>
                  <a:srgbClr val="0066FF"/>
                </a:solidFill>
              </a:rPr>
              <a:t>gl.TRIANGLES</a:t>
            </a:r>
            <a:r>
              <a:rPr lang="en-US" sz="1600" b="0" dirty="0" smtClean="0">
                <a:solidFill>
                  <a:srgbClr val="0066FF"/>
                </a:solidFill>
              </a:rPr>
              <a:t>, 0, </a:t>
            </a:r>
            <a:r>
              <a:rPr lang="en-US" sz="1600" b="0" dirty="0" err="1" smtClean="0">
                <a:solidFill>
                  <a:srgbClr val="0066FF"/>
                </a:solidFill>
              </a:rPr>
              <a:t>numVertices</a:t>
            </a:r>
            <a:r>
              <a:rPr lang="en-US" sz="1600" b="0" dirty="0" smtClean="0">
                <a:solidFill>
                  <a:srgbClr val="0066FF"/>
                </a:solidFill>
              </a:rPr>
              <a:t> );</a:t>
            </a:r>
          </a:p>
          <a:p>
            <a:pPr algn="l"/>
            <a:r>
              <a:rPr lang="en-US" sz="1600" b="0" dirty="0" smtClean="0">
                <a:solidFill>
                  <a:srgbClr val="0066FF"/>
                </a:solidFill>
              </a:rPr>
              <a:t>    </a:t>
            </a:r>
            <a:r>
              <a:rPr lang="en-US" sz="1600" b="0" dirty="0" err="1" smtClean="0">
                <a:solidFill>
                  <a:srgbClr val="0066FF"/>
                </a:solidFill>
              </a:rPr>
              <a:t>requestAnimFrame</a:t>
            </a:r>
            <a:r>
              <a:rPr lang="en-US" sz="1600" b="0" dirty="0" smtClean="0">
                <a:solidFill>
                  <a:srgbClr val="0066FF"/>
                </a:solidFill>
              </a:rPr>
              <a:t>( render );</a:t>
            </a:r>
          </a:p>
          <a:p>
            <a:pPr algn="l"/>
            <a:r>
              <a:rPr lang="en-US" sz="1600" b="0" dirty="0" smtClean="0">
                <a:solidFill>
                  <a:srgbClr val="0066FF"/>
                </a:solidFill>
              </a:rPr>
              <a:t>}</a:t>
            </a:r>
          </a:p>
          <a:p>
            <a:pPr algn="l"/>
            <a:endParaRPr lang="en-US" sz="1600" b="0" dirty="0" smtClean="0">
              <a:solidFill>
                <a:srgbClr val="0066FF"/>
              </a:solidFill>
            </a:endParaRPr>
          </a:p>
        </p:txBody>
      </p:sp>
      <p:sp>
        <p:nvSpPr>
          <p:cNvPr id="5" name="TextBox 4"/>
          <p:cNvSpPr txBox="1"/>
          <p:nvPr/>
        </p:nvSpPr>
        <p:spPr>
          <a:xfrm>
            <a:off x="266959" y="3959760"/>
            <a:ext cx="7230057" cy="1077218"/>
          </a:xfrm>
          <a:prstGeom prst="rect">
            <a:avLst/>
          </a:prstGeom>
          <a:noFill/>
        </p:spPr>
        <p:txBody>
          <a:bodyPr wrap="square" rtlCol="0">
            <a:spAutoFit/>
          </a:bodyPr>
          <a:lstStyle/>
          <a:p>
            <a:pPr algn="l"/>
            <a:r>
              <a:rPr lang="en-US" sz="1600" b="0" dirty="0" smtClean="0">
                <a:solidFill>
                  <a:srgbClr val="0066FF"/>
                </a:solidFill>
              </a:rPr>
              <a:t>// in vertex shader</a:t>
            </a:r>
          </a:p>
          <a:p>
            <a:pPr algn="l"/>
            <a:r>
              <a:rPr lang="en-US" sz="1600" b="0" dirty="0" smtClean="0">
                <a:solidFill>
                  <a:srgbClr val="0066FF"/>
                </a:solidFill>
              </a:rPr>
              <a:t>uniform float time;</a:t>
            </a:r>
          </a:p>
          <a:p>
            <a:pPr algn="l"/>
            <a:r>
              <a:rPr lang="en-US" sz="1600" b="0" dirty="0" err="1" smtClean="0">
                <a:solidFill>
                  <a:srgbClr val="0066FF"/>
                </a:solidFill>
              </a:rPr>
              <a:t>gl_Position</a:t>
            </a:r>
            <a:r>
              <a:rPr lang="en-US" sz="1600" b="0" dirty="0" smtClean="0">
                <a:solidFill>
                  <a:srgbClr val="0066FF"/>
                </a:solidFill>
              </a:rPr>
              <a:t> = (1.0+0.5*</a:t>
            </a:r>
            <a:r>
              <a:rPr lang="en-US" sz="1600" b="0" dirty="0" err="1" smtClean="0">
                <a:solidFill>
                  <a:srgbClr val="0066FF"/>
                </a:solidFill>
              </a:rPr>
              <a:t>sin(time</a:t>
            </a:r>
            <a:r>
              <a:rPr lang="en-US" sz="1600" b="0" dirty="0" smtClean="0">
                <a:solidFill>
                  <a:srgbClr val="0066FF"/>
                </a:solidFill>
              </a:rPr>
              <a:t>))*</a:t>
            </a:r>
            <a:r>
              <a:rPr lang="en-US" sz="1600" b="0" dirty="0" err="1" smtClean="0">
                <a:solidFill>
                  <a:srgbClr val="0066FF"/>
                </a:solidFill>
              </a:rPr>
              <a:t>vPosition</a:t>
            </a:r>
            <a:r>
              <a:rPr lang="en-US" sz="1600" b="0" dirty="0" smtClean="0">
                <a:solidFill>
                  <a:srgbClr val="0066FF"/>
                </a:solidFill>
              </a:rPr>
              <a:t>;</a:t>
            </a:r>
          </a:p>
          <a:p>
            <a:pPr algn="l"/>
            <a:r>
              <a:rPr lang="en-US" sz="1600" b="0" dirty="0" err="1" smtClean="0">
                <a:solidFill>
                  <a:srgbClr val="0066FF"/>
                </a:solidFill>
              </a:rPr>
              <a:t>gl_Position.w</a:t>
            </a:r>
            <a:r>
              <a:rPr lang="en-US" sz="1600" b="0" dirty="0" smtClean="0">
                <a:solidFill>
                  <a:srgbClr val="0066FF"/>
                </a:solidFill>
              </a:rPr>
              <a:t> = 1.0;</a:t>
            </a:r>
            <a:endParaRPr lang="en-US" sz="1600" b="0" dirty="0">
              <a:solidFill>
                <a:srgbClr val="0066FF"/>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Vertex Shader Applications</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A vertex shader is initiated by each vertex output by </a:t>
            </a:r>
            <a:r>
              <a:rPr lang="en-US" dirty="0" err="1" smtClean="0">
                <a:solidFill>
                  <a:srgbClr val="0066FF"/>
                </a:solidFill>
                <a:latin typeface="Consolas"/>
                <a:cs typeface="Consolas"/>
              </a:rPr>
              <a:t>gl.drawArrays</a:t>
            </a:r>
            <a:r>
              <a:rPr lang="en-US" dirty="0" smtClean="0">
                <a:solidFill>
                  <a:srgbClr val="0066FF"/>
                </a:solidFill>
                <a:latin typeface="Consolas"/>
                <a:cs typeface="Consolas"/>
              </a:rPr>
              <a:t>()</a:t>
            </a:r>
          </a:p>
          <a:p>
            <a:r>
              <a:rPr lang="en-US" dirty="0" smtClean="0"/>
              <a:t>A vertex shader must output a position in clip coordinates to the rasterizer</a:t>
            </a:r>
          </a:p>
          <a:p>
            <a:r>
              <a:rPr lang="en-US" dirty="0" smtClean="0"/>
              <a:t>Basic uses of vertex shaders</a:t>
            </a:r>
          </a:p>
          <a:p>
            <a:pPr lvl="1"/>
            <a:r>
              <a:rPr lang="en-US" dirty="0" smtClean="0"/>
              <a:t>Transformations</a:t>
            </a:r>
          </a:p>
          <a:p>
            <a:pPr lvl="1"/>
            <a:r>
              <a:rPr lang="en-US" dirty="0" smtClean="0"/>
              <a:t>Lighting</a:t>
            </a:r>
          </a:p>
          <a:p>
            <a:pPr lvl="1"/>
            <a:r>
              <a:rPr lang="en-US" dirty="0" smtClean="0"/>
              <a:t>Moving vertex positions</a:t>
            </a:r>
          </a:p>
          <a:p>
            <a:pPr lvl="2"/>
            <a:r>
              <a:rPr lang="en-US" dirty="0" smtClean="0"/>
              <a:t>animation</a:t>
            </a:r>
          </a:p>
          <a:p>
            <a:pPr lvl="2"/>
            <a:r>
              <a:rPr lang="en-US" dirty="0" smtClean="0"/>
              <a:t>morphing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30360690"/>
      </p:ext>
    </p:extLst>
  </p:cSld>
  <p:clrMapOvr>
    <a:masterClrMapping/>
  </p:clrMapOvr>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Event Driven Input</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Browser execute code sequential and then wait for an event to occur</a:t>
            </a:r>
          </a:p>
          <a:p>
            <a:r>
              <a:rPr lang="en-US" dirty="0" smtClean="0"/>
              <a:t>Events can be of many types</a:t>
            </a:r>
          </a:p>
          <a:p>
            <a:pPr lvl="1"/>
            <a:r>
              <a:rPr lang="en-US" dirty="0" smtClean="0"/>
              <a:t>mouse and keyboard</a:t>
            </a:r>
          </a:p>
          <a:p>
            <a:pPr lvl="1"/>
            <a:r>
              <a:rPr lang="en-US" dirty="0" smtClean="0"/>
              <a:t>menus and buttons</a:t>
            </a:r>
          </a:p>
          <a:p>
            <a:pPr lvl="1"/>
            <a:r>
              <a:rPr lang="en-US" dirty="0" smtClean="0"/>
              <a:t>window events</a:t>
            </a:r>
          </a:p>
          <a:p>
            <a:r>
              <a:rPr lang="en-US" dirty="0" smtClean="0"/>
              <a:t>Program responds to events through functions called </a:t>
            </a:r>
            <a:r>
              <a:rPr lang="en-US" dirty="0" smtClean="0">
                <a:solidFill>
                  <a:srgbClr val="0066FF"/>
                </a:solidFill>
              </a:rPr>
              <a:t>listeners </a:t>
            </a:r>
            <a:r>
              <a:rPr lang="en-US" dirty="0" smtClean="0"/>
              <a:t>or </a:t>
            </a:r>
            <a:r>
              <a:rPr lang="en-US" dirty="0" smtClean="0">
                <a:solidFill>
                  <a:srgbClr val="0066FF"/>
                </a:solidFill>
              </a:rPr>
              <a:t>callbacks</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Buttons</a:t>
            </a:r>
            <a:endParaRPr lang="en-US" dirty="0"/>
          </a:p>
        </p:txBody>
      </p:sp>
      <p:sp>
        <p:nvSpPr>
          <p:cNvPr id="3" name="Content Placeholder 2"/>
          <p:cNvSpPr>
            <a:spLocks noGrp="1"/>
          </p:cNvSpPr>
          <p:nvPr>
            <p:ph idx="1"/>
          </p:nvPr>
        </p:nvSpPr>
        <p:spPr/>
        <p:txBody>
          <a:bodyPr/>
          <a:lstStyle/>
          <a:p>
            <a:r>
              <a:rPr lang="en-US" dirty="0" smtClean="0"/>
              <a:t>In HTML file</a:t>
            </a:r>
          </a:p>
          <a:p>
            <a:endParaRPr lang="en-US" dirty="0" smtClean="0"/>
          </a:p>
          <a:p>
            <a:pPr lvl="1">
              <a:buNone/>
            </a:pPr>
            <a:r>
              <a:rPr lang="en-US" sz="2400" dirty="0" smtClean="0">
                <a:solidFill>
                  <a:srgbClr val="0066FF"/>
                </a:solidFill>
              </a:rPr>
              <a:t>&lt;button id= "</a:t>
            </a:r>
            <a:r>
              <a:rPr lang="en-US" sz="2400" dirty="0" err="1" smtClean="0">
                <a:solidFill>
                  <a:srgbClr val="0066FF"/>
                </a:solidFill>
              </a:rPr>
              <a:t>xButton</a:t>
            </a:r>
            <a:r>
              <a:rPr lang="en-US" sz="2400" dirty="0" smtClean="0">
                <a:solidFill>
                  <a:srgbClr val="0066FF"/>
                </a:solidFill>
              </a:rPr>
              <a:t>"&gt;Rotate X&lt;/button&gt;</a:t>
            </a:r>
          </a:p>
          <a:p>
            <a:pPr lvl="1">
              <a:buNone/>
            </a:pPr>
            <a:r>
              <a:rPr lang="en-US" sz="2400" dirty="0" smtClean="0">
                <a:solidFill>
                  <a:srgbClr val="0066FF"/>
                </a:solidFill>
              </a:rPr>
              <a:t>&lt;button id= "</a:t>
            </a:r>
            <a:r>
              <a:rPr lang="en-US" sz="2400" dirty="0" err="1" smtClean="0">
                <a:solidFill>
                  <a:srgbClr val="0066FF"/>
                </a:solidFill>
              </a:rPr>
              <a:t>yButton</a:t>
            </a:r>
            <a:r>
              <a:rPr lang="en-US" sz="2400" dirty="0" smtClean="0">
                <a:solidFill>
                  <a:srgbClr val="0066FF"/>
                </a:solidFill>
              </a:rPr>
              <a:t>"&gt;Rotate Y&lt;/button&gt;</a:t>
            </a:r>
          </a:p>
          <a:p>
            <a:pPr lvl="1">
              <a:buNone/>
            </a:pPr>
            <a:r>
              <a:rPr lang="en-US" sz="2400" dirty="0" smtClean="0">
                <a:solidFill>
                  <a:srgbClr val="0066FF"/>
                </a:solidFill>
              </a:rPr>
              <a:t>&lt;button id= "</a:t>
            </a:r>
            <a:r>
              <a:rPr lang="en-US" sz="2400" dirty="0" err="1" smtClean="0">
                <a:solidFill>
                  <a:srgbClr val="0066FF"/>
                </a:solidFill>
              </a:rPr>
              <a:t>zButton</a:t>
            </a:r>
            <a:r>
              <a:rPr lang="en-US" sz="2400" dirty="0" smtClean="0">
                <a:solidFill>
                  <a:srgbClr val="0066FF"/>
                </a:solidFill>
              </a:rPr>
              <a:t>"&gt;Rotate Z&lt;/button&gt;</a:t>
            </a:r>
          </a:p>
          <a:p>
            <a:pPr lvl="1">
              <a:buNone/>
            </a:pPr>
            <a:r>
              <a:rPr lang="en-US" sz="2400" dirty="0" smtClean="0">
                <a:solidFill>
                  <a:srgbClr val="0066FF"/>
                </a:solidFill>
              </a:rPr>
              <a:t>&lt;button id = "</a:t>
            </a:r>
            <a:r>
              <a:rPr lang="en-US" sz="2400" dirty="0" err="1" smtClean="0">
                <a:solidFill>
                  <a:srgbClr val="0066FF"/>
                </a:solidFill>
              </a:rPr>
              <a:t>ButtonT</a:t>
            </a:r>
            <a:r>
              <a:rPr lang="en-US" sz="2400" dirty="0" smtClean="0">
                <a:solidFill>
                  <a:srgbClr val="0066FF"/>
                </a:solidFill>
              </a:rPr>
              <a:t>"&gt;Toggle Rotation&lt;/button&gt;</a:t>
            </a:r>
            <a:endParaRPr lang="en-US" sz="2400" dirty="0">
              <a:solidFill>
                <a:srgbClr val="0066FF"/>
              </a:solidFill>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Listeners</a:t>
            </a:r>
            <a:endParaRPr lang="en-US" dirty="0"/>
          </a:p>
        </p:txBody>
      </p:sp>
      <p:sp>
        <p:nvSpPr>
          <p:cNvPr id="3" name="Content Placeholder 2"/>
          <p:cNvSpPr>
            <a:spLocks noGrp="1"/>
          </p:cNvSpPr>
          <p:nvPr>
            <p:ph idx="1"/>
          </p:nvPr>
        </p:nvSpPr>
        <p:spPr>
          <a:xfrm>
            <a:off x="457199" y="1086640"/>
            <a:ext cx="8333811" cy="4056860"/>
          </a:xfrm>
        </p:spPr>
        <p:txBody>
          <a:bodyPr>
            <a:normAutofit fontScale="77500" lnSpcReduction="20000"/>
          </a:bodyPr>
          <a:lstStyle/>
          <a:p>
            <a:pPr>
              <a:buNone/>
            </a:pPr>
            <a:r>
              <a:rPr lang="en-US" dirty="0" smtClean="0"/>
              <a:t>In init()</a:t>
            </a:r>
          </a:p>
          <a:p>
            <a:pPr>
              <a:buNone/>
            </a:pPr>
            <a:endParaRPr lang="en-US" dirty="0" smtClean="0"/>
          </a:p>
          <a:p>
            <a:pPr lvl="1">
              <a:buNone/>
            </a:pPr>
            <a:r>
              <a:rPr lang="en-US" dirty="0" smtClean="0"/>
              <a:t>   </a:t>
            </a:r>
            <a:r>
              <a:rPr lang="en-US" dirty="0" smtClean="0">
                <a:solidFill>
                  <a:srgbClr val="0066FF"/>
                </a:solidFill>
              </a:rPr>
              <a:t> </a:t>
            </a:r>
            <a:r>
              <a:rPr lang="en-US" dirty="0" err="1" smtClean="0">
                <a:solidFill>
                  <a:srgbClr val="0066FF"/>
                </a:solidFill>
              </a:rPr>
              <a:t>document.getElementById</a:t>
            </a:r>
            <a:r>
              <a:rPr lang="en-US" dirty="0" smtClean="0">
                <a:solidFill>
                  <a:srgbClr val="0066FF"/>
                </a:solidFill>
              </a:rPr>
              <a:t>( "</a:t>
            </a:r>
            <a:r>
              <a:rPr lang="en-US" dirty="0" err="1" smtClean="0">
                <a:solidFill>
                  <a:srgbClr val="0066FF"/>
                </a:solidFill>
              </a:rPr>
              <a:t>xButton</a:t>
            </a:r>
            <a:r>
              <a:rPr lang="en-US" dirty="0" smtClean="0">
                <a:solidFill>
                  <a:srgbClr val="0066FF"/>
                </a:solidFill>
              </a:rPr>
              <a:t>" ).</a:t>
            </a:r>
            <a:r>
              <a:rPr lang="en-US" dirty="0" err="1" smtClean="0">
                <a:solidFill>
                  <a:srgbClr val="0066FF"/>
                </a:solidFill>
              </a:rPr>
              <a:t>onclick</a:t>
            </a:r>
            <a:r>
              <a:rPr lang="en-US" dirty="0" smtClean="0">
                <a:solidFill>
                  <a:srgbClr val="0066FF"/>
                </a:solidFill>
              </a:rPr>
              <a:t> =</a:t>
            </a:r>
          </a:p>
          <a:p>
            <a:pPr lvl="1">
              <a:buNone/>
            </a:pPr>
            <a:r>
              <a:rPr lang="en-US" dirty="0" smtClean="0">
                <a:solidFill>
                  <a:srgbClr val="0066FF"/>
                </a:solidFill>
              </a:rPr>
              <a:t>        function () { axis = </a:t>
            </a:r>
            <a:r>
              <a:rPr lang="en-US" dirty="0" err="1" smtClean="0">
                <a:solidFill>
                  <a:srgbClr val="0066FF"/>
                </a:solidFill>
              </a:rPr>
              <a:t>xAxis</a:t>
            </a:r>
            <a:r>
              <a:rPr lang="en-US" dirty="0" smtClean="0">
                <a:solidFill>
                  <a:srgbClr val="0066FF"/>
                </a:solidFill>
              </a:rPr>
              <a:t>; };  </a:t>
            </a:r>
            <a:r>
              <a:rPr lang="en-US" dirty="0" err="1" smtClean="0">
                <a:solidFill>
                  <a:srgbClr val="0066FF"/>
                </a:solidFill>
              </a:rPr>
              <a:t>document.getElementById</a:t>
            </a:r>
            <a:r>
              <a:rPr lang="en-US" dirty="0" smtClean="0">
                <a:solidFill>
                  <a:srgbClr val="0066FF"/>
                </a:solidFill>
              </a:rPr>
              <a:t>( "</a:t>
            </a:r>
            <a:r>
              <a:rPr lang="en-US" dirty="0" err="1" smtClean="0">
                <a:solidFill>
                  <a:srgbClr val="0066FF"/>
                </a:solidFill>
              </a:rPr>
              <a:t>yButton</a:t>
            </a:r>
            <a:r>
              <a:rPr lang="en-US" dirty="0" smtClean="0">
                <a:solidFill>
                  <a:srgbClr val="0066FF"/>
                </a:solidFill>
              </a:rPr>
              <a:t>" ).</a:t>
            </a:r>
            <a:r>
              <a:rPr lang="en-US" dirty="0" err="1" smtClean="0">
                <a:solidFill>
                  <a:srgbClr val="0066FF"/>
                </a:solidFill>
              </a:rPr>
              <a:t>onclick</a:t>
            </a:r>
            <a:r>
              <a:rPr lang="en-US" dirty="0" smtClean="0">
                <a:solidFill>
                  <a:srgbClr val="0066FF"/>
                </a:solidFill>
              </a:rPr>
              <a:t> =</a:t>
            </a:r>
          </a:p>
          <a:p>
            <a:pPr lvl="1">
              <a:buNone/>
            </a:pPr>
            <a:r>
              <a:rPr lang="en-US" dirty="0" smtClean="0">
                <a:solidFill>
                  <a:srgbClr val="0066FF"/>
                </a:solidFill>
              </a:rPr>
              <a:t>        function () { axis = </a:t>
            </a:r>
            <a:r>
              <a:rPr lang="en-US" dirty="0" err="1" smtClean="0">
                <a:solidFill>
                  <a:srgbClr val="0066FF"/>
                </a:solidFill>
              </a:rPr>
              <a:t>yAxis</a:t>
            </a:r>
            <a:r>
              <a:rPr lang="en-US" dirty="0" smtClean="0">
                <a:solidFill>
                  <a:srgbClr val="0066FF"/>
                </a:solidFill>
              </a:rPr>
              <a:t>; };    </a:t>
            </a:r>
            <a:r>
              <a:rPr lang="en-US" dirty="0" err="1" smtClean="0">
                <a:solidFill>
                  <a:srgbClr val="0066FF"/>
                </a:solidFill>
              </a:rPr>
              <a:t>document.getElementById</a:t>
            </a:r>
            <a:r>
              <a:rPr lang="en-US" dirty="0" smtClean="0">
                <a:solidFill>
                  <a:srgbClr val="0066FF"/>
                </a:solidFill>
              </a:rPr>
              <a:t>( "</a:t>
            </a:r>
            <a:r>
              <a:rPr lang="en-US" dirty="0" err="1" smtClean="0">
                <a:solidFill>
                  <a:srgbClr val="0066FF"/>
                </a:solidFill>
              </a:rPr>
              <a:t>zButton</a:t>
            </a:r>
            <a:r>
              <a:rPr lang="en-US" dirty="0" smtClean="0">
                <a:solidFill>
                  <a:srgbClr val="0066FF"/>
                </a:solidFill>
              </a:rPr>
              <a:t>" ).</a:t>
            </a:r>
            <a:r>
              <a:rPr lang="en-US" dirty="0" err="1" smtClean="0">
                <a:solidFill>
                  <a:srgbClr val="0066FF"/>
                </a:solidFill>
              </a:rPr>
              <a:t>onclick</a:t>
            </a:r>
            <a:r>
              <a:rPr lang="en-US" dirty="0" smtClean="0">
                <a:solidFill>
                  <a:srgbClr val="0066FF"/>
                </a:solidFill>
              </a:rPr>
              <a:t> =</a:t>
            </a:r>
          </a:p>
          <a:p>
            <a:pPr lvl="1">
              <a:buNone/>
            </a:pPr>
            <a:r>
              <a:rPr lang="en-US" dirty="0" smtClean="0">
                <a:solidFill>
                  <a:srgbClr val="0066FF"/>
                </a:solidFill>
              </a:rPr>
              <a:t>        function () { axis = </a:t>
            </a:r>
            <a:r>
              <a:rPr lang="en-US" dirty="0" err="1" smtClean="0">
                <a:solidFill>
                  <a:srgbClr val="0066FF"/>
                </a:solidFill>
              </a:rPr>
              <a:t>zAxis</a:t>
            </a:r>
            <a:r>
              <a:rPr lang="en-US" dirty="0" smtClean="0">
                <a:solidFill>
                  <a:srgbClr val="0066FF"/>
                </a:solidFill>
              </a:rPr>
              <a:t>;};    </a:t>
            </a:r>
            <a:r>
              <a:rPr lang="en-US" dirty="0" err="1" smtClean="0">
                <a:solidFill>
                  <a:srgbClr val="0066FF"/>
                </a:solidFill>
              </a:rPr>
              <a:t>document.getElementById("ButtonT").onclick</a:t>
            </a:r>
            <a:r>
              <a:rPr lang="en-US" dirty="0" smtClean="0">
                <a:solidFill>
                  <a:srgbClr val="0066FF"/>
                </a:solidFill>
              </a:rPr>
              <a:t> =</a:t>
            </a:r>
          </a:p>
          <a:p>
            <a:pPr lvl="1">
              <a:buNone/>
            </a:pPr>
            <a:r>
              <a:rPr lang="en-US" dirty="0" smtClean="0">
                <a:solidFill>
                  <a:srgbClr val="0066FF"/>
                </a:solidFill>
              </a:rPr>
              <a:t>        function(){ flag = !flag; }; </a:t>
            </a:r>
          </a:p>
          <a:p>
            <a:pPr lvl="1">
              <a:buNone/>
            </a:pPr>
            <a:endParaRPr lang="en-US" dirty="0" smtClean="0">
              <a:solidFill>
                <a:srgbClr val="FFFF00"/>
              </a:solidFill>
            </a:endParaRPr>
          </a:p>
          <a:p>
            <a:pPr lvl="1">
              <a:buNone/>
            </a:pPr>
            <a:r>
              <a:rPr lang="en-US" dirty="0" smtClean="0">
                <a:solidFill>
                  <a:srgbClr val="FFFF00"/>
                </a:solidFill>
              </a:rPr>
              <a:t>  </a:t>
            </a:r>
            <a:r>
              <a:rPr lang="en-US" dirty="0" smtClean="0">
                <a:solidFill>
                  <a:srgbClr val="0066FF"/>
                </a:solidFill>
              </a:rPr>
              <a:t>   render();</a:t>
            </a:r>
            <a:endParaRPr lang="en-US" dirty="0">
              <a:solidFill>
                <a:srgbClr val="0066FF"/>
              </a:solidFill>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Render Function</a:t>
            </a:r>
            <a:endParaRPr lang="en-US" sz="3200" dirty="0"/>
          </a:p>
        </p:txBody>
      </p:sp>
      <p:sp>
        <p:nvSpPr>
          <p:cNvPr id="4" name="TextBox 3"/>
          <p:cNvSpPr txBox="1"/>
          <p:nvPr/>
        </p:nvSpPr>
        <p:spPr>
          <a:xfrm>
            <a:off x="659857" y="989679"/>
            <a:ext cx="7698343" cy="3416320"/>
          </a:xfrm>
          <a:prstGeom prst="rect">
            <a:avLst/>
          </a:prstGeom>
          <a:noFill/>
        </p:spPr>
        <p:txBody>
          <a:bodyPr wrap="square" rtlCol="0">
            <a:spAutoFit/>
          </a:bodyPr>
          <a:lstStyle/>
          <a:p>
            <a:pPr algn="l"/>
            <a:r>
              <a:rPr lang="en-US" sz="1800" b="0" dirty="0" smtClean="0">
                <a:solidFill>
                  <a:srgbClr val="0066FF"/>
                </a:solidFill>
              </a:rPr>
              <a:t>function render()</a:t>
            </a:r>
          </a:p>
          <a:p>
            <a:pPr algn="l"/>
            <a:r>
              <a:rPr lang="en-US" sz="1800" b="0" dirty="0" smtClean="0">
                <a:solidFill>
                  <a:srgbClr val="0066FF"/>
                </a:solidFill>
              </a:rPr>
              <a:t>{</a:t>
            </a:r>
          </a:p>
          <a:p>
            <a:pPr algn="l"/>
            <a:r>
              <a:rPr lang="en-US" sz="1800" b="0" dirty="0" smtClean="0">
                <a:solidFill>
                  <a:srgbClr val="0066FF"/>
                </a:solidFill>
              </a:rPr>
              <a:t>    </a:t>
            </a:r>
            <a:r>
              <a:rPr lang="en-US" sz="1800" b="0" dirty="0" err="1" smtClean="0">
                <a:solidFill>
                  <a:srgbClr val="0066FF"/>
                </a:solidFill>
              </a:rPr>
              <a:t>gl.clear</a:t>
            </a:r>
            <a:r>
              <a:rPr lang="en-US" sz="1800" b="0" dirty="0" smtClean="0">
                <a:solidFill>
                  <a:srgbClr val="0066FF"/>
                </a:solidFill>
              </a:rPr>
              <a:t>( </a:t>
            </a:r>
            <a:r>
              <a:rPr lang="en-US" sz="1800" b="0" dirty="0" err="1" smtClean="0">
                <a:solidFill>
                  <a:srgbClr val="0066FF"/>
                </a:solidFill>
              </a:rPr>
              <a:t>gl.COLOR_BUFFER_BIT</a:t>
            </a:r>
            <a:r>
              <a:rPr lang="en-US" sz="1800" b="0" dirty="0" smtClean="0">
                <a:solidFill>
                  <a:srgbClr val="0066FF"/>
                </a:solidFill>
              </a:rPr>
              <a:t> |</a:t>
            </a:r>
            <a:r>
              <a:rPr lang="en-US" sz="1800" b="0" dirty="0" err="1" smtClean="0">
                <a:solidFill>
                  <a:srgbClr val="0066FF"/>
                </a:solidFill>
              </a:rPr>
              <a:t>gl.DEPTH_BUFFER_BIT</a:t>
            </a:r>
            <a:r>
              <a:rPr lang="en-US" sz="1800" b="0" dirty="0" smtClean="0">
                <a:solidFill>
                  <a:srgbClr val="0066FF"/>
                </a:solidFill>
              </a:rPr>
              <a:t>);</a:t>
            </a:r>
          </a:p>
          <a:p>
            <a:pPr algn="l"/>
            <a:endParaRPr lang="en-US" sz="1800" b="0" dirty="0" smtClean="0">
              <a:solidFill>
                <a:srgbClr val="0066FF"/>
              </a:solidFill>
            </a:endParaRPr>
          </a:p>
          <a:p>
            <a:pPr algn="l"/>
            <a:r>
              <a:rPr lang="en-US" sz="1800" b="0" dirty="0" smtClean="0">
                <a:solidFill>
                  <a:srgbClr val="0066FF"/>
                </a:solidFill>
              </a:rPr>
              <a:t>    </a:t>
            </a:r>
            <a:r>
              <a:rPr lang="en-US" sz="1800" b="0" dirty="0" err="1" smtClean="0">
                <a:solidFill>
                  <a:srgbClr val="0066FF"/>
                </a:solidFill>
              </a:rPr>
              <a:t>if(flag</a:t>
            </a:r>
            <a:r>
              <a:rPr lang="en-US" sz="1800" b="0" dirty="0" smtClean="0">
                <a:solidFill>
                  <a:srgbClr val="0066FF"/>
                </a:solidFill>
              </a:rPr>
              <a:t>) </a:t>
            </a:r>
            <a:r>
              <a:rPr lang="en-US" sz="1800" b="0" dirty="0" err="1" smtClean="0">
                <a:solidFill>
                  <a:srgbClr val="0066FF"/>
                </a:solidFill>
              </a:rPr>
              <a:t>theta[axis</a:t>
            </a:r>
            <a:r>
              <a:rPr lang="en-US" sz="1800" b="0" dirty="0" smtClean="0">
                <a:solidFill>
                  <a:srgbClr val="0066FF"/>
                </a:solidFill>
              </a:rPr>
              <a:t>] += 2.0;</a:t>
            </a:r>
          </a:p>
          <a:p>
            <a:pPr algn="l"/>
            <a:endParaRPr lang="en-US" sz="1800" b="0" dirty="0" smtClean="0">
              <a:solidFill>
                <a:srgbClr val="0066FF"/>
              </a:solidFill>
            </a:endParaRPr>
          </a:p>
          <a:p>
            <a:pPr algn="l"/>
            <a:r>
              <a:rPr lang="en-US" sz="1800" b="0" dirty="0" smtClean="0">
                <a:solidFill>
                  <a:srgbClr val="0066FF"/>
                </a:solidFill>
              </a:rPr>
              <a:t>    gl.uniform3fv(thetaLoc, theta);</a:t>
            </a:r>
          </a:p>
          <a:p>
            <a:pPr algn="l"/>
            <a:endParaRPr lang="en-US" sz="1800" b="0" dirty="0" smtClean="0">
              <a:solidFill>
                <a:srgbClr val="0066FF"/>
              </a:solidFill>
            </a:endParaRPr>
          </a:p>
          <a:p>
            <a:pPr algn="l"/>
            <a:r>
              <a:rPr lang="en-US" sz="1800" b="0" dirty="0" smtClean="0">
                <a:solidFill>
                  <a:srgbClr val="0066FF"/>
                </a:solidFill>
              </a:rPr>
              <a:t>    </a:t>
            </a:r>
            <a:r>
              <a:rPr lang="en-US" sz="1800" b="0" dirty="0" err="1" smtClean="0">
                <a:solidFill>
                  <a:srgbClr val="0066FF"/>
                </a:solidFill>
              </a:rPr>
              <a:t>gl.drawArrays</a:t>
            </a:r>
            <a:r>
              <a:rPr lang="en-US" sz="1800" b="0" dirty="0" smtClean="0">
                <a:solidFill>
                  <a:srgbClr val="0066FF"/>
                </a:solidFill>
              </a:rPr>
              <a:t>( </a:t>
            </a:r>
            <a:r>
              <a:rPr lang="en-US" sz="1800" b="0" dirty="0" err="1" smtClean="0">
                <a:solidFill>
                  <a:srgbClr val="0066FF"/>
                </a:solidFill>
              </a:rPr>
              <a:t>gl.TRIANGLES</a:t>
            </a:r>
            <a:r>
              <a:rPr lang="en-US" sz="1800" b="0" dirty="0" smtClean="0">
                <a:solidFill>
                  <a:srgbClr val="0066FF"/>
                </a:solidFill>
              </a:rPr>
              <a:t>, 0, </a:t>
            </a:r>
            <a:r>
              <a:rPr lang="en-US" sz="1800" b="0" dirty="0" err="1" smtClean="0">
                <a:solidFill>
                  <a:srgbClr val="0066FF"/>
                </a:solidFill>
              </a:rPr>
              <a:t>numVertices</a:t>
            </a:r>
            <a:r>
              <a:rPr lang="en-US" sz="1800" b="0" dirty="0" smtClean="0">
                <a:solidFill>
                  <a:srgbClr val="0066FF"/>
                </a:solidFill>
              </a:rPr>
              <a:t> );</a:t>
            </a:r>
          </a:p>
          <a:p>
            <a:pPr algn="l"/>
            <a:endParaRPr lang="en-US" sz="1800" b="0" dirty="0" smtClean="0">
              <a:solidFill>
                <a:srgbClr val="0066FF"/>
              </a:solidFill>
            </a:endParaRPr>
          </a:p>
          <a:p>
            <a:pPr algn="l"/>
            <a:r>
              <a:rPr lang="en-US" sz="1800" b="0" dirty="0" smtClean="0">
                <a:solidFill>
                  <a:srgbClr val="0066FF"/>
                </a:solidFill>
              </a:rPr>
              <a:t>    </a:t>
            </a:r>
            <a:r>
              <a:rPr lang="en-US" sz="1800" b="0" dirty="0" err="1" smtClean="0">
                <a:solidFill>
                  <a:srgbClr val="0066FF"/>
                </a:solidFill>
              </a:rPr>
              <a:t>requestAnimFrame</a:t>
            </a:r>
            <a:r>
              <a:rPr lang="en-US" sz="1800" b="0" dirty="0" smtClean="0">
                <a:solidFill>
                  <a:srgbClr val="0066FF"/>
                </a:solidFill>
              </a:rPr>
              <a:t>( render );</a:t>
            </a:r>
          </a:p>
          <a:p>
            <a:pPr algn="l"/>
            <a:r>
              <a:rPr lang="en-US" sz="1800" b="0" dirty="0" smtClean="0">
                <a:solidFill>
                  <a:srgbClr val="0066FF"/>
                </a:solidFill>
              </a:rPr>
              <a:t>}</a:t>
            </a:r>
            <a:endParaRPr lang="en-US" sz="1800" b="0" dirty="0">
              <a:solidFill>
                <a:srgbClr val="0066FF"/>
              </a:solidFill>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Transformations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91471387"/>
      </p:ext>
    </p:extLst>
  </p:cSld>
  <p:clrMapOvr>
    <a:masterClrMapping/>
  </p:clrMapOvr>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normAutofit/>
          </a:bodyPr>
          <a:lstStyle/>
          <a:p>
            <a:r>
              <a:rPr lang="en-US" sz="3200" dirty="0" smtClean="0"/>
              <a:t>Synthetic Camera Model</a:t>
            </a:r>
            <a:endParaRPr lang="en-US" sz="3200" dirty="0"/>
          </a:p>
        </p:txBody>
      </p:sp>
      <p:sp>
        <p:nvSpPr>
          <p:cNvPr id="82948" name="Rectangle 3"/>
          <p:cNvSpPr>
            <a:spLocks noGrp="1" noChangeArrowheads="1"/>
          </p:cNvSpPr>
          <p:nvPr>
            <p:ph idx="1"/>
          </p:nvPr>
        </p:nvSpPr>
        <p:spPr/>
        <p:txBody>
          <a:bodyPr/>
          <a:lstStyle/>
          <a:p>
            <a:r>
              <a:rPr lang="en-US" dirty="0" smtClean="0"/>
              <a:t>3D is just like taking a photograph (lots of photographs!)</a:t>
            </a:r>
            <a:endParaRPr lang="en-US" dirty="0"/>
          </a:p>
        </p:txBody>
      </p:sp>
      <p:grpSp>
        <p:nvGrpSpPr>
          <p:cNvPr id="3" name="Group 2"/>
          <p:cNvGrpSpPr/>
          <p:nvPr/>
        </p:nvGrpSpPr>
        <p:grpSpPr>
          <a:xfrm>
            <a:off x="637655" y="2285822"/>
            <a:ext cx="7675030" cy="2391967"/>
            <a:chOff x="784758" y="2238375"/>
            <a:chExt cx="7675030" cy="2391967"/>
          </a:xfrm>
        </p:grpSpPr>
        <p:grpSp>
          <p:nvGrpSpPr>
            <p:cNvPr id="2" name="Group 4"/>
            <p:cNvGrpSpPr>
              <a:grpSpLocks/>
            </p:cNvGrpSpPr>
            <p:nvPr/>
          </p:nvGrpSpPr>
          <p:grpSpPr bwMode="auto">
            <a:xfrm>
              <a:off x="2057400" y="2971801"/>
              <a:ext cx="1754188" cy="1658541"/>
              <a:chOff x="1296" y="2496"/>
              <a:chExt cx="1105" cy="1393"/>
            </a:xfrm>
          </p:grpSpPr>
          <p:sp>
            <p:nvSpPr>
              <p:cNvPr id="82960" name="Rectangle 5"/>
              <p:cNvSpPr>
                <a:spLocks noChangeArrowheads="1"/>
              </p:cNvSpPr>
              <p:nvPr/>
            </p:nvSpPr>
            <p:spPr bwMode="auto">
              <a:xfrm>
                <a:off x="1444" y="2596"/>
                <a:ext cx="520" cy="328"/>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82961" name="Freeform 6"/>
              <p:cNvSpPr>
                <a:spLocks/>
              </p:cNvSpPr>
              <p:nvPr/>
            </p:nvSpPr>
            <p:spPr bwMode="auto">
              <a:xfrm>
                <a:off x="1584" y="2496"/>
                <a:ext cx="241" cy="97"/>
              </a:xfrm>
              <a:custGeom>
                <a:avLst/>
                <a:gdLst>
                  <a:gd name="T0" fmla="*/ 0 w 241"/>
                  <a:gd name="T1" fmla="*/ 96 h 97"/>
                  <a:gd name="T2" fmla="*/ 48 w 241"/>
                  <a:gd name="T3" fmla="*/ 0 h 97"/>
                  <a:gd name="T4" fmla="*/ 192 w 241"/>
                  <a:gd name="T5" fmla="*/ 0 h 97"/>
                  <a:gd name="T6" fmla="*/ 240 w 241"/>
                  <a:gd name="T7" fmla="*/ 96 h 97"/>
                  <a:gd name="T8" fmla="*/ 0 w 241"/>
                  <a:gd name="T9" fmla="*/ 96 h 97"/>
                  <a:gd name="T10" fmla="*/ 0 60000 65536"/>
                  <a:gd name="T11" fmla="*/ 0 60000 65536"/>
                  <a:gd name="T12" fmla="*/ 0 60000 65536"/>
                  <a:gd name="T13" fmla="*/ 0 60000 65536"/>
                  <a:gd name="T14" fmla="*/ 0 60000 65536"/>
                  <a:gd name="T15" fmla="*/ 0 w 241"/>
                  <a:gd name="T16" fmla="*/ 0 h 97"/>
                  <a:gd name="T17" fmla="*/ 241 w 241"/>
                  <a:gd name="T18" fmla="*/ 97 h 97"/>
                </a:gdLst>
                <a:ahLst/>
                <a:cxnLst>
                  <a:cxn ang="T10">
                    <a:pos x="T0" y="T1"/>
                  </a:cxn>
                  <a:cxn ang="T11">
                    <a:pos x="T2" y="T3"/>
                  </a:cxn>
                  <a:cxn ang="T12">
                    <a:pos x="T4" y="T5"/>
                  </a:cxn>
                  <a:cxn ang="T13">
                    <a:pos x="T6" y="T7"/>
                  </a:cxn>
                  <a:cxn ang="T14">
                    <a:pos x="T8" y="T9"/>
                  </a:cxn>
                </a:cxnLst>
                <a:rect l="T15" t="T16" r="T17" b="T18"/>
                <a:pathLst>
                  <a:path w="241" h="97">
                    <a:moveTo>
                      <a:pt x="0" y="96"/>
                    </a:moveTo>
                    <a:lnTo>
                      <a:pt x="48" y="0"/>
                    </a:lnTo>
                    <a:lnTo>
                      <a:pt x="192" y="0"/>
                    </a:lnTo>
                    <a:lnTo>
                      <a:pt x="240" y="96"/>
                    </a:lnTo>
                    <a:lnTo>
                      <a:pt x="0" y="96"/>
                    </a:lnTo>
                  </a:path>
                </a:pathLst>
              </a:custGeom>
              <a:solidFill>
                <a:srgbClr val="3366FF"/>
              </a:solidFill>
              <a:ln w="12700" cap="rnd">
                <a:solidFill>
                  <a:schemeClr val="tx1"/>
                </a:solidFill>
                <a:round/>
                <a:headEnd/>
                <a:tailEnd/>
              </a:ln>
            </p:spPr>
            <p:txBody>
              <a:bodyPr>
                <a:prstTxWarp prst="textNoShape">
                  <a:avLst/>
                </a:prstTxWarp>
              </a:bodyPr>
              <a:lstStyle/>
              <a:p>
                <a:endParaRPr lang="en-US"/>
              </a:p>
            </p:txBody>
          </p:sp>
          <p:sp>
            <p:nvSpPr>
              <p:cNvPr id="82962" name="Rectangle 7"/>
              <p:cNvSpPr>
                <a:spLocks noChangeArrowheads="1"/>
              </p:cNvSpPr>
              <p:nvPr/>
            </p:nvSpPr>
            <p:spPr bwMode="auto">
              <a:xfrm>
                <a:off x="1684" y="2548"/>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166920" name="Oval 8"/>
              <p:cNvSpPr>
                <a:spLocks noChangeArrowheads="1"/>
              </p:cNvSpPr>
              <p:nvPr/>
            </p:nvSpPr>
            <p:spPr bwMode="auto">
              <a:xfrm>
                <a:off x="1588" y="2644"/>
                <a:ext cx="232" cy="232"/>
              </a:xfrm>
              <a:prstGeom prst="ellipse">
                <a:avLst/>
              </a:prstGeom>
              <a:gradFill rotWithShape="0">
                <a:gsLst>
                  <a:gs pos="0">
                    <a:schemeClr val="accent1"/>
                  </a:gs>
                  <a:gs pos="100000">
                    <a:schemeClr val="accent1">
                      <a:gamma/>
                      <a:shade val="69804"/>
                      <a:invGamma/>
                    </a:schemeClr>
                  </a:gs>
                </a:gsLst>
                <a:lin ang="18900000" scaled="1"/>
              </a:gradFill>
              <a:ln w="12700">
                <a:solidFill>
                  <a:schemeClr val="tx1"/>
                </a:solidFill>
                <a:round/>
                <a:headEnd/>
                <a:tailEnd/>
              </a:ln>
              <a:effectLst/>
            </p:spPr>
            <p:txBody>
              <a:bodyPr wrap="none" anchor="ctr">
                <a:prstTxWarp prst="textNoShape">
                  <a:avLst/>
                </a:prstTxWarp>
              </a:bodyPr>
              <a:lstStyle/>
              <a:p>
                <a:endParaRPr lang="en-US"/>
              </a:p>
            </p:txBody>
          </p:sp>
          <p:sp>
            <p:nvSpPr>
              <p:cNvPr id="82964" name="Oval 9"/>
              <p:cNvSpPr>
                <a:spLocks noChangeArrowheads="1"/>
              </p:cNvSpPr>
              <p:nvPr/>
            </p:nvSpPr>
            <p:spPr bwMode="auto">
              <a:xfrm>
                <a:off x="1636" y="2692"/>
                <a:ext cx="136" cy="136"/>
              </a:xfrm>
              <a:prstGeom prst="ellipse">
                <a:avLst/>
              </a:prstGeom>
              <a:solidFill>
                <a:srgbClr val="FFFFFF"/>
              </a:solidFill>
              <a:ln w="12700">
                <a:solidFill>
                  <a:schemeClr val="tx1"/>
                </a:solidFill>
                <a:round/>
                <a:headEnd/>
                <a:tailEnd/>
              </a:ln>
            </p:spPr>
            <p:txBody>
              <a:bodyPr wrap="none" anchor="ctr">
                <a:prstTxWarp prst="textNoShape">
                  <a:avLst/>
                </a:prstTxWarp>
              </a:bodyPr>
              <a:lstStyle/>
              <a:p>
                <a:endParaRPr lang="en-US"/>
              </a:p>
            </p:txBody>
          </p:sp>
          <p:sp>
            <p:nvSpPr>
              <p:cNvPr id="82965" name="Rectangle 10"/>
              <p:cNvSpPr>
                <a:spLocks noChangeArrowheads="1"/>
              </p:cNvSpPr>
              <p:nvPr/>
            </p:nvSpPr>
            <p:spPr bwMode="auto">
              <a:xfrm>
                <a:off x="1492" y="2548"/>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82966" name="Rectangle 11"/>
              <p:cNvSpPr>
                <a:spLocks noChangeArrowheads="1"/>
              </p:cNvSpPr>
              <p:nvPr/>
            </p:nvSpPr>
            <p:spPr bwMode="auto">
              <a:xfrm>
                <a:off x="1588" y="2932"/>
                <a:ext cx="232" cy="4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a:p>
            </p:txBody>
          </p:sp>
          <p:sp>
            <p:nvSpPr>
              <p:cNvPr id="82967" name="Freeform 12"/>
              <p:cNvSpPr>
                <a:spLocks/>
              </p:cNvSpPr>
              <p:nvPr/>
            </p:nvSpPr>
            <p:spPr bwMode="auto">
              <a:xfrm>
                <a:off x="1728" y="2976"/>
                <a:ext cx="673" cy="673"/>
              </a:xfrm>
              <a:custGeom>
                <a:avLst/>
                <a:gdLst>
                  <a:gd name="T0" fmla="*/ 0 w 673"/>
                  <a:gd name="T1" fmla="*/ 0 h 673"/>
                  <a:gd name="T2" fmla="*/ 672 w 673"/>
                  <a:gd name="T3" fmla="*/ 672 h 673"/>
                  <a:gd name="T4" fmla="*/ 624 w 673"/>
                  <a:gd name="T5" fmla="*/ 672 h 673"/>
                  <a:gd name="T6" fmla="*/ 0 w 673"/>
                  <a:gd name="T7" fmla="*/ 48 h 673"/>
                  <a:gd name="T8" fmla="*/ 0 w 673"/>
                  <a:gd name="T9" fmla="*/ 0 h 673"/>
                  <a:gd name="T10" fmla="*/ 0 60000 65536"/>
                  <a:gd name="T11" fmla="*/ 0 60000 65536"/>
                  <a:gd name="T12" fmla="*/ 0 60000 65536"/>
                  <a:gd name="T13" fmla="*/ 0 60000 65536"/>
                  <a:gd name="T14" fmla="*/ 0 60000 65536"/>
                  <a:gd name="T15" fmla="*/ 0 w 673"/>
                  <a:gd name="T16" fmla="*/ 0 h 673"/>
                  <a:gd name="T17" fmla="*/ 673 w 673"/>
                  <a:gd name="T18" fmla="*/ 673 h 673"/>
                </a:gdLst>
                <a:ahLst/>
                <a:cxnLst>
                  <a:cxn ang="T10">
                    <a:pos x="T0" y="T1"/>
                  </a:cxn>
                  <a:cxn ang="T11">
                    <a:pos x="T2" y="T3"/>
                  </a:cxn>
                  <a:cxn ang="T12">
                    <a:pos x="T4" y="T5"/>
                  </a:cxn>
                  <a:cxn ang="T13">
                    <a:pos x="T6" y="T7"/>
                  </a:cxn>
                  <a:cxn ang="T14">
                    <a:pos x="T8" y="T9"/>
                  </a:cxn>
                </a:cxnLst>
                <a:rect l="T15" t="T16" r="T17" b="T18"/>
                <a:pathLst>
                  <a:path w="673" h="673">
                    <a:moveTo>
                      <a:pt x="0" y="0"/>
                    </a:moveTo>
                    <a:lnTo>
                      <a:pt x="672" y="672"/>
                    </a:lnTo>
                    <a:lnTo>
                      <a:pt x="624" y="672"/>
                    </a:lnTo>
                    <a:lnTo>
                      <a:pt x="0" y="48"/>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82968" name="Freeform 13"/>
              <p:cNvSpPr>
                <a:spLocks/>
              </p:cNvSpPr>
              <p:nvPr/>
            </p:nvSpPr>
            <p:spPr bwMode="auto">
              <a:xfrm>
                <a:off x="1296" y="2976"/>
                <a:ext cx="433" cy="721"/>
              </a:xfrm>
              <a:custGeom>
                <a:avLst/>
                <a:gdLst>
                  <a:gd name="T0" fmla="*/ 384 w 433"/>
                  <a:gd name="T1" fmla="*/ 0 h 721"/>
                  <a:gd name="T2" fmla="*/ 0 w 433"/>
                  <a:gd name="T3" fmla="*/ 720 h 721"/>
                  <a:gd name="T4" fmla="*/ 48 w 433"/>
                  <a:gd name="T5" fmla="*/ 720 h 721"/>
                  <a:gd name="T6" fmla="*/ 432 w 433"/>
                  <a:gd name="T7" fmla="*/ 0 h 721"/>
                  <a:gd name="T8" fmla="*/ 384 w 433"/>
                  <a:gd name="T9" fmla="*/ 0 h 721"/>
                  <a:gd name="T10" fmla="*/ 0 60000 65536"/>
                  <a:gd name="T11" fmla="*/ 0 60000 65536"/>
                  <a:gd name="T12" fmla="*/ 0 60000 65536"/>
                  <a:gd name="T13" fmla="*/ 0 60000 65536"/>
                  <a:gd name="T14" fmla="*/ 0 60000 65536"/>
                  <a:gd name="T15" fmla="*/ 0 w 433"/>
                  <a:gd name="T16" fmla="*/ 0 h 721"/>
                  <a:gd name="T17" fmla="*/ 433 w 433"/>
                  <a:gd name="T18" fmla="*/ 721 h 721"/>
                </a:gdLst>
                <a:ahLst/>
                <a:cxnLst>
                  <a:cxn ang="T10">
                    <a:pos x="T0" y="T1"/>
                  </a:cxn>
                  <a:cxn ang="T11">
                    <a:pos x="T2" y="T3"/>
                  </a:cxn>
                  <a:cxn ang="T12">
                    <a:pos x="T4" y="T5"/>
                  </a:cxn>
                  <a:cxn ang="T13">
                    <a:pos x="T6" y="T7"/>
                  </a:cxn>
                  <a:cxn ang="T14">
                    <a:pos x="T8" y="T9"/>
                  </a:cxn>
                </a:cxnLst>
                <a:rect l="T15" t="T16" r="T17" b="T18"/>
                <a:pathLst>
                  <a:path w="433" h="721">
                    <a:moveTo>
                      <a:pt x="384" y="0"/>
                    </a:moveTo>
                    <a:lnTo>
                      <a:pt x="0" y="720"/>
                    </a:lnTo>
                    <a:lnTo>
                      <a:pt x="48" y="720"/>
                    </a:lnTo>
                    <a:lnTo>
                      <a:pt x="432" y="0"/>
                    </a:lnTo>
                    <a:lnTo>
                      <a:pt x="384"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82969" name="Freeform 14"/>
              <p:cNvSpPr>
                <a:spLocks/>
              </p:cNvSpPr>
              <p:nvPr/>
            </p:nvSpPr>
            <p:spPr bwMode="auto">
              <a:xfrm>
                <a:off x="1680" y="2976"/>
                <a:ext cx="337" cy="913"/>
              </a:xfrm>
              <a:custGeom>
                <a:avLst/>
                <a:gdLst>
                  <a:gd name="T0" fmla="*/ 0 w 337"/>
                  <a:gd name="T1" fmla="*/ 0 h 913"/>
                  <a:gd name="T2" fmla="*/ 288 w 337"/>
                  <a:gd name="T3" fmla="*/ 912 h 913"/>
                  <a:gd name="T4" fmla="*/ 336 w 337"/>
                  <a:gd name="T5" fmla="*/ 912 h 913"/>
                  <a:gd name="T6" fmla="*/ 48 w 337"/>
                  <a:gd name="T7" fmla="*/ 0 h 913"/>
                  <a:gd name="T8" fmla="*/ 0 w 337"/>
                  <a:gd name="T9" fmla="*/ 0 h 913"/>
                  <a:gd name="T10" fmla="*/ 0 60000 65536"/>
                  <a:gd name="T11" fmla="*/ 0 60000 65536"/>
                  <a:gd name="T12" fmla="*/ 0 60000 65536"/>
                  <a:gd name="T13" fmla="*/ 0 60000 65536"/>
                  <a:gd name="T14" fmla="*/ 0 60000 65536"/>
                  <a:gd name="T15" fmla="*/ 0 w 337"/>
                  <a:gd name="T16" fmla="*/ 0 h 913"/>
                  <a:gd name="T17" fmla="*/ 337 w 337"/>
                  <a:gd name="T18" fmla="*/ 913 h 913"/>
                </a:gdLst>
                <a:ahLst/>
                <a:cxnLst>
                  <a:cxn ang="T10">
                    <a:pos x="T0" y="T1"/>
                  </a:cxn>
                  <a:cxn ang="T11">
                    <a:pos x="T2" y="T3"/>
                  </a:cxn>
                  <a:cxn ang="T12">
                    <a:pos x="T4" y="T5"/>
                  </a:cxn>
                  <a:cxn ang="T13">
                    <a:pos x="T6" y="T7"/>
                  </a:cxn>
                  <a:cxn ang="T14">
                    <a:pos x="T8" y="T9"/>
                  </a:cxn>
                </a:cxnLst>
                <a:rect l="T15" t="T16" r="T17" b="T18"/>
                <a:pathLst>
                  <a:path w="337" h="913">
                    <a:moveTo>
                      <a:pt x="0" y="0"/>
                    </a:moveTo>
                    <a:lnTo>
                      <a:pt x="288" y="912"/>
                    </a:lnTo>
                    <a:lnTo>
                      <a:pt x="336" y="912"/>
                    </a:lnTo>
                    <a:lnTo>
                      <a:pt x="48" y="0"/>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grpSp>
        <p:sp>
          <p:nvSpPr>
            <p:cNvPr id="82950" name="Rectangle 15"/>
            <p:cNvSpPr>
              <a:spLocks noChangeArrowheads="1"/>
            </p:cNvSpPr>
            <p:nvPr/>
          </p:nvSpPr>
          <p:spPr bwMode="auto">
            <a:xfrm>
              <a:off x="784758" y="3074194"/>
              <a:ext cx="1063994" cy="406168"/>
            </a:xfrm>
            <a:prstGeom prst="rect">
              <a:avLst/>
            </a:prstGeom>
            <a:noFill/>
            <a:ln w="9525">
              <a:noFill/>
              <a:miter lim="800000"/>
              <a:headEnd/>
              <a:tailEnd/>
            </a:ln>
          </p:spPr>
          <p:txBody>
            <a:bodyPr wrap="none" lIns="82200" tIns="41100" rIns="82200" bIns="41100">
              <a:prstTxWarp prst="textNoShape">
                <a:avLst/>
              </a:prstTxWarp>
              <a:spAutoFit/>
            </a:bodyPr>
            <a:lstStyle/>
            <a:p>
              <a:pPr eaLnBrk="0" hangingPunct="0"/>
              <a:r>
                <a:rPr lang="en-US" sz="2100" b="0" dirty="0" smtClean="0">
                  <a:solidFill>
                    <a:srgbClr val="0066FF"/>
                  </a:solidFill>
                </a:rPr>
                <a:t>camera</a:t>
              </a:r>
              <a:endParaRPr lang="en-US" sz="2100" b="0" dirty="0">
                <a:solidFill>
                  <a:srgbClr val="0066FF"/>
                </a:solidFill>
              </a:endParaRPr>
            </a:p>
          </p:txBody>
        </p:sp>
        <p:sp>
          <p:nvSpPr>
            <p:cNvPr id="82951" name="Rectangle 16"/>
            <p:cNvSpPr>
              <a:spLocks noChangeArrowheads="1"/>
            </p:cNvSpPr>
            <p:nvPr/>
          </p:nvSpPr>
          <p:spPr bwMode="auto">
            <a:xfrm>
              <a:off x="981742" y="3931444"/>
              <a:ext cx="839661" cy="406168"/>
            </a:xfrm>
            <a:prstGeom prst="rect">
              <a:avLst/>
            </a:prstGeom>
            <a:noFill/>
            <a:ln w="9525">
              <a:noFill/>
              <a:miter lim="800000"/>
              <a:headEnd/>
              <a:tailEnd/>
            </a:ln>
          </p:spPr>
          <p:txBody>
            <a:bodyPr wrap="none" lIns="82200" tIns="41100" rIns="82200" bIns="41100">
              <a:prstTxWarp prst="textNoShape">
                <a:avLst/>
              </a:prstTxWarp>
              <a:spAutoFit/>
            </a:bodyPr>
            <a:lstStyle/>
            <a:p>
              <a:pPr eaLnBrk="0" hangingPunct="0"/>
              <a:r>
                <a:rPr lang="en-US" sz="2100" b="0" dirty="0">
                  <a:solidFill>
                    <a:srgbClr val="0066FF"/>
                  </a:solidFill>
                </a:rPr>
                <a:t>tripod</a:t>
              </a:r>
            </a:p>
          </p:txBody>
        </p:sp>
        <p:sp>
          <p:nvSpPr>
            <p:cNvPr id="82952" name="Rectangle 17"/>
            <p:cNvSpPr>
              <a:spLocks noChangeArrowheads="1"/>
            </p:cNvSpPr>
            <p:nvPr/>
          </p:nvSpPr>
          <p:spPr bwMode="auto">
            <a:xfrm>
              <a:off x="5230248" y="3817144"/>
              <a:ext cx="899492" cy="406168"/>
            </a:xfrm>
            <a:prstGeom prst="rect">
              <a:avLst/>
            </a:prstGeom>
            <a:noFill/>
            <a:ln w="9525">
              <a:noFill/>
              <a:miter lim="800000"/>
              <a:headEnd/>
              <a:tailEnd/>
            </a:ln>
          </p:spPr>
          <p:txBody>
            <a:bodyPr wrap="none" lIns="82200" tIns="41100" rIns="82200" bIns="41100">
              <a:prstTxWarp prst="textNoShape">
                <a:avLst/>
              </a:prstTxWarp>
              <a:spAutoFit/>
            </a:bodyPr>
            <a:lstStyle/>
            <a:p>
              <a:pPr eaLnBrk="0" hangingPunct="0"/>
              <a:r>
                <a:rPr lang="en-US" sz="2100" b="0" dirty="0">
                  <a:solidFill>
                    <a:srgbClr val="0066FF"/>
                  </a:solidFill>
                </a:rPr>
                <a:t>model</a:t>
              </a:r>
            </a:p>
          </p:txBody>
        </p:sp>
        <p:sp>
          <p:nvSpPr>
            <p:cNvPr id="82953" name="Freeform 18"/>
            <p:cNvSpPr>
              <a:spLocks/>
            </p:cNvSpPr>
            <p:nvPr/>
          </p:nvSpPr>
          <p:spPr bwMode="auto">
            <a:xfrm>
              <a:off x="3505200" y="3028951"/>
              <a:ext cx="534988" cy="629841"/>
            </a:xfrm>
            <a:custGeom>
              <a:avLst/>
              <a:gdLst>
                <a:gd name="T0" fmla="*/ 0 w 337"/>
                <a:gd name="T1" fmla="*/ 0 h 529"/>
                <a:gd name="T2" fmla="*/ 0 w 337"/>
                <a:gd name="T3" fmla="*/ 846773004 h 529"/>
                <a:gd name="T4" fmla="*/ 846773291 w 337"/>
                <a:gd name="T5" fmla="*/ 1330643292 h 529"/>
                <a:gd name="T6" fmla="*/ 846773291 w 337"/>
                <a:gd name="T7" fmla="*/ 483870288 h 529"/>
                <a:gd name="T8" fmla="*/ 0 w 337"/>
                <a:gd name="T9" fmla="*/ 0 h 529"/>
                <a:gd name="T10" fmla="*/ 0 60000 65536"/>
                <a:gd name="T11" fmla="*/ 0 60000 65536"/>
                <a:gd name="T12" fmla="*/ 0 60000 65536"/>
                <a:gd name="T13" fmla="*/ 0 60000 65536"/>
                <a:gd name="T14" fmla="*/ 0 60000 65536"/>
                <a:gd name="T15" fmla="*/ 0 w 337"/>
                <a:gd name="T16" fmla="*/ 0 h 529"/>
                <a:gd name="T17" fmla="*/ 337 w 337"/>
                <a:gd name="T18" fmla="*/ 529 h 529"/>
              </a:gdLst>
              <a:ahLst/>
              <a:cxnLst>
                <a:cxn ang="T10">
                  <a:pos x="T0" y="T1"/>
                </a:cxn>
                <a:cxn ang="T11">
                  <a:pos x="T2" y="T3"/>
                </a:cxn>
                <a:cxn ang="T12">
                  <a:pos x="T4" y="T5"/>
                </a:cxn>
                <a:cxn ang="T13">
                  <a:pos x="T6" y="T7"/>
                </a:cxn>
                <a:cxn ang="T14">
                  <a:pos x="T8" y="T9"/>
                </a:cxn>
              </a:cxnLst>
              <a:rect l="T15" t="T16" r="T17" b="T18"/>
              <a:pathLst>
                <a:path w="337" h="529">
                  <a:moveTo>
                    <a:pt x="0" y="0"/>
                  </a:moveTo>
                  <a:lnTo>
                    <a:pt x="0" y="336"/>
                  </a:lnTo>
                  <a:lnTo>
                    <a:pt x="336" y="528"/>
                  </a:lnTo>
                  <a:lnTo>
                    <a:pt x="336" y="192"/>
                  </a:lnTo>
                  <a:lnTo>
                    <a:pt x="0" y="0"/>
                  </a:lnTo>
                </a:path>
              </a:pathLst>
            </a:custGeom>
            <a:noFill/>
            <a:ln w="12700" cap="rnd">
              <a:solidFill>
                <a:schemeClr val="tx1"/>
              </a:solidFill>
              <a:round/>
              <a:headEnd/>
              <a:tailEnd/>
            </a:ln>
          </p:spPr>
          <p:txBody>
            <a:bodyPr lIns="81633" tIns="40816" rIns="81633" bIns="40816">
              <a:prstTxWarp prst="textNoShape">
                <a:avLst/>
              </a:prstTxWarp>
            </a:bodyPr>
            <a:lstStyle/>
            <a:p>
              <a:endParaRPr lang="en-US"/>
            </a:p>
          </p:txBody>
        </p:sp>
        <p:sp>
          <p:nvSpPr>
            <p:cNvPr id="82954" name="Line 19"/>
            <p:cNvSpPr>
              <a:spLocks noChangeShapeType="1"/>
            </p:cNvSpPr>
            <p:nvPr/>
          </p:nvSpPr>
          <p:spPr bwMode="auto">
            <a:xfrm flipV="1">
              <a:off x="3505200" y="2628900"/>
              <a:ext cx="3810000" cy="40005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sp>
          <p:nvSpPr>
            <p:cNvPr id="82955" name="Freeform 20"/>
            <p:cNvSpPr>
              <a:spLocks/>
            </p:cNvSpPr>
            <p:nvPr/>
          </p:nvSpPr>
          <p:spPr bwMode="auto">
            <a:xfrm>
              <a:off x="7315200" y="2628901"/>
              <a:ext cx="1144588" cy="1429941"/>
            </a:xfrm>
            <a:custGeom>
              <a:avLst/>
              <a:gdLst>
                <a:gd name="T0" fmla="*/ 0 w 721"/>
                <a:gd name="T1" fmla="*/ 0 h 1201"/>
                <a:gd name="T2" fmla="*/ 1814513293 w 721"/>
                <a:gd name="T3" fmla="*/ 1088707786 h 1201"/>
                <a:gd name="T4" fmla="*/ 1814513293 w 721"/>
                <a:gd name="T5" fmla="*/ 2147483647 h 1201"/>
                <a:gd name="T6" fmla="*/ 0 w 721"/>
                <a:gd name="T7" fmla="*/ 1935480508 h 1201"/>
                <a:gd name="T8" fmla="*/ 0 w 721"/>
                <a:gd name="T9" fmla="*/ 0 h 1201"/>
                <a:gd name="T10" fmla="*/ 0 60000 65536"/>
                <a:gd name="T11" fmla="*/ 0 60000 65536"/>
                <a:gd name="T12" fmla="*/ 0 60000 65536"/>
                <a:gd name="T13" fmla="*/ 0 60000 65536"/>
                <a:gd name="T14" fmla="*/ 0 60000 65536"/>
                <a:gd name="T15" fmla="*/ 0 w 721"/>
                <a:gd name="T16" fmla="*/ 0 h 1201"/>
                <a:gd name="T17" fmla="*/ 721 w 721"/>
                <a:gd name="T18" fmla="*/ 1201 h 1201"/>
              </a:gdLst>
              <a:ahLst/>
              <a:cxnLst>
                <a:cxn ang="T10">
                  <a:pos x="T0" y="T1"/>
                </a:cxn>
                <a:cxn ang="T11">
                  <a:pos x="T2" y="T3"/>
                </a:cxn>
                <a:cxn ang="T12">
                  <a:pos x="T4" y="T5"/>
                </a:cxn>
                <a:cxn ang="T13">
                  <a:pos x="T6" y="T7"/>
                </a:cxn>
                <a:cxn ang="T14">
                  <a:pos x="T8" y="T9"/>
                </a:cxn>
              </a:cxnLst>
              <a:rect l="T15" t="T16" r="T17" b="T18"/>
              <a:pathLst>
                <a:path w="721" h="1201">
                  <a:moveTo>
                    <a:pt x="0" y="0"/>
                  </a:moveTo>
                  <a:lnTo>
                    <a:pt x="720" y="432"/>
                  </a:lnTo>
                  <a:lnTo>
                    <a:pt x="720" y="1200"/>
                  </a:lnTo>
                  <a:lnTo>
                    <a:pt x="0" y="768"/>
                  </a:lnTo>
                  <a:lnTo>
                    <a:pt x="0" y="0"/>
                  </a:lnTo>
                </a:path>
              </a:pathLst>
            </a:custGeom>
            <a:noFill/>
            <a:ln w="12700" cap="rnd">
              <a:solidFill>
                <a:schemeClr val="tx1"/>
              </a:solidFill>
              <a:round/>
              <a:headEnd/>
              <a:tailEnd/>
            </a:ln>
          </p:spPr>
          <p:txBody>
            <a:bodyPr lIns="81633" tIns="40816" rIns="81633" bIns="40816">
              <a:prstTxWarp prst="textNoShape">
                <a:avLst/>
              </a:prstTxWarp>
            </a:bodyPr>
            <a:lstStyle/>
            <a:p>
              <a:endParaRPr lang="en-US"/>
            </a:p>
          </p:txBody>
        </p:sp>
        <p:sp>
          <p:nvSpPr>
            <p:cNvPr id="82956" name="Line 21"/>
            <p:cNvSpPr>
              <a:spLocks noChangeShapeType="1"/>
            </p:cNvSpPr>
            <p:nvPr/>
          </p:nvSpPr>
          <p:spPr bwMode="auto">
            <a:xfrm flipH="1" flipV="1">
              <a:off x="3505200" y="3429000"/>
              <a:ext cx="3810000" cy="11430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graphicFrame>
          <p:nvGraphicFramePr>
            <p:cNvPr id="82946" name="Object 2"/>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8660585"/>
                </p:ext>
              </p:extLst>
            </p:nvPr>
          </p:nvGraphicFramePr>
          <p:xfrm>
            <a:off x="4489450" y="3181350"/>
            <a:ext cx="2749550" cy="533400"/>
          </p:xfrm>
          <a:graphic>
            <a:graphicData uri="http://schemas.openxmlformats.org/presentationml/2006/ole">
              <p:oleObj spid="_x0000_s3125" name="Clip" r:id="rId4" imgW="3657600" imgH="952500" progId="">
                <p:embed/>
              </p:oleObj>
            </a:graphicData>
          </a:graphic>
        </p:graphicFrame>
        <p:sp>
          <p:nvSpPr>
            <p:cNvPr id="82957" name="Line 23"/>
            <p:cNvSpPr>
              <a:spLocks noChangeShapeType="1"/>
            </p:cNvSpPr>
            <p:nvPr/>
          </p:nvSpPr>
          <p:spPr bwMode="auto">
            <a:xfrm flipV="1">
              <a:off x="4038600" y="3143250"/>
              <a:ext cx="4419600" cy="11430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sp>
          <p:nvSpPr>
            <p:cNvPr id="82958" name="Line 24"/>
            <p:cNvSpPr>
              <a:spLocks noChangeShapeType="1"/>
            </p:cNvSpPr>
            <p:nvPr/>
          </p:nvSpPr>
          <p:spPr bwMode="auto">
            <a:xfrm>
              <a:off x="4038600" y="3657600"/>
              <a:ext cx="4419600" cy="40005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sp>
          <p:nvSpPr>
            <p:cNvPr id="82959" name="Rectangle 25"/>
            <p:cNvSpPr>
              <a:spLocks noChangeArrowheads="1"/>
            </p:cNvSpPr>
            <p:nvPr/>
          </p:nvSpPr>
          <p:spPr bwMode="auto">
            <a:xfrm>
              <a:off x="4647887" y="2238375"/>
              <a:ext cx="1076949" cy="670087"/>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lnSpc>
                  <a:spcPct val="90000"/>
                </a:lnSpc>
              </a:pPr>
              <a:r>
                <a:rPr lang="en-US" sz="2100" b="0" dirty="0">
                  <a:solidFill>
                    <a:srgbClr val="0066FF"/>
                  </a:solidFill>
                </a:rPr>
                <a:t>viewing</a:t>
              </a:r>
            </a:p>
            <a:p>
              <a:pPr algn="ctr" eaLnBrk="0" hangingPunct="0">
                <a:lnSpc>
                  <a:spcPct val="90000"/>
                </a:lnSpc>
              </a:pPr>
              <a:r>
                <a:rPr lang="en-US" sz="2100" b="0" dirty="0">
                  <a:solidFill>
                    <a:srgbClr val="0066FF"/>
                  </a:solidFill>
                </a:rPr>
                <a:t>volume</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372761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 Systems</a:t>
            </a:r>
            <a:endParaRPr lang="en-US" dirty="0"/>
          </a:p>
        </p:txBody>
      </p:sp>
      <p:sp>
        <p:nvSpPr>
          <p:cNvPr id="3" name="Content Placeholder 2"/>
          <p:cNvSpPr>
            <a:spLocks noGrp="1"/>
          </p:cNvSpPr>
          <p:nvPr>
            <p:ph idx="1"/>
          </p:nvPr>
        </p:nvSpPr>
        <p:spPr>
          <a:xfrm>
            <a:off x="457200" y="1200151"/>
            <a:ext cx="8227383" cy="3574436"/>
          </a:xfrm>
        </p:spPr>
        <p:txBody>
          <a:bodyPr>
            <a:noAutofit/>
          </a:bodyPr>
          <a:lstStyle/>
          <a:p>
            <a:r>
              <a:rPr lang="en-US" sz="2800" dirty="0" smtClean="0"/>
              <a:t>I</a:t>
            </a:r>
            <a:r>
              <a:rPr lang="en-US" sz="2400" dirty="0" smtClean="0"/>
              <a:t>nput to fragment shader is in </a:t>
            </a:r>
            <a:r>
              <a:rPr lang="en-US" sz="2400" dirty="0" smtClean="0">
                <a:solidFill>
                  <a:srgbClr val="0066FF"/>
                </a:solidFill>
              </a:rPr>
              <a:t>clip coordinates</a:t>
            </a:r>
          </a:p>
          <a:p>
            <a:pPr lvl="1"/>
            <a:r>
              <a:rPr lang="en-US" sz="2400" dirty="0" smtClean="0"/>
              <a:t>Everything outside a cube centered at origin with side length 2*</a:t>
            </a:r>
            <a:r>
              <a:rPr lang="en-US" sz="2400" dirty="0" err="1" smtClean="0"/>
              <a:t>w</a:t>
            </a:r>
            <a:r>
              <a:rPr lang="en-US" sz="2400" dirty="0" smtClean="0"/>
              <a:t> is clipped out</a:t>
            </a:r>
          </a:p>
          <a:p>
            <a:r>
              <a:rPr lang="en-US" sz="2400" dirty="0" smtClean="0"/>
              <a:t>Applications want to work in their own coordinate system (</a:t>
            </a:r>
            <a:r>
              <a:rPr lang="en-US" sz="2400" dirty="0" smtClean="0">
                <a:solidFill>
                  <a:srgbClr val="0066FF"/>
                </a:solidFill>
              </a:rPr>
              <a:t>object</a:t>
            </a:r>
            <a:r>
              <a:rPr lang="en-US" sz="2400" dirty="0" smtClean="0"/>
              <a:t> or </a:t>
            </a:r>
            <a:r>
              <a:rPr lang="en-US" sz="2400" dirty="0" smtClean="0">
                <a:solidFill>
                  <a:srgbClr val="0066FF"/>
                </a:solidFill>
              </a:rPr>
              <a:t>model coordinates</a:t>
            </a:r>
            <a:r>
              <a:rPr lang="en-US" sz="2400" dirty="0" smtClean="0"/>
              <a:t>)</a:t>
            </a:r>
          </a:p>
          <a:p>
            <a:r>
              <a:rPr lang="en-US" sz="2400" dirty="0" smtClean="0"/>
              <a:t>How we get from object to clip coordinates is within the application and shader</a:t>
            </a:r>
          </a:p>
          <a:p>
            <a:pPr lvl="1"/>
            <a:r>
              <a:rPr lang="en-US" sz="2400" dirty="0" smtClean="0"/>
              <a:t>Usual way follows coordinate systems used in deprecated fixed-function OpenGL</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assume you know</a:t>
            </a:r>
            <a:endParaRPr lang="en-US" dirty="0"/>
          </a:p>
        </p:txBody>
      </p:sp>
      <p:sp>
        <p:nvSpPr>
          <p:cNvPr id="3" name="Content Placeholder 2"/>
          <p:cNvSpPr>
            <a:spLocks noGrp="1"/>
          </p:cNvSpPr>
          <p:nvPr>
            <p:ph idx="1"/>
          </p:nvPr>
        </p:nvSpPr>
        <p:spPr/>
        <p:txBody>
          <a:bodyPr/>
          <a:lstStyle/>
          <a:p>
            <a:r>
              <a:rPr lang="en-US" dirty="0" smtClean="0"/>
              <a:t>Basic graphics concepts</a:t>
            </a:r>
          </a:p>
          <a:p>
            <a:r>
              <a:rPr lang="en-US" dirty="0" smtClean="0"/>
              <a:t>Programming in a high level language</a:t>
            </a:r>
          </a:p>
          <a:p>
            <a:r>
              <a:rPr lang="en-US" dirty="0" smtClean="0"/>
              <a:t>Internet familiarity</a:t>
            </a:r>
          </a:p>
          <a:p>
            <a:pPr lvl="1"/>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2831" y="156079"/>
            <a:ext cx="8114504" cy="857250"/>
          </a:xfrm>
        </p:spPr>
        <p:txBody>
          <a:bodyPr>
            <a:normAutofit/>
          </a:bodyPr>
          <a:lstStyle/>
          <a:p>
            <a:r>
              <a:rPr lang="en-US" sz="3200" dirty="0" smtClean="0"/>
              <a:t>Camera Analogy and Transformations</a:t>
            </a:r>
            <a:endParaRPr lang="en-US" sz="3200" dirty="0"/>
          </a:p>
        </p:txBody>
      </p:sp>
      <p:sp>
        <p:nvSpPr>
          <p:cNvPr id="87043" name="Rectangle 3"/>
          <p:cNvSpPr>
            <a:spLocks noGrp="1" noChangeArrowheads="1"/>
          </p:cNvSpPr>
          <p:nvPr>
            <p:ph idx="1"/>
          </p:nvPr>
        </p:nvSpPr>
        <p:spPr/>
        <p:txBody>
          <a:bodyPr>
            <a:normAutofit fontScale="77500" lnSpcReduction="20000"/>
          </a:bodyPr>
          <a:lstStyle/>
          <a:p>
            <a:r>
              <a:rPr lang="en-US" smtClean="0"/>
              <a:t>Projection transformations</a:t>
            </a:r>
          </a:p>
          <a:p>
            <a:pPr lvl="1"/>
            <a:r>
              <a:rPr lang="en-US" smtClean="0"/>
              <a:t>adjust the lens of the camera</a:t>
            </a:r>
          </a:p>
          <a:p>
            <a:r>
              <a:rPr lang="en-US" smtClean="0"/>
              <a:t>Viewing transformations</a:t>
            </a:r>
          </a:p>
          <a:p>
            <a:pPr lvl="1"/>
            <a:r>
              <a:rPr lang="en-US" smtClean="0"/>
              <a:t>tripod–define position and orientation of the viewing volume in the world</a:t>
            </a:r>
          </a:p>
          <a:p>
            <a:r>
              <a:rPr lang="en-US" smtClean="0"/>
              <a:t>Modeling transformations</a:t>
            </a:r>
          </a:p>
          <a:p>
            <a:pPr lvl="1"/>
            <a:r>
              <a:rPr lang="en-US" smtClean="0"/>
              <a:t>moving the model</a:t>
            </a:r>
          </a:p>
          <a:p>
            <a:r>
              <a:rPr lang="en-US" smtClean="0"/>
              <a:t>Viewport transformations</a:t>
            </a:r>
          </a:p>
          <a:p>
            <a:pPr lvl="1"/>
            <a:r>
              <a:rPr lang="en-US" smtClean="0"/>
              <a:t>enlarge or reduce the physical photograph</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496111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normAutofit/>
          </a:bodyPr>
          <a:lstStyle/>
          <a:p>
            <a:r>
              <a:rPr lang="en-US" sz="3600" dirty="0" smtClean="0"/>
              <a:t>Transformations</a:t>
            </a:r>
            <a:endParaRPr lang="en-US" sz="3600" dirty="0"/>
          </a:p>
        </p:txBody>
      </p:sp>
      <p:sp>
        <p:nvSpPr>
          <p:cNvPr id="84995" name="Rectangle 3"/>
          <p:cNvSpPr>
            <a:spLocks noGrp="1" noChangeArrowheads="1"/>
          </p:cNvSpPr>
          <p:nvPr>
            <p:ph idx="1"/>
          </p:nvPr>
        </p:nvSpPr>
        <p:spPr>
          <a:xfrm>
            <a:off x="471488" y="874514"/>
            <a:ext cx="8229600" cy="3394472"/>
          </a:xfrm>
        </p:spPr>
        <p:txBody>
          <a:bodyPr>
            <a:normAutofit/>
          </a:bodyPr>
          <a:lstStyle/>
          <a:p>
            <a:r>
              <a:rPr lang="en-US" sz="2800" dirty="0" smtClean="0"/>
              <a:t>Transformations take us from one “space” or coordinate system (or </a:t>
            </a:r>
            <a:r>
              <a:rPr lang="en-US" sz="2800" dirty="0" smtClean="0">
                <a:solidFill>
                  <a:srgbClr val="0066FF"/>
                </a:solidFill>
              </a:rPr>
              <a:t>frame</a:t>
            </a:r>
            <a:r>
              <a:rPr lang="en-US" sz="2800" dirty="0" smtClean="0"/>
              <a:t>) to another</a:t>
            </a:r>
          </a:p>
          <a:p>
            <a:pPr lvl="1"/>
            <a:r>
              <a:rPr lang="en-US" sz="2400" dirty="0" smtClean="0"/>
              <a:t>All of our transforms are 4×4 matrices </a:t>
            </a:r>
            <a:endParaRPr lang="en-US" sz="2400" dirty="0"/>
          </a:p>
        </p:txBody>
      </p:sp>
      <p:grpSp>
        <p:nvGrpSpPr>
          <p:cNvPr id="2" name="Group 1"/>
          <p:cNvGrpSpPr/>
          <p:nvPr/>
        </p:nvGrpSpPr>
        <p:grpSpPr>
          <a:xfrm>
            <a:off x="442913" y="2607454"/>
            <a:ext cx="8286750" cy="2536046"/>
            <a:chOff x="590550" y="2405063"/>
            <a:chExt cx="8286750" cy="2536046"/>
          </a:xfrm>
        </p:grpSpPr>
        <p:sp>
          <p:nvSpPr>
            <p:cNvPr id="84999" name="Text Box 11"/>
            <p:cNvSpPr txBox="1">
              <a:spLocks noChangeArrowheads="1"/>
            </p:cNvSpPr>
            <p:nvPr/>
          </p:nvSpPr>
          <p:spPr bwMode="auto">
            <a:xfrm>
              <a:off x="1835944" y="3523059"/>
              <a:ext cx="1008063" cy="647700"/>
            </a:xfrm>
            <a:prstGeom prst="rect">
              <a:avLst/>
            </a:prstGeom>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Model-View</a:t>
              </a:r>
              <a:br>
                <a:rPr lang="en-US" sz="1300" b="1" dirty="0">
                  <a:solidFill>
                    <a:srgbClr val="FFFF00"/>
                  </a:solidFill>
                  <a:latin typeface="Helvetica" charset="0"/>
                </a:rPr>
              </a:br>
              <a:r>
                <a:rPr lang="en-US" sz="1300" b="1" dirty="0">
                  <a:solidFill>
                    <a:srgbClr val="FFFF00"/>
                  </a:solidFill>
                  <a:latin typeface="Helvetica" charset="0"/>
                </a:rPr>
                <a:t>Transform</a:t>
              </a:r>
            </a:p>
          </p:txBody>
        </p:sp>
        <p:sp>
          <p:nvSpPr>
            <p:cNvPr id="85000" name="Text Box 12"/>
            <p:cNvSpPr txBox="1">
              <a:spLocks noChangeArrowheads="1"/>
            </p:cNvSpPr>
            <p:nvPr/>
          </p:nvSpPr>
          <p:spPr bwMode="auto">
            <a:xfrm>
              <a:off x="3190081" y="3523059"/>
              <a:ext cx="1008063" cy="647700"/>
            </a:xfrm>
            <a:prstGeom prst="rect">
              <a:avLst/>
            </a:prstGeom>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Projection</a:t>
              </a:r>
              <a:br>
                <a:rPr lang="en-US" sz="1300" b="1" dirty="0">
                  <a:solidFill>
                    <a:srgbClr val="FFFF00"/>
                  </a:solidFill>
                  <a:latin typeface="Helvetica" charset="0"/>
                </a:rPr>
              </a:br>
              <a:r>
                <a:rPr lang="en-US" sz="1300" b="1" dirty="0">
                  <a:solidFill>
                    <a:srgbClr val="FFFF00"/>
                  </a:solidFill>
                  <a:latin typeface="Helvetica" charset="0"/>
                </a:rPr>
                <a:t>Transform</a:t>
              </a:r>
            </a:p>
          </p:txBody>
        </p:sp>
        <p:sp>
          <p:nvSpPr>
            <p:cNvPr id="85001" name="Text Box 13"/>
            <p:cNvSpPr txBox="1">
              <a:spLocks noChangeArrowheads="1"/>
            </p:cNvSpPr>
            <p:nvPr/>
          </p:nvSpPr>
          <p:spPr bwMode="auto">
            <a:xfrm>
              <a:off x="4544219" y="3523059"/>
              <a:ext cx="1008063" cy="647700"/>
            </a:xfrm>
            <a:prstGeom prst="rect">
              <a:avLst/>
            </a:prstGeom>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Perspective</a:t>
              </a:r>
              <a:br>
                <a:rPr lang="en-US" sz="1300" b="1" dirty="0">
                  <a:solidFill>
                    <a:srgbClr val="FFFF00"/>
                  </a:solidFill>
                  <a:latin typeface="Helvetica" charset="0"/>
                </a:rPr>
              </a:br>
              <a:r>
                <a:rPr lang="en-US" sz="1300" b="1" dirty="0">
                  <a:solidFill>
                    <a:srgbClr val="FFFF00"/>
                  </a:solidFill>
                  <a:latin typeface="Helvetica" charset="0"/>
                </a:rPr>
                <a:t>Division</a:t>
              </a:r>
            </a:p>
            <a:p>
              <a:pPr algn="ctr" eaLnBrk="0" hangingPunct="0"/>
              <a:r>
                <a:rPr lang="en-US" sz="1300" b="1" dirty="0">
                  <a:solidFill>
                    <a:srgbClr val="FFFF00"/>
                  </a:solidFill>
                  <a:latin typeface="Helvetica" charset="0"/>
                </a:rPr>
                <a:t>(</a:t>
              </a:r>
              <a:r>
                <a:rPr lang="en-US" sz="1300" b="1" dirty="0" err="1">
                  <a:solidFill>
                    <a:srgbClr val="FFFF00"/>
                  </a:solidFill>
                  <a:latin typeface="Helvetica" charset="0"/>
                </a:rPr>
                <a:t>w</a:t>
              </a:r>
              <a:r>
                <a:rPr lang="en-US" sz="1300" b="1" dirty="0">
                  <a:solidFill>
                    <a:srgbClr val="FFFF00"/>
                  </a:solidFill>
                  <a:latin typeface="Helvetica" charset="0"/>
                </a:rPr>
                <a:t>)</a:t>
              </a:r>
            </a:p>
          </p:txBody>
        </p:sp>
        <p:sp>
          <p:nvSpPr>
            <p:cNvPr id="85002" name="Text Box 14"/>
            <p:cNvSpPr txBox="1">
              <a:spLocks noChangeArrowheads="1"/>
            </p:cNvSpPr>
            <p:nvPr/>
          </p:nvSpPr>
          <p:spPr bwMode="auto">
            <a:xfrm>
              <a:off x="5899944" y="3533642"/>
              <a:ext cx="1008063" cy="647700"/>
            </a:xfrm>
            <a:prstGeom prst="rect">
              <a:avLst/>
            </a:prstGeom>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Viewport</a:t>
              </a:r>
              <a:br>
                <a:rPr lang="en-US" sz="1300" b="1" dirty="0">
                  <a:solidFill>
                    <a:srgbClr val="FFFF00"/>
                  </a:solidFill>
                  <a:latin typeface="Helvetica" charset="0"/>
                </a:rPr>
              </a:br>
              <a:r>
                <a:rPr lang="en-US" sz="1300" b="1" dirty="0">
                  <a:solidFill>
                    <a:srgbClr val="FFFF00"/>
                  </a:solidFill>
                  <a:latin typeface="Helvetica" charset="0"/>
                </a:rPr>
                <a:t>Transform</a:t>
              </a:r>
            </a:p>
          </p:txBody>
        </p:sp>
        <p:cxnSp>
          <p:nvCxnSpPr>
            <p:cNvPr id="85003" name="AutoShape 15"/>
            <p:cNvCxnSpPr>
              <a:cxnSpLocks noChangeShapeType="1"/>
              <a:stCxn id="29" idx="3"/>
              <a:endCxn id="84999" idx="1"/>
            </p:cNvCxnSpPr>
            <p:nvPr/>
          </p:nvCxnSpPr>
          <p:spPr bwMode="auto">
            <a:xfrm flipV="1">
              <a:off x="1447801" y="3846909"/>
              <a:ext cx="388144" cy="23813"/>
            </a:xfrm>
            <a:prstGeom prst="straightConnector1">
              <a:avLst/>
            </a:prstGeom>
            <a:noFill/>
            <a:ln w="9525">
              <a:solidFill>
                <a:schemeClr val="tx1"/>
              </a:solidFill>
              <a:round/>
              <a:headEnd/>
              <a:tailEnd type="triangle" w="med" len="med"/>
            </a:ln>
          </p:spPr>
        </p:cxnSp>
        <p:cxnSp>
          <p:nvCxnSpPr>
            <p:cNvPr id="85004" name="AutoShape 16"/>
            <p:cNvCxnSpPr>
              <a:cxnSpLocks noChangeShapeType="1"/>
              <a:stCxn id="84999" idx="3"/>
              <a:endCxn id="85000" idx="1"/>
            </p:cNvCxnSpPr>
            <p:nvPr/>
          </p:nvCxnSpPr>
          <p:spPr bwMode="auto">
            <a:xfrm>
              <a:off x="2844006" y="3846909"/>
              <a:ext cx="346075" cy="0"/>
            </a:xfrm>
            <a:prstGeom prst="straightConnector1">
              <a:avLst/>
            </a:prstGeom>
            <a:noFill/>
            <a:ln w="9525">
              <a:solidFill>
                <a:schemeClr val="tx1"/>
              </a:solidFill>
              <a:round/>
              <a:headEnd/>
              <a:tailEnd type="triangle" w="med" len="med"/>
            </a:ln>
          </p:spPr>
        </p:cxnSp>
        <p:cxnSp>
          <p:nvCxnSpPr>
            <p:cNvPr id="85005" name="AutoShape 17"/>
            <p:cNvCxnSpPr>
              <a:cxnSpLocks noChangeShapeType="1"/>
              <a:stCxn id="85000" idx="3"/>
              <a:endCxn id="85001" idx="1"/>
            </p:cNvCxnSpPr>
            <p:nvPr/>
          </p:nvCxnSpPr>
          <p:spPr bwMode="auto">
            <a:xfrm>
              <a:off x="4198144" y="3846909"/>
              <a:ext cx="346075" cy="0"/>
            </a:xfrm>
            <a:prstGeom prst="straightConnector1">
              <a:avLst/>
            </a:prstGeom>
            <a:noFill/>
            <a:ln w="9525">
              <a:solidFill>
                <a:schemeClr val="tx1"/>
              </a:solidFill>
              <a:round/>
              <a:headEnd/>
              <a:tailEnd type="triangle" w="med" len="med"/>
            </a:ln>
          </p:spPr>
        </p:cxnSp>
        <p:cxnSp>
          <p:nvCxnSpPr>
            <p:cNvPr id="85006" name="AutoShape 18"/>
            <p:cNvCxnSpPr>
              <a:cxnSpLocks noChangeShapeType="1"/>
              <a:stCxn id="85001" idx="3"/>
              <a:endCxn id="85002" idx="1"/>
            </p:cNvCxnSpPr>
            <p:nvPr/>
          </p:nvCxnSpPr>
          <p:spPr bwMode="auto">
            <a:xfrm>
              <a:off x="5552282" y="3846909"/>
              <a:ext cx="347662" cy="10583"/>
            </a:xfrm>
            <a:prstGeom prst="straightConnector1">
              <a:avLst/>
            </a:prstGeom>
            <a:noFill/>
            <a:ln w="9525">
              <a:solidFill>
                <a:schemeClr val="tx1"/>
              </a:solidFill>
              <a:round/>
              <a:headEnd/>
              <a:tailEnd type="triangle" w="med" len="med"/>
            </a:ln>
          </p:spPr>
        </p:cxnSp>
        <p:cxnSp>
          <p:nvCxnSpPr>
            <p:cNvPr id="85007" name="AutoShape 19"/>
            <p:cNvCxnSpPr>
              <a:cxnSpLocks noChangeShapeType="1"/>
              <a:stCxn id="85002" idx="3"/>
            </p:cNvCxnSpPr>
            <p:nvPr/>
          </p:nvCxnSpPr>
          <p:spPr bwMode="auto">
            <a:xfrm flipV="1">
              <a:off x="6908006" y="3856599"/>
              <a:ext cx="756080" cy="893"/>
            </a:xfrm>
            <a:prstGeom prst="straightConnector1">
              <a:avLst/>
            </a:prstGeom>
            <a:noFill/>
            <a:ln w="9525">
              <a:solidFill>
                <a:schemeClr val="tx1"/>
              </a:solidFill>
              <a:round/>
              <a:headEnd/>
              <a:tailEnd type="triangle" w="med" len="med"/>
            </a:ln>
          </p:spPr>
        </p:cxnSp>
        <p:sp>
          <p:nvSpPr>
            <p:cNvPr id="85008" name="Text Box 20"/>
            <p:cNvSpPr txBox="1">
              <a:spLocks noChangeArrowheads="1"/>
            </p:cNvSpPr>
            <p:nvPr/>
          </p:nvSpPr>
          <p:spPr bwMode="auto">
            <a:xfrm>
              <a:off x="1001712" y="2405063"/>
              <a:ext cx="1008063" cy="647700"/>
            </a:xfrm>
            <a:prstGeom prst="rect">
              <a:avLst/>
            </a:prstGeom>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Modeling</a:t>
              </a:r>
              <a:br>
                <a:rPr lang="en-US" sz="1300" b="1" dirty="0">
                  <a:solidFill>
                    <a:srgbClr val="FFFF00"/>
                  </a:solidFill>
                  <a:latin typeface="Helvetica" charset="0"/>
                </a:rPr>
              </a:br>
              <a:r>
                <a:rPr lang="en-US" sz="1300" b="1" dirty="0">
                  <a:solidFill>
                    <a:srgbClr val="FFFF00"/>
                  </a:solidFill>
                  <a:latin typeface="Helvetica" charset="0"/>
                </a:rPr>
                <a:t>Transform</a:t>
              </a:r>
            </a:p>
          </p:txBody>
        </p:sp>
        <p:sp>
          <p:nvSpPr>
            <p:cNvPr id="85009" name="Text Box 21"/>
            <p:cNvSpPr txBox="1">
              <a:spLocks noChangeArrowheads="1"/>
            </p:cNvSpPr>
            <p:nvPr/>
          </p:nvSpPr>
          <p:spPr bwMode="auto">
            <a:xfrm>
              <a:off x="2509837" y="2405063"/>
              <a:ext cx="1008063" cy="647700"/>
            </a:xfrm>
            <a:prstGeom prst="rect">
              <a:avLst/>
            </a:prstGeom>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Modeling</a:t>
              </a:r>
              <a:br>
                <a:rPr lang="en-US" sz="1300" b="1" dirty="0">
                  <a:solidFill>
                    <a:srgbClr val="FFFF00"/>
                  </a:solidFill>
                  <a:latin typeface="Helvetica" charset="0"/>
                </a:rPr>
              </a:br>
              <a:r>
                <a:rPr lang="en-US" sz="1300" b="1" dirty="0">
                  <a:solidFill>
                    <a:srgbClr val="FFFF00"/>
                  </a:solidFill>
                  <a:latin typeface="Helvetica" charset="0"/>
                </a:rPr>
                <a:t>Transform</a:t>
              </a:r>
            </a:p>
          </p:txBody>
        </p:sp>
        <p:cxnSp>
          <p:nvCxnSpPr>
            <p:cNvPr id="85010" name="AutoShape 22"/>
            <p:cNvCxnSpPr>
              <a:cxnSpLocks noChangeShapeType="1"/>
              <a:endCxn id="84999" idx="0"/>
            </p:cNvCxnSpPr>
            <p:nvPr/>
          </p:nvCxnSpPr>
          <p:spPr bwMode="auto">
            <a:xfrm>
              <a:off x="1489869" y="3075384"/>
              <a:ext cx="850900" cy="447675"/>
            </a:xfrm>
            <a:prstGeom prst="straightConnector1">
              <a:avLst/>
            </a:prstGeom>
            <a:noFill/>
            <a:ln w="9525">
              <a:solidFill>
                <a:schemeClr val="tx1"/>
              </a:solidFill>
              <a:round/>
              <a:headEnd/>
              <a:tailEnd type="triangle" w="med" len="med"/>
            </a:ln>
          </p:spPr>
        </p:cxnSp>
        <p:cxnSp>
          <p:nvCxnSpPr>
            <p:cNvPr id="85011" name="AutoShape 23"/>
            <p:cNvCxnSpPr>
              <a:cxnSpLocks noChangeShapeType="1"/>
              <a:endCxn id="84999" idx="0"/>
            </p:cNvCxnSpPr>
            <p:nvPr/>
          </p:nvCxnSpPr>
          <p:spPr bwMode="auto">
            <a:xfrm flipH="1">
              <a:off x="2340769" y="3075384"/>
              <a:ext cx="657225" cy="447675"/>
            </a:xfrm>
            <a:prstGeom prst="straightConnector1">
              <a:avLst/>
            </a:prstGeom>
            <a:noFill/>
            <a:ln w="9525">
              <a:solidFill>
                <a:schemeClr val="tx1"/>
              </a:solidFill>
              <a:round/>
              <a:headEnd/>
              <a:tailEnd type="triangle" w="med" len="med"/>
            </a:ln>
          </p:spPr>
        </p:cxnSp>
        <p:sp>
          <p:nvSpPr>
            <p:cNvPr id="85012" name="Text Box 24"/>
            <p:cNvSpPr txBox="1">
              <a:spLocks noChangeArrowheads="1"/>
            </p:cNvSpPr>
            <p:nvPr/>
          </p:nvSpPr>
          <p:spPr bwMode="auto">
            <a:xfrm>
              <a:off x="1591469" y="3193257"/>
              <a:ext cx="1469954"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rgbClr val="0066FF"/>
                  </a:solidFill>
                  <a:latin typeface="Comic Sans MS" charset="0"/>
                </a:rPr>
                <a:t>Object </a:t>
              </a:r>
              <a:r>
                <a:rPr lang="en-US" sz="1300" b="1" dirty="0" err="1">
                  <a:solidFill>
                    <a:srgbClr val="0066FF"/>
                  </a:solidFill>
                  <a:latin typeface="Comic Sans MS" charset="0"/>
                </a:rPr>
                <a:t>Coords</a:t>
              </a:r>
              <a:r>
                <a:rPr lang="en-US" sz="1300" b="1" dirty="0">
                  <a:solidFill>
                    <a:srgbClr val="0066FF"/>
                  </a:solidFill>
                  <a:latin typeface="Comic Sans MS" charset="0"/>
                </a:rPr>
                <a:t>.</a:t>
              </a:r>
            </a:p>
          </p:txBody>
        </p:sp>
        <p:sp>
          <p:nvSpPr>
            <p:cNvPr id="85013" name="Text Box 25"/>
            <p:cNvSpPr txBox="1">
              <a:spLocks noChangeArrowheads="1"/>
            </p:cNvSpPr>
            <p:nvPr/>
          </p:nvSpPr>
          <p:spPr bwMode="auto">
            <a:xfrm>
              <a:off x="986631" y="4352926"/>
              <a:ext cx="1397819"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rgbClr val="0066FF"/>
                  </a:solidFill>
                  <a:latin typeface="Comic Sans MS" charset="0"/>
                </a:rPr>
                <a:t>World </a:t>
              </a:r>
              <a:r>
                <a:rPr lang="en-US" sz="1300" b="1" dirty="0" err="1">
                  <a:solidFill>
                    <a:srgbClr val="0066FF"/>
                  </a:solidFill>
                  <a:latin typeface="Comic Sans MS" charset="0"/>
                </a:rPr>
                <a:t>Coords</a:t>
              </a:r>
              <a:r>
                <a:rPr lang="en-US" sz="1300" b="1" dirty="0">
                  <a:solidFill>
                    <a:srgbClr val="0066FF"/>
                  </a:solidFill>
                  <a:latin typeface="Comic Sans MS" charset="0"/>
                </a:rPr>
                <a:t>.</a:t>
              </a:r>
            </a:p>
          </p:txBody>
        </p:sp>
        <p:sp>
          <p:nvSpPr>
            <p:cNvPr id="85014" name="Text Box 26"/>
            <p:cNvSpPr txBox="1">
              <a:spLocks noChangeArrowheads="1"/>
            </p:cNvSpPr>
            <p:nvPr/>
          </p:nvSpPr>
          <p:spPr bwMode="auto">
            <a:xfrm>
              <a:off x="2469356" y="4352926"/>
              <a:ext cx="1202252"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rgbClr val="0066FF"/>
                  </a:solidFill>
                  <a:latin typeface="Comic Sans MS" charset="0"/>
                </a:rPr>
                <a:t>Eye </a:t>
              </a:r>
              <a:r>
                <a:rPr lang="en-US" sz="1300" b="1" dirty="0" err="1">
                  <a:solidFill>
                    <a:srgbClr val="0066FF"/>
                  </a:solidFill>
                  <a:latin typeface="Comic Sans MS" charset="0"/>
                </a:rPr>
                <a:t>Coords</a:t>
              </a:r>
              <a:r>
                <a:rPr lang="en-US" sz="1300" b="1" dirty="0">
                  <a:solidFill>
                    <a:srgbClr val="0066FF"/>
                  </a:solidFill>
                  <a:latin typeface="Comic Sans MS" charset="0"/>
                </a:rPr>
                <a:t>.</a:t>
              </a:r>
            </a:p>
          </p:txBody>
        </p:sp>
        <p:sp>
          <p:nvSpPr>
            <p:cNvPr id="85015" name="Text Box 27"/>
            <p:cNvSpPr txBox="1">
              <a:spLocks noChangeArrowheads="1"/>
            </p:cNvSpPr>
            <p:nvPr/>
          </p:nvSpPr>
          <p:spPr bwMode="auto">
            <a:xfrm>
              <a:off x="3956844" y="4352926"/>
              <a:ext cx="1197444"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rgbClr val="0066FF"/>
                  </a:solidFill>
                  <a:latin typeface="Comic Sans MS" charset="0"/>
                </a:rPr>
                <a:t>Clip </a:t>
              </a:r>
              <a:r>
                <a:rPr lang="en-US" sz="1300" b="1" dirty="0" err="1">
                  <a:solidFill>
                    <a:srgbClr val="0066FF"/>
                  </a:solidFill>
                  <a:latin typeface="Comic Sans MS" charset="0"/>
                </a:rPr>
                <a:t>Coords</a:t>
              </a:r>
              <a:r>
                <a:rPr lang="en-US" sz="1300" b="1" dirty="0">
                  <a:solidFill>
                    <a:srgbClr val="0066FF"/>
                  </a:solidFill>
                  <a:latin typeface="Comic Sans MS" charset="0"/>
                </a:rPr>
                <a:t>.</a:t>
              </a:r>
            </a:p>
          </p:txBody>
        </p:sp>
        <p:sp>
          <p:nvSpPr>
            <p:cNvPr id="85016" name="Text Box 28"/>
            <p:cNvSpPr txBox="1">
              <a:spLocks noChangeArrowheads="1"/>
            </p:cNvSpPr>
            <p:nvPr/>
          </p:nvSpPr>
          <p:spPr bwMode="auto">
            <a:xfrm>
              <a:off x="5080885" y="4225528"/>
              <a:ext cx="1130118" cy="715581"/>
            </a:xfrm>
            <a:prstGeom prst="rect">
              <a:avLst/>
            </a:prstGeom>
            <a:noFill/>
            <a:ln w="9525">
              <a:noFill/>
              <a:miter lim="800000"/>
              <a:headEnd/>
              <a:tailEnd/>
            </a:ln>
          </p:spPr>
          <p:txBody>
            <a:bodyPr wrap="none" lIns="114300" tIns="57150" rIns="114300" bIns="57150">
              <a:prstTxWarp prst="textNoShape">
                <a:avLst/>
              </a:prstTxWarp>
              <a:spAutoFit/>
            </a:bodyPr>
            <a:lstStyle/>
            <a:p>
              <a:pPr algn="ctr" eaLnBrk="0" hangingPunct="0"/>
              <a:r>
                <a:rPr lang="en-US" sz="1300" b="1" dirty="0">
                  <a:solidFill>
                    <a:srgbClr val="0066FF"/>
                  </a:solidFill>
                  <a:latin typeface="Comic Sans MS" charset="0"/>
                </a:rPr>
                <a:t>Normalized</a:t>
              </a:r>
              <a:br>
                <a:rPr lang="en-US" sz="1300" b="1" dirty="0">
                  <a:solidFill>
                    <a:srgbClr val="0066FF"/>
                  </a:solidFill>
                  <a:latin typeface="Comic Sans MS" charset="0"/>
                </a:rPr>
              </a:br>
              <a:r>
                <a:rPr lang="en-US" sz="1300" b="1" dirty="0">
                  <a:solidFill>
                    <a:srgbClr val="0066FF"/>
                  </a:solidFill>
                  <a:latin typeface="Comic Sans MS" charset="0"/>
                </a:rPr>
                <a:t>Device</a:t>
              </a:r>
            </a:p>
            <a:p>
              <a:pPr algn="ctr" eaLnBrk="0" hangingPunct="0"/>
              <a:r>
                <a:rPr lang="en-US" sz="1300" b="1" dirty="0" err="1">
                  <a:solidFill>
                    <a:srgbClr val="0066FF"/>
                  </a:solidFill>
                  <a:latin typeface="Comic Sans MS" charset="0"/>
                </a:rPr>
                <a:t>Coords</a:t>
              </a:r>
              <a:r>
                <a:rPr lang="en-US" sz="1300" b="1" dirty="0">
                  <a:solidFill>
                    <a:srgbClr val="0066FF"/>
                  </a:solidFill>
                  <a:latin typeface="Comic Sans MS" charset="0"/>
                </a:rPr>
                <a:t>.</a:t>
              </a:r>
            </a:p>
          </p:txBody>
        </p:sp>
        <p:sp>
          <p:nvSpPr>
            <p:cNvPr id="29" name="Rectangle 28"/>
            <p:cNvSpPr/>
            <p:nvPr/>
          </p:nvSpPr>
          <p:spPr>
            <a:xfrm>
              <a:off x="590550" y="3584971"/>
              <a:ext cx="857250" cy="571500"/>
            </a:xfrm>
            <a:prstGeom prst="rect">
              <a:avLst/>
            </a:prstGeom>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eaLnBrk="0" hangingPunct="0"/>
              <a:r>
                <a:rPr lang="en-US" sz="1300" dirty="0">
                  <a:solidFill>
                    <a:srgbClr val="FFFF00"/>
                  </a:solidFill>
                  <a:latin typeface="Helvetica" charset="0"/>
                </a:rPr>
                <a:t>Vertex Data</a:t>
              </a:r>
            </a:p>
          </p:txBody>
        </p:sp>
        <p:sp>
          <p:nvSpPr>
            <p:cNvPr id="31" name="Rectangle 30"/>
            <p:cNvSpPr/>
            <p:nvPr/>
          </p:nvSpPr>
          <p:spPr>
            <a:xfrm>
              <a:off x="7639050" y="3489721"/>
              <a:ext cx="1238250" cy="762000"/>
            </a:xfrm>
            <a:prstGeom prst="rect">
              <a:avLst/>
            </a:prstGeom>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eaLnBrk="0" hangingPunct="0"/>
              <a:r>
                <a:rPr lang="en-US" sz="1300" dirty="0">
                  <a:solidFill>
                    <a:srgbClr val="FFFF00"/>
                  </a:solidFill>
                  <a:latin typeface="Helvetica" charset="0"/>
                </a:rPr>
                <a:t>2D Window</a:t>
              </a:r>
              <a:br>
                <a:rPr lang="en-US" sz="1300" dirty="0">
                  <a:solidFill>
                    <a:srgbClr val="FFFF00"/>
                  </a:solidFill>
                  <a:latin typeface="Helvetica" charset="0"/>
                </a:rPr>
              </a:br>
              <a:r>
                <a:rPr lang="en-US" sz="1300" dirty="0">
                  <a:solidFill>
                    <a:srgbClr val="FFFF00"/>
                  </a:solidFill>
                  <a:latin typeface="Helvetica" charset="0"/>
                </a:rPr>
                <a:t>Coordinates</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76050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4572000" y="3100289"/>
            <a:ext cx="3942297" cy="2043211"/>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9090" name="Object 2"/>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89118"/>
              </p:ext>
            </p:extLst>
          </p:nvPr>
        </p:nvGraphicFramePr>
        <p:xfrm>
          <a:off x="4572000" y="3162103"/>
          <a:ext cx="3895329" cy="1855390"/>
        </p:xfrm>
        <a:graphic>
          <a:graphicData uri="http://schemas.openxmlformats.org/presentationml/2006/ole">
            <p:oleObj spid="_x0000_s4191" name="Equation" r:id="rId4" imgW="1663560" imgH="939600" progId="Equation.3">
              <p:embed/>
            </p:oleObj>
          </a:graphicData>
        </a:graphic>
      </p:graphicFrame>
      <p:sp>
        <p:nvSpPr>
          <p:cNvPr id="80900" name="Rectangle 3"/>
          <p:cNvSpPr>
            <a:spLocks noGrp="1" noChangeArrowheads="1"/>
          </p:cNvSpPr>
          <p:nvPr>
            <p:ph type="title"/>
          </p:nvPr>
        </p:nvSpPr>
        <p:spPr/>
        <p:txBody>
          <a:bodyPr/>
          <a:lstStyle/>
          <a:p>
            <a:r>
              <a:rPr lang="en-US" dirty="0" smtClean="0"/>
              <a:t>3D Transformations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A vertex is transformed by 4×4 matrices</a:t>
            </a:r>
          </a:p>
          <a:p>
            <a:pPr lvl="1"/>
            <a:r>
              <a:rPr lang="en-US" dirty="0" smtClean="0"/>
              <a:t>all affine operations are matrix multiplications</a:t>
            </a:r>
          </a:p>
          <a:p>
            <a:pPr lvl="1"/>
            <a:endParaRPr lang="en-US" dirty="0" smtClean="0"/>
          </a:p>
          <a:p>
            <a:r>
              <a:rPr lang="en-US" dirty="0"/>
              <a:t>A</a:t>
            </a:r>
            <a:r>
              <a:rPr lang="en-US" dirty="0" smtClean="0"/>
              <a:t>ll matrices are stored column-major in OpenGL</a:t>
            </a:r>
          </a:p>
          <a:p>
            <a:pPr lvl="1"/>
            <a:r>
              <a:rPr lang="en-US" dirty="0" smtClean="0"/>
              <a:t>this is opposite of what “C” programmers expect</a:t>
            </a:r>
          </a:p>
          <a:p>
            <a:pPr lvl="1"/>
            <a:endParaRPr lang="en-US" dirty="0" smtClean="0"/>
          </a:p>
          <a:p>
            <a:r>
              <a:rPr lang="en-US" dirty="0"/>
              <a:t>M</a:t>
            </a:r>
            <a:r>
              <a:rPr lang="en-US" dirty="0" smtClean="0"/>
              <a:t>atrices are always </a:t>
            </a:r>
            <a:br>
              <a:rPr lang="en-US" dirty="0" smtClean="0"/>
            </a:br>
            <a:r>
              <a:rPr lang="en-US" dirty="0" smtClean="0"/>
              <a:t>post-multiplied</a:t>
            </a:r>
          </a:p>
          <a:p>
            <a:pPr lvl="1"/>
            <a:r>
              <a:rPr lang="en-US" dirty="0" smtClean="0"/>
              <a:t>product of matrix and </a:t>
            </a:r>
            <a:br>
              <a:rPr lang="en-US" dirty="0" smtClean="0"/>
            </a:br>
            <a:r>
              <a:rPr lang="en-US" dirty="0" smtClean="0"/>
              <a:t>vector is </a:t>
            </a:r>
          </a:p>
          <a:p>
            <a:endParaRPr lang="en-US" dirty="0"/>
          </a:p>
        </p:txBody>
      </p:sp>
      <p:sp>
        <p:nvSpPr>
          <p:cNvPr id="6" name="Rectangle 5"/>
          <p:cNvSpPr/>
          <p:nvPr/>
        </p:nvSpPr>
        <p:spPr>
          <a:xfrm>
            <a:off x="2440765" y="3972910"/>
            <a:ext cx="496667" cy="2695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9091" name="Object 3"/>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93094667"/>
              </p:ext>
            </p:extLst>
          </p:nvPr>
        </p:nvGraphicFramePr>
        <p:xfrm>
          <a:off x="2371725" y="3962400"/>
          <a:ext cx="628650" cy="279400"/>
        </p:xfrm>
        <a:graphic>
          <a:graphicData uri="http://schemas.openxmlformats.org/presentationml/2006/ole">
            <p:oleObj spid="_x0000_s4192" name="Equation" r:id="rId5" imgW="254000" imgH="127000" progId="Equation.3">
              <p:embed/>
            </p:oleObj>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516850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normAutofit/>
          </a:bodyPr>
          <a:lstStyle/>
          <a:p>
            <a:r>
              <a:rPr lang="en-US" sz="3200" dirty="0" smtClean="0"/>
              <a:t>Specifying What You Can See</a:t>
            </a:r>
            <a:endParaRPr lang="en-US" sz="3200" dirty="0"/>
          </a:p>
        </p:txBody>
      </p:sp>
      <p:sp>
        <p:nvSpPr>
          <p:cNvPr id="91139" name="Rectangle 3"/>
          <p:cNvSpPr>
            <a:spLocks noGrp="1" noChangeArrowheads="1"/>
          </p:cNvSpPr>
          <p:nvPr>
            <p:ph idx="1"/>
          </p:nvPr>
        </p:nvSpPr>
        <p:spPr/>
        <p:txBody>
          <a:bodyPr>
            <a:normAutofit fontScale="85000" lnSpcReduction="10000"/>
          </a:bodyPr>
          <a:lstStyle/>
          <a:p>
            <a:r>
              <a:rPr lang="en-US" dirty="0" smtClean="0"/>
              <a:t>Set up a viewing frustum to specify how much of the world we can see</a:t>
            </a:r>
          </a:p>
          <a:p>
            <a:r>
              <a:rPr lang="en-US" dirty="0" smtClean="0"/>
              <a:t>Done in two steps</a:t>
            </a:r>
          </a:p>
          <a:p>
            <a:pPr lvl="1"/>
            <a:r>
              <a:rPr lang="en-US" dirty="0" smtClean="0"/>
              <a:t>specify the size of the frustum (projection transform)</a:t>
            </a:r>
          </a:p>
          <a:p>
            <a:pPr lvl="1"/>
            <a:r>
              <a:rPr lang="en-US" dirty="0" smtClean="0"/>
              <a:t>specify its location in space (model-view transform)</a:t>
            </a:r>
          </a:p>
          <a:p>
            <a:r>
              <a:rPr lang="en-US" dirty="0" smtClean="0"/>
              <a:t>Anything outside of the viewing frustum is clipped</a:t>
            </a:r>
          </a:p>
          <a:p>
            <a:pPr lvl="1"/>
            <a:r>
              <a:rPr lang="en-US" dirty="0" smtClean="0"/>
              <a:t>primitive is either modified or discarded (if entirely outside frustum)</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4257102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236518" y="0"/>
            <a:ext cx="7176242" cy="857250"/>
          </a:xfrm>
        </p:spPr>
        <p:txBody>
          <a:bodyPr>
            <a:normAutofit/>
          </a:bodyPr>
          <a:lstStyle/>
          <a:p>
            <a:r>
              <a:rPr lang="en-US" sz="3200" dirty="0" smtClean="0"/>
              <a:t>Specifying What You Can See (cont’d)</a:t>
            </a:r>
            <a:endParaRPr lang="en-US" sz="3200" dirty="0"/>
          </a:p>
        </p:txBody>
      </p:sp>
      <p:sp>
        <p:nvSpPr>
          <p:cNvPr id="93187" name="Rectangle 3"/>
          <p:cNvSpPr>
            <a:spLocks noGrp="1" noChangeArrowheads="1"/>
          </p:cNvSpPr>
          <p:nvPr>
            <p:ph idx="1"/>
          </p:nvPr>
        </p:nvSpPr>
        <p:spPr/>
        <p:txBody>
          <a:bodyPr>
            <a:normAutofit fontScale="77500" lnSpcReduction="20000"/>
          </a:bodyPr>
          <a:lstStyle/>
          <a:p>
            <a:r>
              <a:rPr lang="en-US" dirty="0" smtClean="0"/>
              <a:t>OpenGL projection model uses eye coordinates</a:t>
            </a:r>
          </a:p>
          <a:p>
            <a:pPr lvl="1"/>
            <a:r>
              <a:rPr lang="en-US" dirty="0" smtClean="0"/>
              <a:t>the “eye” is located at the origin</a:t>
            </a:r>
          </a:p>
          <a:p>
            <a:pPr lvl="1"/>
            <a:r>
              <a:rPr lang="en-US" dirty="0" smtClean="0"/>
              <a:t>looking down the -</a:t>
            </a:r>
            <a:r>
              <a:rPr lang="en-US" dirty="0" err="1" smtClean="0"/>
              <a:t>z</a:t>
            </a:r>
            <a:r>
              <a:rPr lang="en-US" dirty="0" smtClean="0"/>
              <a:t> axis</a:t>
            </a:r>
          </a:p>
          <a:p>
            <a:r>
              <a:rPr lang="en-US" dirty="0" smtClean="0"/>
              <a:t>Projection matrices use a six-plane model:</a:t>
            </a:r>
          </a:p>
          <a:p>
            <a:pPr lvl="1"/>
            <a:r>
              <a:rPr lang="en-US" dirty="0" smtClean="0"/>
              <a:t>near (image) plane and far (infinite) plane</a:t>
            </a:r>
          </a:p>
          <a:p>
            <a:pPr lvl="2"/>
            <a:r>
              <a:rPr lang="en-US" dirty="0" smtClean="0"/>
              <a:t>both are distances from the eye (positive values)</a:t>
            </a:r>
          </a:p>
          <a:p>
            <a:pPr lvl="1"/>
            <a:r>
              <a:rPr lang="en-US" dirty="0" smtClean="0"/>
              <a:t>enclosing planes</a:t>
            </a:r>
          </a:p>
          <a:p>
            <a:pPr lvl="2"/>
            <a:r>
              <a:rPr lang="en-US" dirty="0" smtClean="0"/>
              <a:t>top &amp; bottom, left &amp; right</a:t>
            </a:r>
          </a:p>
          <a:p>
            <a:r>
              <a:rPr lang="en-US" dirty="0" smtClean="0"/>
              <a:t>See Appendix for these transformations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0795678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Viewing Transformations</a:t>
            </a:r>
            <a:endParaRPr lang="en-US" dirty="0"/>
          </a:p>
        </p:txBody>
      </p:sp>
      <p:sp>
        <p:nvSpPr>
          <p:cNvPr id="97283" name="Rectangle 3"/>
          <p:cNvSpPr>
            <a:spLocks noGrp="1" noChangeArrowheads="1"/>
          </p:cNvSpPr>
          <p:nvPr>
            <p:ph idx="1"/>
          </p:nvPr>
        </p:nvSpPr>
        <p:spPr>
          <a:xfrm>
            <a:off x="457199" y="1200150"/>
            <a:ext cx="8298335" cy="3730515"/>
          </a:xfrm>
        </p:spPr>
        <p:txBody>
          <a:bodyPr>
            <a:normAutofit fontScale="70000" lnSpcReduction="20000"/>
          </a:bodyPr>
          <a:lstStyle/>
          <a:p>
            <a:r>
              <a:rPr lang="en-US" dirty="0" smtClean="0"/>
              <a:t>Position the camera/eye in the scene</a:t>
            </a:r>
          </a:p>
          <a:p>
            <a:pPr lvl="1"/>
            <a:r>
              <a:rPr lang="en-US" dirty="0" smtClean="0"/>
              <a:t>place the tripod down; aim camera</a:t>
            </a:r>
          </a:p>
          <a:p>
            <a:r>
              <a:rPr lang="en-US" dirty="0" smtClean="0"/>
              <a:t>To “fly through” a scene</a:t>
            </a:r>
          </a:p>
          <a:p>
            <a:pPr lvl="1"/>
            <a:r>
              <a:rPr lang="en-US" dirty="0" smtClean="0"/>
              <a:t>change viewing transformation and</a:t>
            </a:r>
            <a:br>
              <a:rPr lang="en-US" dirty="0" smtClean="0"/>
            </a:br>
            <a:r>
              <a:rPr lang="en-US" dirty="0" smtClean="0"/>
              <a:t>redraw scene</a:t>
            </a:r>
          </a:p>
          <a:p>
            <a:r>
              <a:rPr lang="en-US" dirty="0" smtClean="0"/>
              <a:t>Build transformation from simple transformations</a:t>
            </a:r>
          </a:p>
          <a:p>
            <a:pPr lvl="1"/>
            <a:r>
              <a:rPr lang="en-US" dirty="0" smtClean="0"/>
              <a:t>translation, rotation, scale</a:t>
            </a:r>
          </a:p>
          <a:p>
            <a:pPr lvl="1"/>
            <a:r>
              <a:rPr lang="en-US" dirty="0" smtClean="0"/>
              <a:t>see Appendix for matrices</a:t>
            </a:r>
          </a:p>
          <a:p>
            <a:r>
              <a:rPr lang="en-US" dirty="0" smtClean="0">
                <a:solidFill>
                  <a:srgbClr val="413B36"/>
                </a:solidFill>
                <a:latin typeface="Consolas"/>
                <a:cs typeface="Consolas"/>
              </a:rPr>
              <a:t>Or use</a:t>
            </a:r>
            <a:r>
              <a:rPr lang="en-US" dirty="0" smtClean="0">
                <a:solidFill>
                  <a:srgbClr val="0066FF"/>
                </a:solidFill>
                <a:latin typeface="Consolas"/>
                <a:cs typeface="Consolas"/>
              </a:rPr>
              <a:t> </a:t>
            </a:r>
            <a:r>
              <a:rPr lang="en-US" dirty="0" err="1" smtClean="0">
                <a:solidFill>
                  <a:srgbClr val="0066FF"/>
                </a:solidFill>
                <a:latin typeface="Consolas"/>
                <a:cs typeface="Consolas"/>
              </a:rPr>
              <a:t>lookAt</a:t>
            </a:r>
            <a:r>
              <a:rPr lang="en-US" dirty="0" smtClean="0">
                <a:solidFill>
                  <a:srgbClr val="0066FF"/>
                </a:solidFill>
                <a:latin typeface="Consolas"/>
                <a:cs typeface="Consolas"/>
              </a:rPr>
              <a:t>( eye, at, up )</a:t>
            </a:r>
          </a:p>
          <a:p>
            <a:pPr lvl="1"/>
            <a:r>
              <a:rPr lang="en-US" dirty="0" smtClean="0"/>
              <a:t>up vector determines unique orientation</a:t>
            </a:r>
          </a:p>
          <a:p>
            <a:pPr lvl="1"/>
            <a:r>
              <a:rPr lang="en-US" dirty="0" err="1" smtClean="0">
                <a:solidFill>
                  <a:srgbClr val="0066FF"/>
                </a:solidFill>
              </a:rPr>
              <a:t>lookAt</a:t>
            </a:r>
            <a:r>
              <a:rPr lang="en-US" dirty="0" smtClean="0">
                <a:solidFill>
                  <a:srgbClr val="0066FF"/>
                </a:solidFill>
              </a:rPr>
              <a:t>() </a:t>
            </a:r>
            <a:r>
              <a:rPr lang="en-US" dirty="0" smtClean="0"/>
              <a:t>is in </a:t>
            </a:r>
            <a:r>
              <a:rPr lang="en-US" dirty="0" err="1" smtClean="0">
                <a:solidFill>
                  <a:srgbClr val="0066FF"/>
                </a:solidFill>
              </a:rPr>
              <a:t>MV.js</a:t>
            </a:r>
            <a:r>
              <a:rPr lang="en-US" dirty="0" smtClean="0">
                <a:solidFill>
                  <a:srgbClr val="0066FF"/>
                </a:solidFill>
              </a:rPr>
              <a:t> </a:t>
            </a:r>
            <a:r>
              <a:rPr lang="en-US" dirty="0" smtClean="0"/>
              <a:t>and is functionally equivalent to deprecated OpenGL function</a:t>
            </a:r>
            <a:endParaRPr lang="en-US" dirty="0"/>
          </a:p>
        </p:txBody>
      </p:sp>
      <p:grpSp>
        <p:nvGrpSpPr>
          <p:cNvPr id="2" name="Group 4"/>
          <p:cNvGrpSpPr>
            <a:grpSpLocks/>
          </p:cNvGrpSpPr>
          <p:nvPr/>
        </p:nvGrpSpPr>
        <p:grpSpPr bwMode="auto">
          <a:xfrm>
            <a:off x="7047885" y="1173513"/>
            <a:ext cx="1754188" cy="2115741"/>
            <a:chOff x="4512" y="1584"/>
            <a:chExt cx="1105" cy="1777"/>
          </a:xfrm>
        </p:grpSpPr>
        <p:grpSp>
          <p:nvGrpSpPr>
            <p:cNvPr id="3" name="Group 5"/>
            <p:cNvGrpSpPr>
              <a:grpSpLocks/>
            </p:cNvGrpSpPr>
            <p:nvPr/>
          </p:nvGrpSpPr>
          <p:grpSpPr bwMode="auto">
            <a:xfrm>
              <a:off x="4512" y="1968"/>
              <a:ext cx="1105" cy="1393"/>
              <a:chOff x="4367" y="2544"/>
              <a:chExt cx="1105" cy="1393"/>
            </a:xfrm>
          </p:grpSpPr>
          <p:sp>
            <p:nvSpPr>
              <p:cNvPr id="97287" name="Rectangle 6"/>
              <p:cNvSpPr>
                <a:spLocks noChangeArrowheads="1"/>
              </p:cNvSpPr>
              <p:nvPr/>
            </p:nvSpPr>
            <p:spPr bwMode="auto">
              <a:xfrm>
                <a:off x="4515" y="2644"/>
                <a:ext cx="520" cy="328"/>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97288" name="Freeform 7"/>
              <p:cNvSpPr>
                <a:spLocks/>
              </p:cNvSpPr>
              <p:nvPr/>
            </p:nvSpPr>
            <p:spPr bwMode="auto">
              <a:xfrm>
                <a:off x="4655" y="2544"/>
                <a:ext cx="241" cy="97"/>
              </a:xfrm>
              <a:custGeom>
                <a:avLst/>
                <a:gdLst>
                  <a:gd name="T0" fmla="*/ 0 w 241"/>
                  <a:gd name="T1" fmla="*/ 96 h 97"/>
                  <a:gd name="T2" fmla="*/ 48 w 241"/>
                  <a:gd name="T3" fmla="*/ 0 h 97"/>
                  <a:gd name="T4" fmla="*/ 192 w 241"/>
                  <a:gd name="T5" fmla="*/ 0 h 97"/>
                  <a:gd name="T6" fmla="*/ 240 w 241"/>
                  <a:gd name="T7" fmla="*/ 96 h 97"/>
                  <a:gd name="T8" fmla="*/ 0 w 241"/>
                  <a:gd name="T9" fmla="*/ 96 h 97"/>
                  <a:gd name="T10" fmla="*/ 0 60000 65536"/>
                  <a:gd name="T11" fmla="*/ 0 60000 65536"/>
                  <a:gd name="T12" fmla="*/ 0 60000 65536"/>
                  <a:gd name="T13" fmla="*/ 0 60000 65536"/>
                  <a:gd name="T14" fmla="*/ 0 60000 65536"/>
                  <a:gd name="T15" fmla="*/ 0 w 241"/>
                  <a:gd name="T16" fmla="*/ 0 h 97"/>
                  <a:gd name="T17" fmla="*/ 241 w 241"/>
                  <a:gd name="T18" fmla="*/ 97 h 97"/>
                </a:gdLst>
                <a:ahLst/>
                <a:cxnLst>
                  <a:cxn ang="T10">
                    <a:pos x="T0" y="T1"/>
                  </a:cxn>
                  <a:cxn ang="T11">
                    <a:pos x="T2" y="T3"/>
                  </a:cxn>
                  <a:cxn ang="T12">
                    <a:pos x="T4" y="T5"/>
                  </a:cxn>
                  <a:cxn ang="T13">
                    <a:pos x="T6" y="T7"/>
                  </a:cxn>
                  <a:cxn ang="T14">
                    <a:pos x="T8" y="T9"/>
                  </a:cxn>
                </a:cxnLst>
                <a:rect l="T15" t="T16" r="T17" b="T18"/>
                <a:pathLst>
                  <a:path w="241" h="97">
                    <a:moveTo>
                      <a:pt x="0" y="96"/>
                    </a:moveTo>
                    <a:lnTo>
                      <a:pt x="48" y="0"/>
                    </a:lnTo>
                    <a:lnTo>
                      <a:pt x="192" y="0"/>
                    </a:lnTo>
                    <a:lnTo>
                      <a:pt x="240" y="96"/>
                    </a:lnTo>
                    <a:lnTo>
                      <a:pt x="0" y="96"/>
                    </a:lnTo>
                  </a:path>
                </a:pathLst>
              </a:custGeom>
              <a:solidFill>
                <a:srgbClr val="3366FF"/>
              </a:solidFill>
              <a:ln w="12700" cap="rnd">
                <a:solidFill>
                  <a:schemeClr val="tx1"/>
                </a:solidFill>
                <a:round/>
                <a:headEnd/>
                <a:tailEnd/>
              </a:ln>
            </p:spPr>
            <p:txBody>
              <a:bodyPr>
                <a:prstTxWarp prst="textNoShape">
                  <a:avLst/>
                </a:prstTxWarp>
              </a:bodyPr>
              <a:lstStyle/>
              <a:p>
                <a:endParaRPr lang="en-US"/>
              </a:p>
            </p:txBody>
          </p:sp>
          <p:sp>
            <p:nvSpPr>
              <p:cNvPr id="97289" name="Rectangle 8"/>
              <p:cNvSpPr>
                <a:spLocks noChangeArrowheads="1"/>
              </p:cNvSpPr>
              <p:nvPr/>
            </p:nvSpPr>
            <p:spPr bwMode="auto">
              <a:xfrm>
                <a:off x="4755" y="2596"/>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189449" name="Oval 9"/>
              <p:cNvSpPr>
                <a:spLocks noChangeArrowheads="1"/>
              </p:cNvSpPr>
              <p:nvPr/>
            </p:nvSpPr>
            <p:spPr bwMode="auto">
              <a:xfrm>
                <a:off x="4659" y="2692"/>
                <a:ext cx="232" cy="232"/>
              </a:xfrm>
              <a:prstGeom prst="ellipse">
                <a:avLst/>
              </a:prstGeom>
              <a:gradFill rotWithShape="0">
                <a:gsLst>
                  <a:gs pos="0">
                    <a:schemeClr val="accent1"/>
                  </a:gs>
                  <a:gs pos="100000">
                    <a:schemeClr val="accent1">
                      <a:gamma/>
                      <a:shade val="69804"/>
                      <a:invGamma/>
                    </a:schemeClr>
                  </a:gs>
                </a:gsLst>
                <a:lin ang="18900000" scaled="1"/>
              </a:gradFill>
              <a:ln w="12700">
                <a:solidFill>
                  <a:schemeClr val="tx1"/>
                </a:solidFill>
                <a:round/>
                <a:headEnd/>
                <a:tailEnd/>
              </a:ln>
              <a:effectLst/>
            </p:spPr>
            <p:txBody>
              <a:bodyPr wrap="none" anchor="ctr">
                <a:prstTxWarp prst="textNoShape">
                  <a:avLst/>
                </a:prstTxWarp>
              </a:bodyPr>
              <a:lstStyle/>
              <a:p>
                <a:endParaRPr lang="en-US"/>
              </a:p>
            </p:txBody>
          </p:sp>
          <p:sp>
            <p:nvSpPr>
              <p:cNvPr id="97291" name="Oval 10"/>
              <p:cNvSpPr>
                <a:spLocks noChangeArrowheads="1"/>
              </p:cNvSpPr>
              <p:nvPr/>
            </p:nvSpPr>
            <p:spPr bwMode="auto">
              <a:xfrm>
                <a:off x="4707" y="2740"/>
                <a:ext cx="136" cy="136"/>
              </a:xfrm>
              <a:prstGeom prst="ellipse">
                <a:avLst/>
              </a:prstGeom>
              <a:solidFill>
                <a:srgbClr val="FFFFFF"/>
              </a:solidFill>
              <a:ln w="12700">
                <a:solidFill>
                  <a:schemeClr val="tx1"/>
                </a:solidFill>
                <a:round/>
                <a:headEnd/>
                <a:tailEnd/>
              </a:ln>
            </p:spPr>
            <p:txBody>
              <a:bodyPr wrap="none" anchor="ctr">
                <a:prstTxWarp prst="textNoShape">
                  <a:avLst/>
                </a:prstTxWarp>
              </a:bodyPr>
              <a:lstStyle/>
              <a:p>
                <a:endParaRPr lang="en-US"/>
              </a:p>
            </p:txBody>
          </p:sp>
          <p:sp>
            <p:nvSpPr>
              <p:cNvPr id="97292" name="Rectangle 11"/>
              <p:cNvSpPr>
                <a:spLocks noChangeArrowheads="1"/>
              </p:cNvSpPr>
              <p:nvPr/>
            </p:nvSpPr>
            <p:spPr bwMode="auto">
              <a:xfrm>
                <a:off x="4563" y="2596"/>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97293" name="Rectangle 12"/>
              <p:cNvSpPr>
                <a:spLocks noChangeArrowheads="1"/>
              </p:cNvSpPr>
              <p:nvPr/>
            </p:nvSpPr>
            <p:spPr bwMode="auto">
              <a:xfrm>
                <a:off x="4659" y="2980"/>
                <a:ext cx="232" cy="4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a:p>
            </p:txBody>
          </p:sp>
          <p:sp>
            <p:nvSpPr>
              <p:cNvPr id="97294" name="Freeform 13"/>
              <p:cNvSpPr>
                <a:spLocks/>
              </p:cNvSpPr>
              <p:nvPr/>
            </p:nvSpPr>
            <p:spPr bwMode="auto">
              <a:xfrm>
                <a:off x="4799" y="3024"/>
                <a:ext cx="673" cy="673"/>
              </a:xfrm>
              <a:custGeom>
                <a:avLst/>
                <a:gdLst>
                  <a:gd name="T0" fmla="*/ 0 w 673"/>
                  <a:gd name="T1" fmla="*/ 0 h 673"/>
                  <a:gd name="T2" fmla="*/ 672 w 673"/>
                  <a:gd name="T3" fmla="*/ 672 h 673"/>
                  <a:gd name="T4" fmla="*/ 624 w 673"/>
                  <a:gd name="T5" fmla="*/ 672 h 673"/>
                  <a:gd name="T6" fmla="*/ 0 w 673"/>
                  <a:gd name="T7" fmla="*/ 48 h 673"/>
                  <a:gd name="T8" fmla="*/ 0 w 673"/>
                  <a:gd name="T9" fmla="*/ 0 h 673"/>
                  <a:gd name="T10" fmla="*/ 0 60000 65536"/>
                  <a:gd name="T11" fmla="*/ 0 60000 65536"/>
                  <a:gd name="T12" fmla="*/ 0 60000 65536"/>
                  <a:gd name="T13" fmla="*/ 0 60000 65536"/>
                  <a:gd name="T14" fmla="*/ 0 60000 65536"/>
                  <a:gd name="T15" fmla="*/ 0 w 673"/>
                  <a:gd name="T16" fmla="*/ 0 h 673"/>
                  <a:gd name="T17" fmla="*/ 673 w 673"/>
                  <a:gd name="T18" fmla="*/ 673 h 673"/>
                </a:gdLst>
                <a:ahLst/>
                <a:cxnLst>
                  <a:cxn ang="T10">
                    <a:pos x="T0" y="T1"/>
                  </a:cxn>
                  <a:cxn ang="T11">
                    <a:pos x="T2" y="T3"/>
                  </a:cxn>
                  <a:cxn ang="T12">
                    <a:pos x="T4" y="T5"/>
                  </a:cxn>
                  <a:cxn ang="T13">
                    <a:pos x="T6" y="T7"/>
                  </a:cxn>
                  <a:cxn ang="T14">
                    <a:pos x="T8" y="T9"/>
                  </a:cxn>
                </a:cxnLst>
                <a:rect l="T15" t="T16" r="T17" b="T18"/>
                <a:pathLst>
                  <a:path w="673" h="673">
                    <a:moveTo>
                      <a:pt x="0" y="0"/>
                    </a:moveTo>
                    <a:lnTo>
                      <a:pt x="672" y="672"/>
                    </a:lnTo>
                    <a:lnTo>
                      <a:pt x="624" y="672"/>
                    </a:lnTo>
                    <a:lnTo>
                      <a:pt x="0" y="48"/>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97295" name="Freeform 14"/>
              <p:cNvSpPr>
                <a:spLocks/>
              </p:cNvSpPr>
              <p:nvPr/>
            </p:nvSpPr>
            <p:spPr bwMode="auto">
              <a:xfrm>
                <a:off x="4367" y="3024"/>
                <a:ext cx="433" cy="721"/>
              </a:xfrm>
              <a:custGeom>
                <a:avLst/>
                <a:gdLst>
                  <a:gd name="T0" fmla="*/ 384 w 433"/>
                  <a:gd name="T1" fmla="*/ 0 h 721"/>
                  <a:gd name="T2" fmla="*/ 0 w 433"/>
                  <a:gd name="T3" fmla="*/ 720 h 721"/>
                  <a:gd name="T4" fmla="*/ 48 w 433"/>
                  <a:gd name="T5" fmla="*/ 720 h 721"/>
                  <a:gd name="T6" fmla="*/ 432 w 433"/>
                  <a:gd name="T7" fmla="*/ 0 h 721"/>
                  <a:gd name="T8" fmla="*/ 384 w 433"/>
                  <a:gd name="T9" fmla="*/ 0 h 721"/>
                  <a:gd name="T10" fmla="*/ 0 60000 65536"/>
                  <a:gd name="T11" fmla="*/ 0 60000 65536"/>
                  <a:gd name="T12" fmla="*/ 0 60000 65536"/>
                  <a:gd name="T13" fmla="*/ 0 60000 65536"/>
                  <a:gd name="T14" fmla="*/ 0 60000 65536"/>
                  <a:gd name="T15" fmla="*/ 0 w 433"/>
                  <a:gd name="T16" fmla="*/ 0 h 721"/>
                  <a:gd name="T17" fmla="*/ 433 w 433"/>
                  <a:gd name="T18" fmla="*/ 721 h 721"/>
                </a:gdLst>
                <a:ahLst/>
                <a:cxnLst>
                  <a:cxn ang="T10">
                    <a:pos x="T0" y="T1"/>
                  </a:cxn>
                  <a:cxn ang="T11">
                    <a:pos x="T2" y="T3"/>
                  </a:cxn>
                  <a:cxn ang="T12">
                    <a:pos x="T4" y="T5"/>
                  </a:cxn>
                  <a:cxn ang="T13">
                    <a:pos x="T6" y="T7"/>
                  </a:cxn>
                  <a:cxn ang="T14">
                    <a:pos x="T8" y="T9"/>
                  </a:cxn>
                </a:cxnLst>
                <a:rect l="T15" t="T16" r="T17" b="T18"/>
                <a:pathLst>
                  <a:path w="433" h="721">
                    <a:moveTo>
                      <a:pt x="384" y="0"/>
                    </a:moveTo>
                    <a:lnTo>
                      <a:pt x="0" y="720"/>
                    </a:lnTo>
                    <a:lnTo>
                      <a:pt x="48" y="720"/>
                    </a:lnTo>
                    <a:lnTo>
                      <a:pt x="432" y="0"/>
                    </a:lnTo>
                    <a:lnTo>
                      <a:pt x="384"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97296" name="Freeform 15"/>
              <p:cNvSpPr>
                <a:spLocks/>
              </p:cNvSpPr>
              <p:nvPr/>
            </p:nvSpPr>
            <p:spPr bwMode="auto">
              <a:xfrm>
                <a:off x="4751" y="3024"/>
                <a:ext cx="337" cy="913"/>
              </a:xfrm>
              <a:custGeom>
                <a:avLst/>
                <a:gdLst>
                  <a:gd name="T0" fmla="*/ 0 w 337"/>
                  <a:gd name="T1" fmla="*/ 0 h 913"/>
                  <a:gd name="T2" fmla="*/ 288 w 337"/>
                  <a:gd name="T3" fmla="*/ 912 h 913"/>
                  <a:gd name="T4" fmla="*/ 336 w 337"/>
                  <a:gd name="T5" fmla="*/ 912 h 913"/>
                  <a:gd name="T6" fmla="*/ 48 w 337"/>
                  <a:gd name="T7" fmla="*/ 0 h 913"/>
                  <a:gd name="T8" fmla="*/ 0 w 337"/>
                  <a:gd name="T9" fmla="*/ 0 h 913"/>
                  <a:gd name="T10" fmla="*/ 0 60000 65536"/>
                  <a:gd name="T11" fmla="*/ 0 60000 65536"/>
                  <a:gd name="T12" fmla="*/ 0 60000 65536"/>
                  <a:gd name="T13" fmla="*/ 0 60000 65536"/>
                  <a:gd name="T14" fmla="*/ 0 60000 65536"/>
                  <a:gd name="T15" fmla="*/ 0 w 337"/>
                  <a:gd name="T16" fmla="*/ 0 h 913"/>
                  <a:gd name="T17" fmla="*/ 337 w 337"/>
                  <a:gd name="T18" fmla="*/ 913 h 913"/>
                </a:gdLst>
                <a:ahLst/>
                <a:cxnLst>
                  <a:cxn ang="T10">
                    <a:pos x="T0" y="T1"/>
                  </a:cxn>
                  <a:cxn ang="T11">
                    <a:pos x="T2" y="T3"/>
                  </a:cxn>
                  <a:cxn ang="T12">
                    <a:pos x="T4" y="T5"/>
                  </a:cxn>
                  <a:cxn ang="T13">
                    <a:pos x="T6" y="T7"/>
                  </a:cxn>
                  <a:cxn ang="T14">
                    <a:pos x="T8" y="T9"/>
                  </a:cxn>
                </a:cxnLst>
                <a:rect l="T15" t="T16" r="T17" b="T18"/>
                <a:pathLst>
                  <a:path w="337" h="913">
                    <a:moveTo>
                      <a:pt x="0" y="0"/>
                    </a:moveTo>
                    <a:lnTo>
                      <a:pt x="288" y="912"/>
                    </a:lnTo>
                    <a:lnTo>
                      <a:pt x="336" y="912"/>
                    </a:lnTo>
                    <a:lnTo>
                      <a:pt x="48" y="0"/>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grpSp>
        <p:sp>
          <p:nvSpPr>
            <p:cNvPr id="97286" name="Rectangle 16"/>
            <p:cNvSpPr>
              <a:spLocks noChangeArrowheads="1"/>
            </p:cNvSpPr>
            <p:nvPr/>
          </p:nvSpPr>
          <p:spPr bwMode="auto">
            <a:xfrm>
              <a:off x="4711" y="1584"/>
              <a:ext cx="598" cy="3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100" b="1" dirty="0">
                  <a:solidFill>
                    <a:srgbClr val="0066FF"/>
                  </a:solidFill>
                </a:rPr>
                <a:t>tripod</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624255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Vertex Shader for Rotation of Cube</a:t>
            </a:r>
            <a:endParaRPr lang="en-US" sz="2800" dirty="0"/>
          </a:p>
        </p:txBody>
      </p:sp>
      <p:sp>
        <p:nvSpPr>
          <p:cNvPr id="6" name="Content Placeholder 5"/>
          <p:cNvSpPr>
            <a:spLocks noGrp="1"/>
          </p:cNvSpPr>
          <p:nvPr>
            <p:ph idx="1"/>
          </p:nvPr>
        </p:nvSpPr>
        <p:spPr/>
        <p:txBody>
          <a:bodyPr>
            <a:normAutofit fontScale="62500" lnSpcReduction="20000"/>
          </a:bodyPr>
          <a:lstStyle/>
          <a:p>
            <a:pPr marL="333934" lvl="1" indent="0">
              <a:buNone/>
            </a:pPr>
            <a:r>
              <a:rPr lang="en-US" dirty="0" smtClean="0">
                <a:solidFill>
                  <a:srgbClr val="0066FF"/>
                </a:solidFill>
                <a:latin typeface="Consolas" pitchFamily="49" charset="0"/>
                <a:cs typeface="Consolas" pitchFamily="49" charset="0"/>
              </a:rPr>
              <a:t>attribute </a:t>
            </a:r>
            <a:r>
              <a:rPr lang="en-US" dirty="0">
                <a:solidFill>
                  <a:srgbClr val="0066FF"/>
                </a:solidFill>
                <a:latin typeface="Consolas" pitchFamily="49" charset="0"/>
                <a:cs typeface="Consolas" pitchFamily="49" charset="0"/>
              </a:rPr>
              <a:t>vec4 </a:t>
            </a:r>
            <a:r>
              <a:rPr lang="en-US" dirty="0" err="1">
                <a:solidFill>
                  <a:srgbClr val="0066FF"/>
                </a:solidFill>
                <a:latin typeface="Consolas" pitchFamily="49" charset="0"/>
                <a:cs typeface="Consolas" pitchFamily="49" charset="0"/>
              </a:rPr>
              <a:t>vPosition</a:t>
            </a:r>
            <a:r>
              <a:rPr lang="en-US" dirty="0">
                <a:solidFill>
                  <a:srgbClr val="0066FF"/>
                </a:solidFill>
                <a:latin typeface="Consolas" pitchFamily="49" charset="0"/>
                <a:cs typeface="Consolas" pitchFamily="49" charset="0"/>
              </a:rPr>
              <a:t>;</a:t>
            </a:r>
            <a:endParaRPr lang="en-US" dirty="0" smtClean="0">
              <a:solidFill>
                <a:srgbClr val="0066FF"/>
              </a:solidFill>
              <a:latin typeface="Consolas" pitchFamily="49" charset="0"/>
              <a:cs typeface="Consolas" pitchFamily="49" charset="0"/>
            </a:endParaRPr>
          </a:p>
          <a:p>
            <a:pPr marL="333934" lvl="1" indent="0">
              <a:buNone/>
            </a:pPr>
            <a:r>
              <a:rPr lang="en-US" dirty="0" smtClean="0">
                <a:solidFill>
                  <a:srgbClr val="0066FF"/>
                </a:solidFill>
                <a:latin typeface="Consolas" pitchFamily="49" charset="0"/>
                <a:cs typeface="Consolas" pitchFamily="49" charset="0"/>
              </a:rPr>
              <a:t>attribute vec4 </a:t>
            </a:r>
            <a:r>
              <a:rPr lang="en-US" dirty="0" err="1">
                <a:solidFill>
                  <a:srgbClr val="0066FF"/>
                </a:solidFill>
                <a:latin typeface="Consolas" pitchFamily="49" charset="0"/>
                <a:cs typeface="Consolas" pitchFamily="49" charset="0"/>
              </a:rPr>
              <a:t>vColor</a:t>
            </a:r>
            <a:r>
              <a:rPr lang="en-US" dirty="0">
                <a:solidFill>
                  <a:srgbClr val="0066FF"/>
                </a:solidFill>
                <a:latin typeface="Consolas" pitchFamily="49" charset="0"/>
                <a:cs typeface="Consolas" pitchFamily="49" charset="0"/>
              </a:rPr>
              <a:t>;</a:t>
            </a:r>
            <a:endParaRPr lang="en-US" dirty="0" smtClean="0">
              <a:solidFill>
                <a:srgbClr val="0066FF"/>
              </a:solidFill>
              <a:latin typeface="Consolas" pitchFamily="49" charset="0"/>
              <a:cs typeface="Consolas" pitchFamily="49" charset="0"/>
            </a:endParaRPr>
          </a:p>
          <a:p>
            <a:pPr marL="333934" lvl="1" indent="0">
              <a:buNone/>
            </a:pPr>
            <a:r>
              <a:rPr lang="en-US" dirty="0" smtClean="0">
                <a:solidFill>
                  <a:srgbClr val="0066FF"/>
                </a:solidFill>
                <a:latin typeface="Consolas" pitchFamily="49" charset="0"/>
                <a:cs typeface="Consolas" pitchFamily="49" charset="0"/>
              </a:rPr>
              <a:t>varying vec4 </a:t>
            </a:r>
            <a:r>
              <a:rPr lang="en-US" dirty="0">
                <a:solidFill>
                  <a:srgbClr val="0066FF"/>
                </a:solidFill>
                <a:latin typeface="Consolas" pitchFamily="49" charset="0"/>
                <a:cs typeface="Consolas" pitchFamily="49" charset="0"/>
              </a:rPr>
              <a:t>color;</a:t>
            </a:r>
          </a:p>
          <a:p>
            <a:pPr marL="333934" lvl="1" indent="0">
              <a:buNone/>
            </a:pPr>
            <a:r>
              <a:rPr lang="en-US" dirty="0">
                <a:solidFill>
                  <a:srgbClr val="0066FF"/>
                </a:solidFill>
                <a:latin typeface="Consolas" pitchFamily="49" charset="0"/>
                <a:cs typeface="Consolas" pitchFamily="49" charset="0"/>
              </a:rPr>
              <a:t>uniform vec3 theta;</a:t>
            </a:r>
          </a:p>
          <a:p>
            <a:pPr marL="333934" lvl="1" indent="0">
              <a:buNone/>
            </a:pPr>
            <a:endParaRPr lang="en-US" dirty="0">
              <a:solidFill>
                <a:srgbClr val="0066FF"/>
              </a:solidFill>
              <a:latin typeface="Consolas" pitchFamily="49" charset="0"/>
              <a:cs typeface="Consolas" pitchFamily="49" charset="0"/>
            </a:endParaRPr>
          </a:p>
          <a:p>
            <a:pPr marL="333934" lvl="1" indent="0">
              <a:buNone/>
            </a:pPr>
            <a:r>
              <a:rPr lang="en-US" dirty="0">
                <a:solidFill>
                  <a:srgbClr val="0066FF"/>
                </a:solidFill>
                <a:latin typeface="Consolas" pitchFamily="49" charset="0"/>
                <a:cs typeface="Consolas" pitchFamily="49" charset="0"/>
              </a:rPr>
              <a:t>void main() </a:t>
            </a:r>
          </a:p>
          <a:p>
            <a:pPr marL="333934" lvl="1" indent="0">
              <a:buNone/>
            </a:pPr>
            <a:r>
              <a:rPr lang="en-US" dirty="0">
                <a:solidFill>
                  <a:srgbClr val="0066FF"/>
                </a:solidFill>
                <a:latin typeface="Consolas" pitchFamily="49" charset="0"/>
                <a:cs typeface="Consolas" pitchFamily="49" charset="0"/>
              </a:rPr>
              <a:t>{</a:t>
            </a:r>
          </a:p>
          <a:p>
            <a:pPr marL="333934" lvl="1" indent="0">
              <a:buNone/>
            </a:pPr>
            <a:r>
              <a:rPr lang="en-US" dirty="0">
                <a:solidFill>
                  <a:srgbClr val="0066FF"/>
                </a:solidFill>
                <a:latin typeface="Consolas" pitchFamily="49" charset="0"/>
                <a:cs typeface="Consolas" pitchFamily="49" charset="0"/>
              </a:rPr>
              <a:t>    // Compute the </a:t>
            </a:r>
            <a:r>
              <a:rPr lang="en-US" dirty="0" err="1">
                <a:solidFill>
                  <a:srgbClr val="0066FF"/>
                </a:solidFill>
                <a:latin typeface="Consolas" pitchFamily="49" charset="0"/>
                <a:cs typeface="Consolas" pitchFamily="49" charset="0"/>
              </a:rPr>
              <a:t>sines</a:t>
            </a:r>
            <a:r>
              <a:rPr lang="en-US" dirty="0">
                <a:solidFill>
                  <a:srgbClr val="0066FF"/>
                </a:solidFill>
                <a:latin typeface="Consolas" pitchFamily="49" charset="0"/>
                <a:cs typeface="Consolas" pitchFamily="49" charset="0"/>
              </a:rPr>
              <a:t> and cosines of theta for</a:t>
            </a:r>
          </a:p>
          <a:p>
            <a:pPr marL="333934" lvl="1" indent="0">
              <a:buNone/>
            </a:pPr>
            <a:r>
              <a:rPr lang="en-US" dirty="0">
                <a:solidFill>
                  <a:srgbClr val="0066FF"/>
                </a:solidFill>
                <a:latin typeface="Consolas" pitchFamily="49" charset="0"/>
                <a:cs typeface="Consolas" pitchFamily="49" charset="0"/>
              </a:rPr>
              <a:t>    // each of the three axes in one computation.</a:t>
            </a:r>
          </a:p>
          <a:p>
            <a:pPr marL="333934" lvl="1" indent="0">
              <a:buNone/>
            </a:pPr>
            <a:r>
              <a:rPr lang="en-US" dirty="0">
                <a:solidFill>
                  <a:srgbClr val="0066FF"/>
                </a:solidFill>
                <a:latin typeface="Consolas" pitchFamily="49" charset="0"/>
                <a:cs typeface="Consolas" pitchFamily="49" charset="0"/>
              </a:rPr>
              <a:t>    vec3 angles = radians( theta );</a:t>
            </a:r>
          </a:p>
          <a:p>
            <a:pPr marL="333934" lvl="1" indent="0">
              <a:buNone/>
            </a:pPr>
            <a:r>
              <a:rPr lang="en-US" dirty="0">
                <a:solidFill>
                  <a:srgbClr val="0066FF"/>
                </a:solidFill>
                <a:latin typeface="Consolas" pitchFamily="49" charset="0"/>
                <a:cs typeface="Consolas" pitchFamily="49" charset="0"/>
              </a:rPr>
              <a:t>    vec3 c = </a:t>
            </a:r>
            <a:r>
              <a:rPr lang="en-US" dirty="0" err="1">
                <a:solidFill>
                  <a:srgbClr val="0066FF"/>
                </a:solidFill>
                <a:latin typeface="Consolas" pitchFamily="49" charset="0"/>
                <a:cs typeface="Consolas" pitchFamily="49" charset="0"/>
              </a:rPr>
              <a:t>cos</a:t>
            </a:r>
            <a:r>
              <a:rPr lang="en-US" dirty="0">
                <a:solidFill>
                  <a:srgbClr val="0066FF"/>
                </a:solidFill>
                <a:latin typeface="Consolas" pitchFamily="49" charset="0"/>
                <a:cs typeface="Consolas" pitchFamily="49" charset="0"/>
              </a:rPr>
              <a:t>( angles );</a:t>
            </a:r>
          </a:p>
          <a:p>
            <a:pPr marL="333934" lvl="1" indent="0">
              <a:buNone/>
            </a:pPr>
            <a:r>
              <a:rPr lang="en-US" dirty="0">
                <a:solidFill>
                  <a:srgbClr val="0066FF"/>
                </a:solidFill>
                <a:latin typeface="Consolas" pitchFamily="49" charset="0"/>
                <a:cs typeface="Consolas" pitchFamily="49" charset="0"/>
              </a:rPr>
              <a:t>    vec3 s = sin( angles );</a:t>
            </a:r>
          </a:p>
          <a:p>
            <a:pPr marL="333934" lvl="1" indent="0">
              <a:buNone/>
            </a:pPr>
            <a:endParaRPr lang="en-US" dirty="0">
              <a:solidFill>
                <a:srgbClr val="0066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42168502"/>
      </p:ext>
    </p:extLst>
  </p:cSld>
  <p:clrMapOvr>
    <a:masterClrMapping/>
  </p:clrMapOvr>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2858" y="0"/>
            <a:ext cx="7102342" cy="857250"/>
          </a:xfrm>
        </p:spPr>
        <p:txBody>
          <a:bodyPr>
            <a:normAutofit fontScale="90000"/>
          </a:bodyPr>
          <a:lstStyle/>
          <a:p>
            <a:r>
              <a:rPr lang="en-US" sz="3111" dirty="0" smtClean="0"/>
              <a:t>Vertex Shader for Rotation of Cube</a:t>
            </a:r>
            <a:r>
              <a:rPr lang="en-US" dirty="0" smtClean="0"/>
              <a:t> </a:t>
            </a:r>
            <a:r>
              <a:rPr lang="en-US" sz="2667" b="0" dirty="0" smtClean="0"/>
              <a:t>(cont’d)</a:t>
            </a:r>
            <a:endParaRPr lang="en-US" sz="2667" b="0" dirty="0"/>
          </a:p>
        </p:txBody>
      </p:sp>
      <p:sp>
        <p:nvSpPr>
          <p:cNvPr id="6" name="Content Placeholder 5"/>
          <p:cNvSpPr>
            <a:spLocks noGrp="1"/>
          </p:cNvSpPr>
          <p:nvPr>
            <p:ph idx="1"/>
          </p:nvPr>
        </p:nvSpPr>
        <p:spPr/>
        <p:txBody>
          <a:bodyPr>
            <a:normAutofit fontScale="70000" lnSpcReduction="20000"/>
          </a:bodyPr>
          <a:lstStyle/>
          <a:p>
            <a:pPr marL="333934" lvl="1" indent="0">
              <a:buNone/>
            </a:pPr>
            <a:r>
              <a:rPr lang="en-US" dirty="0" smtClean="0">
                <a:solidFill>
                  <a:srgbClr val="0066FF"/>
                </a:solidFill>
                <a:latin typeface="Consolas" pitchFamily="49" charset="0"/>
                <a:cs typeface="Consolas" pitchFamily="49" charset="0"/>
              </a:rPr>
              <a:t>/</a:t>
            </a:r>
            <a:r>
              <a:rPr lang="en-US" dirty="0">
                <a:solidFill>
                  <a:srgbClr val="0066FF"/>
                </a:solidFill>
                <a:latin typeface="Consolas" pitchFamily="49" charset="0"/>
                <a:cs typeface="Consolas" pitchFamily="49" charset="0"/>
              </a:rPr>
              <a:t>/ Remember: these matrices are column-major</a:t>
            </a:r>
          </a:p>
          <a:p>
            <a:pPr marL="333934" lvl="1" indent="0">
              <a:buNone/>
            </a:pPr>
            <a:endParaRPr lang="en-US" dirty="0">
              <a:solidFill>
                <a:srgbClr val="0066FF"/>
              </a:solidFill>
              <a:latin typeface="Consolas" pitchFamily="49" charset="0"/>
              <a:cs typeface="Consolas" pitchFamily="49" charset="0"/>
            </a:endParaRPr>
          </a:p>
          <a:p>
            <a:pPr marL="333934" lvl="1" indent="0">
              <a:buNone/>
            </a:pPr>
            <a:r>
              <a:rPr lang="en-US" dirty="0" smtClean="0">
                <a:solidFill>
                  <a:srgbClr val="0066FF"/>
                </a:solidFill>
                <a:latin typeface="Consolas" pitchFamily="49" charset="0"/>
                <a:cs typeface="Consolas" pitchFamily="49" charset="0"/>
              </a:rPr>
              <a:t>mat4 </a:t>
            </a:r>
            <a:r>
              <a:rPr lang="en-US" dirty="0" err="1">
                <a:solidFill>
                  <a:srgbClr val="0066FF"/>
                </a:solidFill>
                <a:latin typeface="Consolas" pitchFamily="49" charset="0"/>
                <a:cs typeface="Consolas" pitchFamily="49" charset="0"/>
              </a:rPr>
              <a:t>rx</a:t>
            </a:r>
            <a:r>
              <a:rPr lang="en-US" dirty="0">
                <a:solidFill>
                  <a:srgbClr val="0066FF"/>
                </a:solidFill>
                <a:latin typeface="Consolas" pitchFamily="49" charset="0"/>
                <a:cs typeface="Consolas" pitchFamily="49" charset="0"/>
              </a:rPr>
              <a:t> = mat4( 1.0,  0.0,  0.0, 0.0,</a:t>
            </a:r>
          </a:p>
          <a:p>
            <a:pPr marL="333934" lvl="1" indent="0">
              <a:buNone/>
            </a:pPr>
            <a:r>
              <a:rPr lang="en-US" dirty="0" smtClean="0">
                <a:solidFill>
                  <a:srgbClr val="0066FF"/>
                </a:solidFill>
                <a:latin typeface="Consolas" pitchFamily="49" charset="0"/>
                <a:cs typeface="Consolas" pitchFamily="49" charset="0"/>
              </a:rPr>
              <a:t>                </a:t>
            </a:r>
            <a:r>
              <a:rPr lang="en-US" dirty="0">
                <a:solidFill>
                  <a:srgbClr val="0066FF"/>
                </a:solidFill>
                <a:latin typeface="Consolas" pitchFamily="49" charset="0"/>
                <a:cs typeface="Consolas" pitchFamily="49" charset="0"/>
              </a:rPr>
              <a:t>0.0,  </a:t>
            </a:r>
            <a:r>
              <a:rPr lang="en-US" dirty="0" err="1">
                <a:solidFill>
                  <a:srgbClr val="0066FF"/>
                </a:solidFill>
                <a:latin typeface="Consolas" pitchFamily="49" charset="0"/>
                <a:cs typeface="Consolas" pitchFamily="49" charset="0"/>
              </a:rPr>
              <a:t>c.x</a:t>
            </a:r>
            <a:r>
              <a:rPr lang="en-US" dirty="0">
                <a:solidFill>
                  <a:srgbClr val="0066FF"/>
                </a:solidFill>
                <a:latin typeface="Consolas" pitchFamily="49" charset="0"/>
                <a:cs typeface="Consolas" pitchFamily="49" charset="0"/>
              </a:rPr>
              <a:t>,  </a:t>
            </a:r>
            <a:r>
              <a:rPr lang="en-US" dirty="0" err="1">
                <a:solidFill>
                  <a:srgbClr val="0066FF"/>
                </a:solidFill>
                <a:latin typeface="Consolas" pitchFamily="49" charset="0"/>
                <a:cs typeface="Consolas" pitchFamily="49" charset="0"/>
              </a:rPr>
              <a:t>s.x</a:t>
            </a:r>
            <a:r>
              <a:rPr lang="en-US" dirty="0">
                <a:solidFill>
                  <a:srgbClr val="0066FF"/>
                </a:solidFill>
                <a:latin typeface="Consolas" pitchFamily="49" charset="0"/>
                <a:cs typeface="Consolas" pitchFamily="49" charset="0"/>
              </a:rPr>
              <a:t>, 0.0,</a:t>
            </a:r>
          </a:p>
          <a:p>
            <a:pPr marL="333934" lvl="1" indent="0">
              <a:buNone/>
            </a:pPr>
            <a:r>
              <a:rPr lang="en-US" dirty="0" smtClean="0">
                <a:solidFill>
                  <a:srgbClr val="0066FF"/>
                </a:solidFill>
                <a:latin typeface="Consolas" pitchFamily="49" charset="0"/>
                <a:cs typeface="Consolas" pitchFamily="49" charset="0"/>
              </a:rPr>
              <a:t>                </a:t>
            </a:r>
            <a:r>
              <a:rPr lang="en-US" dirty="0">
                <a:solidFill>
                  <a:srgbClr val="0066FF"/>
                </a:solidFill>
                <a:latin typeface="Consolas" pitchFamily="49" charset="0"/>
                <a:cs typeface="Consolas" pitchFamily="49" charset="0"/>
              </a:rPr>
              <a:t>0.0, -</a:t>
            </a:r>
            <a:r>
              <a:rPr lang="en-US" dirty="0" err="1">
                <a:solidFill>
                  <a:srgbClr val="0066FF"/>
                </a:solidFill>
                <a:latin typeface="Consolas" pitchFamily="49" charset="0"/>
                <a:cs typeface="Consolas" pitchFamily="49" charset="0"/>
              </a:rPr>
              <a:t>s.x</a:t>
            </a:r>
            <a:r>
              <a:rPr lang="en-US" dirty="0">
                <a:solidFill>
                  <a:srgbClr val="0066FF"/>
                </a:solidFill>
                <a:latin typeface="Consolas" pitchFamily="49" charset="0"/>
                <a:cs typeface="Consolas" pitchFamily="49" charset="0"/>
              </a:rPr>
              <a:t>,  </a:t>
            </a:r>
            <a:r>
              <a:rPr lang="en-US" dirty="0" err="1">
                <a:solidFill>
                  <a:srgbClr val="0066FF"/>
                </a:solidFill>
                <a:latin typeface="Consolas" pitchFamily="49" charset="0"/>
                <a:cs typeface="Consolas" pitchFamily="49" charset="0"/>
              </a:rPr>
              <a:t>c.x</a:t>
            </a:r>
            <a:r>
              <a:rPr lang="en-US" dirty="0">
                <a:solidFill>
                  <a:srgbClr val="0066FF"/>
                </a:solidFill>
                <a:latin typeface="Consolas" pitchFamily="49" charset="0"/>
                <a:cs typeface="Consolas" pitchFamily="49" charset="0"/>
              </a:rPr>
              <a:t>, 0.0,</a:t>
            </a:r>
          </a:p>
          <a:p>
            <a:pPr marL="333934" lvl="1" indent="0">
              <a:buNone/>
            </a:pPr>
            <a:r>
              <a:rPr lang="en-US" dirty="0" smtClean="0">
                <a:solidFill>
                  <a:srgbClr val="0066FF"/>
                </a:solidFill>
                <a:latin typeface="Consolas" pitchFamily="49" charset="0"/>
                <a:cs typeface="Consolas" pitchFamily="49" charset="0"/>
              </a:rPr>
              <a:t>                </a:t>
            </a:r>
            <a:r>
              <a:rPr lang="en-US" dirty="0">
                <a:solidFill>
                  <a:srgbClr val="0066FF"/>
                </a:solidFill>
                <a:latin typeface="Consolas" pitchFamily="49" charset="0"/>
                <a:cs typeface="Consolas" pitchFamily="49" charset="0"/>
              </a:rPr>
              <a:t>0.0,  0.0,  0.0, 1.0 );</a:t>
            </a:r>
          </a:p>
          <a:p>
            <a:pPr marL="333934" lvl="1" indent="0">
              <a:buNone/>
            </a:pPr>
            <a:endParaRPr lang="en-US" dirty="0">
              <a:solidFill>
                <a:srgbClr val="0066FF"/>
              </a:solidFill>
              <a:latin typeface="Consolas" pitchFamily="49" charset="0"/>
              <a:cs typeface="Consolas" pitchFamily="49" charset="0"/>
            </a:endParaRPr>
          </a:p>
          <a:p>
            <a:pPr marL="333934" lvl="1" indent="0">
              <a:buNone/>
            </a:pPr>
            <a:r>
              <a:rPr lang="en-US" dirty="0" smtClean="0">
                <a:solidFill>
                  <a:srgbClr val="0066FF"/>
                </a:solidFill>
                <a:latin typeface="Consolas" pitchFamily="49" charset="0"/>
                <a:cs typeface="Consolas" pitchFamily="49" charset="0"/>
              </a:rPr>
              <a:t>mat4 </a:t>
            </a:r>
            <a:r>
              <a:rPr lang="en-US" dirty="0" err="1">
                <a:solidFill>
                  <a:srgbClr val="0066FF"/>
                </a:solidFill>
                <a:latin typeface="Consolas" pitchFamily="49" charset="0"/>
                <a:cs typeface="Consolas" pitchFamily="49" charset="0"/>
              </a:rPr>
              <a:t>ry</a:t>
            </a:r>
            <a:r>
              <a:rPr lang="en-US" dirty="0">
                <a:solidFill>
                  <a:srgbClr val="0066FF"/>
                </a:solidFill>
                <a:latin typeface="Consolas" pitchFamily="49" charset="0"/>
                <a:cs typeface="Consolas" pitchFamily="49" charset="0"/>
              </a:rPr>
              <a:t> = mat4( </a:t>
            </a:r>
            <a:r>
              <a:rPr lang="en-US" dirty="0" err="1">
                <a:solidFill>
                  <a:srgbClr val="0066FF"/>
                </a:solidFill>
                <a:latin typeface="Consolas" pitchFamily="49" charset="0"/>
                <a:cs typeface="Consolas" pitchFamily="49" charset="0"/>
              </a:rPr>
              <a:t>c.y</a:t>
            </a:r>
            <a:r>
              <a:rPr lang="en-US" dirty="0">
                <a:solidFill>
                  <a:srgbClr val="0066FF"/>
                </a:solidFill>
                <a:latin typeface="Consolas" pitchFamily="49" charset="0"/>
                <a:cs typeface="Consolas" pitchFamily="49" charset="0"/>
              </a:rPr>
              <a:t>, 0.0, -</a:t>
            </a:r>
            <a:r>
              <a:rPr lang="en-US" dirty="0" err="1">
                <a:solidFill>
                  <a:srgbClr val="0066FF"/>
                </a:solidFill>
                <a:latin typeface="Consolas" pitchFamily="49" charset="0"/>
                <a:cs typeface="Consolas" pitchFamily="49" charset="0"/>
              </a:rPr>
              <a:t>s.y</a:t>
            </a:r>
            <a:r>
              <a:rPr lang="en-US" dirty="0">
                <a:solidFill>
                  <a:srgbClr val="0066FF"/>
                </a:solidFill>
                <a:latin typeface="Consolas" pitchFamily="49" charset="0"/>
                <a:cs typeface="Consolas" pitchFamily="49" charset="0"/>
              </a:rPr>
              <a:t>, 0.0,</a:t>
            </a:r>
          </a:p>
          <a:p>
            <a:pPr marL="333934" lvl="1" indent="0">
              <a:buNone/>
            </a:pPr>
            <a:r>
              <a:rPr lang="en-US" dirty="0" smtClean="0">
                <a:solidFill>
                  <a:srgbClr val="FFFF00"/>
                </a:solidFill>
                <a:latin typeface="Consolas" pitchFamily="49" charset="0"/>
                <a:cs typeface="Consolas" pitchFamily="49" charset="0"/>
              </a:rPr>
              <a:t>                </a:t>
            </a:r>
            <a:r>
              <a:rPr lang="en-US" dirty="0">
                <a:solidFill>
                  <a:srgbClr val="0066FF"/>
                </a:solidFill>
                <a:latin typeface="Consolas" pitchFamily="49" charset="0"/>
                <a:cs typeface="Consolas" pitchFamily="49" charset="0"/>
              </a:rPr>
              <a:t>0.0, 1.0,  0.0, 0.0,</a:t>
            </a:r>
          </a:p>
          <a:p>
            <a:pPr marL="333934" lvl="1" indent="0">
              <a:buNone/>
            </a:pPr>
            <a:r>
              <a:rPr lang="en-US" dirty="0" smtClean="0">
                <a:solidFill>
                  <a:srgbClr val="0066FF"/>
                </a:solidFill>
                <a:latin typeface="Consolas" pitchFamily="49" charset="0"/>
                <a:cs typeface="Consolas" pitchFamily="49" charset="0"/>
              </a:rPr>
              <a:t>                </a:t>
            </a:r>
            <a:r>
              <a:rPr lang="en-US" dirty="0" err="1">
                <a:solidFill>
                  <a:srgbClr val="0066FF"/>
                </a:solidFill>
                <a:latin typeface="Consolas" pitchFamily="49" charset="0"/>
                <a:cs typeface="Consolas" pitchFamily="49" charset="0"/>
              </a:rPr>
              <a:t>s.y</a:t>
            </a:r>
            <a:r>
              <a:rPr lang="en-US" dirty="0">
                <a:solidFill>
                  <a:srgbClr val="0066FF"/>
                </a:solidFill>
                <a:latin typeface="Consolas" pitchFamily="49" charset="0"/>
                <a:cs typeface="Consolas" pitchFamily="49" charset="0"/>
              </a:rPr>
              <a:t>, 0.0,  </a:t>
            </a:r>
            <a:r>
              <a:rPr lang="en-US" dirty="0" err="1">
                <a:solidFill>
                  <a:srgbClr val="0066FF"/>
                </a:solidFill>
                <a:latin typeface="Consolas" pitchFamily="49" charset="0"/>
                <a:cs typeface="Consolas" pitchFamily="49" charset="0"/>
              </a:rPr>
              <a:t>c.y</a:t>
            </a:r>
            <a:r>
              <a:rPr lang="en-US" dirty="0">
                <a:solidFill>
                  <a:srgbClr val="0066FF"/>
                </a:solidFill>
                <a:latin typeface="Consolas" pitchFamily="49" charset="0"/>
                <a:cs typeface="Consolas" pitchFamily="49" charset="0"/>
              </a:rPr>
              <a:t>, 0.0,</a:t>
            </a:r>
          </a:p>
          <a:p>
            <a:pPr marL="333934" lvl="1" indent="0">
              <a:buNone/>
            </a:pPr>
            <a:r>
              <a:rPr lang="en-US" dirty="0" smtClean="0">
                <a:solidFill>
                  <a:srgbClr val="0066FF"/>
                </a:solidFill>
                <a:latin typeface="Consolas" pitchFamily="49" charset="0"/>
                <a:cs typeface="Consolas" pitchFamily="49" charset="0"/>
              </a:rPr>
              <a:t>                </a:t>
            </a:r>
            <a:r>
              <a:rPr lang="en-US" dirty="0">
                <a:solidFill>
                  <a:srgbClr val="0066FF"/>
                </a:solidFill>
                <a:latin typeface="Consolas" pitchFamily="49" charset="0"/>
                <a:cs typeface="Consolas" pitchFamily="49" charset="0"/>
              </a:rPr>
              <a:t>0.0, 0.0,  0.0, 1.0 );</a:t>
            </a:r>
          </a:p>
          <a:p>
            <a:pPr marL="333934" lvl="1" indent="0">
              <a:buNone/>
            </a:pPr>
            <a:endParaRPr lang="en-US" dirty="0">
              <a:solidFill>
                <a:srgbClr val="660066"/>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41956033"/>
      </p:ext>
    </p:extLst>
  </p:cSld>
  <p:clrMapOvr>
    <a:masterClrMapping/>
  </p:clrMapOvr>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57771" cy="857250"/>
          </a:xfrm>
        </p:spPr>
        <p:txBody>
          <a:bodyPr>
            <a:normAutofit fontScale="90000"/>
          </a:bodyPr>
          <a:lstStyle/>
          <a:p>
            <a:r>
              <a:rPr lang="en-US" sz="3111" dirty="0" smtClean="0"/>
              <a:t>Vertex Shader for Rotation of Cube</a:t>
            </a:r>
            <a:r>
              <a:rPr lang="en-US" dirty="0" smtClean="0"/>
              <a:t> </a:t>
            </a:r>
            <a:r>
              <a:rPr lang="en-US" sz="2400" b="0" dirty="0" smtClean="0"/>
              <a:t>(cont’d)</a:t>
            </a:r>
            <a:endParaRPr lang="en-US" sz="2400" b="0" dirty="0"/>
          </a:p>
        </p:txBody>
      </p:sp>
      <p:sp>
        <p:nvSpPr>
          <p:cNvPr id="6" name="Content Placeholder 5"/>
          <p:cNvSpPr>
            <a:spLocks noGrp="1"/>
          </p:cNvSpPr>
          <p:nvPr>
            <p:ph idx="1"/>
          </p:nvPr>
        </p:nvSpPr>
        <p:spPr/>
        <p:txBody>
          <a:bodyPr>
            <a:normAutofit fontScale="70000" lnSpcReduction="20000"/>
          </a:bodyPr>
          <a:lstStyle/>
          <a:p>
            <a:pPr marL="0" indent="0">
              <a:buNone/>
            </a:pPr>
            <a:endParaRPr lang="en-US" dirty="0">
              <a:solidFill>
                <a:srgbClr val="660066"/>
              </a:solidFill>
              <a:latin typeface="Consolas" pitchFamily="49" charset="0"/>
              <a:cs typeface="Consolas" pitchFamily="49" charset="0"/>
            </a:endParaRPr>
          </a:p>
          <a:p>
            <a:pPr marL="0" indent="0">
              <a:buNone/>
            </a:pPr>
            <a:r>
              <a:rPr lang="en-US" dirty="0">
                <a:solidFill>
                  <a:srgbClr val="660066"/>
                </a:solidFill>
                <a:latin typeface="Consolas" pitchFamily="49" charset="0"/>
                <a:cs typeface="Consolas" pitchFamily="49" charset="0"/>
              </a:rPr>
              <a:t>    </a:t>
            </a:r>
            <a:r>
              <a:rPr lang="en-US" dirty="0">
                <a:solidFill>
                  <a:srgbClr val="0066FF"/>
                </a:solidFill>
                <a:latin typeface="Consolas" pitchFamily="49" charset="0"/>
                <a:cs typeface="Consolas" pitchFamily="49" charset="0"/>
              </a:rPr>
              <a:t>mat4 </a:t>
            </a:r>
            <a:r>
              <a:rPr lang="en-US" dirty="0" err="1">
                <a:solidFill>
                  <a:srgbClr val="0066FF"/>
                </a:solidFill>
                <a:latin typeface="Consolas" pitchFamily="49" charset="0"/>
                <a:cs typeface="Consolas" pitchFamily="49" charset="0"/>
              </a:rPr>
              <a:t>rz</a:t>
            </a:r>
            <a:r>
              <a:rPr lang="en-US" dirty="0">
                <a:solidFill>
                  <a:srgbClr val="0066FF"/>
                </a:solidFill>
                <a:latin typeface="Consolas" pitchFamily="49" charset="0"/>
                <a:cs typeface="Consolas" pitchFamily="49" charset="0"/>
              </a:rPr>
              <a:t> = mat4( </a:t>
            </a:r>
            <a:r>
              <a:rPr lang="en-US" dirty="0" err="1">
                <a:solidFill>
                  <a:srgbClr val="0066FF"/>
                </a:solidFill>
                <a:latin typeface="Consolas" pitchFamily="49" charset="0"/>
                <a:cs typeface="Consolas" pitchFamily="49" charset="0"/>
              </a:rPr>
              <a:t>c.z</a:t>
            </a:r>
            <a:r>
              <a:rPr lang="en-US" dirty="0">
                <a:solidFill>
                  <a:srgbClr val="0066FF"/>
                </a:solidFill>
                <a:latin typeface="Consolas" pitchFamily="49" charset="0"/>
                <a:cs typeface="Consolas" pitchFamily="49" charset="0"/>
              </a:rPr>
              <a:t>, -</a:t>
            </a:r>
            <a:r>
              <a:rPr lang="en-US" dirty="0" err="1">
                <a:solidFill>
                  <a:srgbClr val="0066FF"/>
                </a:solidFill>
                <a:latin typeface="Consolas" pitchFamily="49" charset="0"/>
                <a:cs typeface="Consolas" pitchFamily="49" charset="0"/>
              </a:rPr>
              <a:t>s.z</a:t>
            </a:r>
            <a:r>
              <a:rPr lang="en-US" dirty="0">
                <a:solidFill>
                  <a:srgbClr val="0066FF"/>
                </a:solidFill>
                <a:latin typeface="Consolas" pitchFamily="49" charset="0"/>
                <a:cs typeface="Consolas" pitchFamily="49" charset="0"/>
              </a:rPr>
              <a:t>, 0.0, 0.0,</a:t>
            </a:r>
          </a:p>
          <a:p>
            <a:pPr marL="0" indent="0">
              <a:buNone/>
            </a:pPr>
            <a:r>
              <a:rPr lang="en-US" dirty="0">
                <a:solidFill>
                  <a:srgbClr val="0066FF"/>
                </a:solidFill>
                <a:latin typeface="Consolas" pitchFamily="49" charset="0"/>
                <a:cs typeface="Consolas" pitchFamily="49" charset="0"/>
              </a:rPr>
              <a:t>                    </a:t>
            </a:r>
            <a:r>
              <a:rPr lang="en-US" dirty="0" err="1">
                <a:solidFill>
                  <a:srgbClr val="0066FF"/>
                </a:solidFill>
                <a:latin typeface="Consolas" pitchFamily="49" charset="0"/>
                <a:cs typeface="Consolas" pitchFamily="49" charset="0"/>
              </a:rPr>
              <a:t>s.z</a:t>
            </a:r>
            <a:r>
              <a:rPr lang="en-US" dirty="0">
                <a:solidFill>
                  <a:srgbClr val="0066FF"/>
                </a:solidFill>
                <a:latin typeface="Consolas" pitchFamily="49" charset="0"/>
                <a:cs typeface="Consolas" pitchFamily="49" charset="0"/>
              </a:rPr>
              <a:t>,  </a:t>
            </a:r>
            <a:r>
              <a:rPr lang="en-US" dirty="0" err="1">
                <a:solidFill>
                  <a:srgbClr val="0066FF"/>
                </a:solidFill>
                <a:latin typeface="Consolas" pitchFamily="49" charset="0"/>
                <a:cs typeface="Consolas" pitchFamily="49" charset="0"/>
              </a:rPr>
              <a:t>c.z</a:t>
            </a:r>
            <a:r>
              <a:rPr lang="en-US" dirty="0">
                <a:solidFill>
                  <a:srgbClr val="0066FF"/>
                </a:solidFill>
                <a:latin typeface="Consolas" pitchFamily="49" charset="0"/>
                <a:cs typeface="Consolas" pitchFamily="49" charset="0"/>
              </a:rPr>
              <a:t>, 0.0, 0.0,</a:t>
            </a:r>
          </a:p>
          <a:p>
            <a:pPr marL="0" indent="0">
              <a:buNone/>
            </a:pPr>
            <a:r>
              <a:rPr lang="en-US" dirty="0">
                <a:solidFill>
                  <a:srgbClr val="0066FF"/>
                </a:solidFill>
                <a:latin typeface="Consolas" pitchFamily="49" charset="0"/>
                <a:cs typeface="Consolas" pitchFamily="49" charset="0"/>
              </a:rPr>
              <a:t>                    0.0,  0.0, 1.0, 0.0,</a:t>
            </a:r>
          </a:p>
          <a:p>
            <a:pPr marL="0" indent="0">
              <a:buNone/>
            </a:pPr>
            <a:r>
              <a:rPr lang="en-US" dirty="0">
                <a:solidFill>
                  <a:srgbClr val="0066FF"/>
                </a:solidFill>
                <a:latin typeface="Consolas" pitchFamily="49" charset="0"/>
                <a:cs typeface="Consolas" pitchFamily="49" charset="0"/>
              </a:rPr>
              <a:t>                    0.0,  0.0, 0.0, 1.0 );</a:t>
            </a:r>
          </a:p>
          <a:p>
            <a:pPr marL="0" indent="0">
              <a:buNone/>
            </a:pPr>
            <a:endParaRPr lang="en-US" dirty="0">
              <a:solidFill>
                <a:srgbClr val="0066FF"/>
              </a:solidFill>
              <a:latin typeface="Consolas" pitchFamily="49" charset="0"/>
              <a:cs typeface="Consolas" pitchFamily="49" charset="0"/>
            </a:endParaRPr>
          </a:p>
          <a:p>
            <a:pPr marL="0" indent="0">
              <a:buNone/>
            </a:pPr>
            <a:r>
              <a:rPr lang="en-US" dirty="0">
                <a:solidFill>
                  <a:srgbClr val="0066FF"/>
                </a:solidFill>
                <a:latin typeface="Consolas" pitchFamily="49" charset="0"/>
                <a:cs typeface="Consolas" pitchFamily="49" charset="0"/>
              </a:rPr>
              <a:t>    color = </a:t>
            </a:r>
            <a:r>
              <a:rPr lang="en-US" dirty="0" err="1">
                <a:solidFill>
                  <a:srgbClr val="0066FF"/>
                </a:solidFill>
                <a:latin typeface="Consolas" pitchFamily="49" charset="0"/>
                <a:cs typeface="Consolas" pitchFamily="49" charset="0"/>
              </a:rPr>
              <a:t>vColor</a:t>
            </a:r>
            <a:r>
              <a:rPr lang="en-US" dirty="0">
                <a:solidFill>
                  <a:srgbClr val="0066FF"/>
                </a:solidFill>
                <a:latin typeface="Consolas" pitchFamily="49" charset="0"/>
                <a:cs typeface="Consolas" pitchFamily="49" charset="0"/>
              </a:rPr>
              <a:t>;</a:t>
            </a:r>
          </a:p>
          <a:p>
            <a:pPr marL="0" indent="0">
              <a:buNone/>
            </a:pPr>
            <a:r>
              <a:rPr lang="en-US" dirty="0">
                <a:solidFill>
                  <a:srgbClr val="0066FF"/>
                </a:solidFill>
                <a:latin typeface="Consolas" pitchFamily="49" charset="0"/>
                <a:cs typeface="Consolas" pitchFamily="49" charset="0"/>
              </a:rPr>
              <a:t>    </a:t>
            </a:r>
            <a:r>
              <a:rPr lang="en-US" dirty="0" err="1">
                <a:solidFill>
                  <a:srgbClr val="0066FF"/>
                </a:solidFill>
                <a:latin typeface="Consolas" pitchFamily="49" charset="0"/>
                <a:cs typeface="Consolas" pitchFamily="49" charset="0"/>
              </a:rPr>
              <a:t>gl_Position</a:t>
            </a:r>
            <a:r>
              <a:rPr lang="en-US" dirty="0">
                <a:solidFill>
                  <a:srgbClr val="0066FF"/>
                </a:solidFill>
                <a:latin typeface="Consolas" pitchFamily="49" charset="0"/>
                <a:cs typeface="Consolas" pitchFamily="49" charset="0"/>
              </a:rPr>
              <a:t> = </a:t>
            </a:r>
            <a:r>
              <a:rPr lang="en-US" dirty="0" err="1">
                <a:solidFill>
                  <a:srgbClr val="0066FF"/>
                </a:solidFill>
                <a:latin typeface="Consolas" pitchFamily="49" charset="0"/>
                <a:cs typeface="Consolas" pitchFamily="49" charset="0"/>
              </a:rPr>
              <a:t>rz</a:t>
            </a:r>
            <a:r>
              <a:rPr lang="en-US" dirty="0">
                <a:solidFill>
                  <a:srgbClr val="0066FF"/>
                </a:solidFill>
                <a:latin typeface="Consolas" pitchFamily="49" charset="0"/>
                <a:cs typeface="Consolas" pitchFamily="49" charset="0"/>
              </a:rPr>
              <a:t> * </a:t>
            </a:r>
            <a:r>
              <a:rPr lang="en-US" dirty="0" err="1">
                <a:solidFill>
                  <a:srgbClr val="0066FF"/>
                </a:solidFill>
                <a:latin typeface="Consolas" pitchFamily="49" charset="0"/>
                <a:cs typeface="Consolas" pitchFamily="49" charset="0"/>
              </a:rPr>
              <a:t>ry</a:t>
            </a:r>
            <a:r>
              <a:rPr lang="en-US" dirty="0">
                <a:solidFill>
                  <a:srgbClr val="0066FF"/>
                </a:solidFill>
                <a:latin typeface="Consolas" pitchFamily="49" charset="0"/>
                <a:cs typeface="Consolas" pitchFamily="49" charset="0"/>
              </a:rPr>
              <a:t> * </a:t>
            </a:r>
            <a:r>
              <a:rPr lang="en-US" dirty="0" err="1">
                <a:solidFill>
                  <a:srgbClr val="0066FF"/>
                </a:solidFill>
                <a:latin typeface="Consolas" pitchFamily="49" charset="0"/>
                <a:cs typeface="Consolas" pitchFamily="49" charset="0"/>
              </a:rPr>
              <a:t>rx</a:t>
            </a:r>
            <a:r>
              <a:rPr lang="en-US" dirty="0">
                <a:solidFill>
                  <a:srgbClr val="0066FF"/>
                </a:solidFill>
                <a:latin typeface="Consolas" pitchFamily="49" charset="0"/>
                <a:cs typeface="Consolas" pitchFamily="49" charset="0"/>
              </a:rPr>
              <a:t> * </a:t>
            </a:r>
            <a:r>
              <a:rPr lang="en-US" dirty="0" err="1">
                <a:solidFill>
                  <a:srgbClr val="0066FF"/>
                </a:solidFill>
                <a:latin typeface="Consolas" pitchFamily="49" charset="0"/>
                <a:cs typeface="Consolas" pitchFamily="49" charset="0"/>
              </a:rPr>
              <a:t>vPosition</a:t>
            </a:r>
            <a:r>
              <a:rPr lang="en-US" dirty="0">
                <a:solidFill>
                  <a:srgbClr val="0066FF"/>
                </a:solidFill>
                <a:latin typeface="Consolas" pitchFamily="49" charset="0"/>
                <a:cs typeface="Consolas" pitchFamily="49" charset="0"/>
              </a:rPr>
              <a:t>;</a:t>
            </a:r>
          </a:p>
          <a:p>
            <a:pPr marL="0" indent="0">
              <a:buNone/>
            </a:pPr>
            <a:r>
              <a:rPr lang="en-US" dirty="0">
                <a:solidFill>
                  <a:srgbClr val="0066FF"/>
                </a:solidFill>
                <a:latin typeface="Consolas" pitchFamily="49" charset="0"/>
                <a:cs typeface="Consolas" pitchFamily="49" charset="0"/>
              </a:rPr>
              <a:t>} </a:t>
            </a:r>
          </a:p>
          <a:p>
            <a:pPr marL="0" indent="0">
              <a:buNone/>
            </a:pPr>
            <a:endParaRPr lang="en-US" dirty="0">
              <a:solidFill>
                <a:srgbClr val="0066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7659837"/>
      </p:ext>
    </p:extLst>
  </p:cSld>
  <p:clrMapOvr>
    <a:masterClrMapping/>
  </p:clrMapOvr>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Sending Angles from Application</a:t>
            </a:r>
            <a:endParaRPr lang="en-US" sz="3200" dirty="0"/>
          </a:p>
        </p:txBody>
      </p:sp>
      <p:sp>
        <p:nvSpPr>
          <p:cNvPr id="7" name="Content Placeholder 6"/>
          <p:cNvSpPr>
            <a:spLocks noGrp="1"/>
          </p:cNvSpPr>
          <p:nvPr>
            <p:ph idx="1"/>
          </p:nvPr>
        </p:nvSpPr>
        <p:spPr>
          <a:xfrm>
            <a:off x="457199" y="1200150"/>
            <a:ext cx="8447335" cy="3943349"/>
          </a:xfrm>
        </p:spPr>
        <p:txBody>
          <a:bodyPr>
            <a:normAutofit fontScale="55000" lnSpcReduction="20000"/>
          </a:bodyPr>
          <a:lstStyle/>
          <a:p>
            <a:pPr>
              <a:buNone/>
            </a:pPr>
            <a:r>
              <a:rPr lang="en-US" dirty="0" smtClean="0"/>
              <a:t/>
            </a:r>
            <a:br>
              <a:rPr lang="en-US" dirty="0" smtClean="0"/>
            </a:br>
            <a:r>
              <a:rPr lang="en-US" sz="4364" dirty="0" smtClean="0">
                <a:solidFill>
                  <a:srgbClr val="0066FF"/>
                </a:solidFill>
              </a:rPr>
              <a:t>// </a:t>
            </a:r>
            <a:r>
              <a:rPr lang="en-US" sz="3636" dirty="0" smtClean="0">
                <a:solidFill>
                  <a:srgbClr val="0066FF"/>
                </a:solidFill>
              </a:rPr>
              <a:t>in init()</a:t>
            </a:r>
            <a:endParaRPr lang="en-US" sz="4364" dirty="0" smtClean="0">
              <a:solidFill>
                <a:srgbClr val="0066FF"/>
              </a:solidFill>
            </a:endParaRPr>
          </a:p>
          <a:p>
            <a:pPr marL="333934" lvl="1" indent="0">
              <a:buNone/>
            </a:pPr>
            <a:endParaRPr lang="en-US" sz="3273" dirty="0" smtClean="0">
              <a:solidFill>
                <a:srgbClr val="0066FF"/>
              </a:solidFill>
            </a:endParaRPr>
          </a:p>
          <a:p>
            <a:pPr marL="333934" lvl="1" indent="0">
              <a:buNone/>
            </a:pPr>
            <a:r>
              <a:rPr lang="en-US" sz="3273" dirty="0" err="1" smtClean="0">
                <a:solidFill>
                  <a:srgbClr val="0066FF"/>
                </a:solidFill>
              </a:rPr>
              <a:t>var</a:t>
            </a:r>
            <a:r>
              <a:rPr lang="en-US" sz="3273" dirty="0" smtClean="0">
                <a:solidFill>
                  <a:srgbClr val="0066FF"/>
                </a:solidFill>
              </a:rPr>
              <a:t> theta = [ 0, 0, 0 ];</a:t>
            </a:r>
          </a:p>
          <a:p>
            <a:pPr marL="333934" lvl="1" indent="0">
              <a:buNone/>
            </a:pPr>
            <a:r>
              <a:rPr lang="en-US" sz="3273" dirty="0" err="1" smtClean="0">
                <a:solidFill>
                  <a:srgbClr val="0066FF"/>
                </a:solidFill>
              </a:rPr>
              <a:t>var</a:t>
            </a:r>
            <a:r>
              <a:rPr lang="en-US" sz="3273" dirty="0" smtClean="0">
                <a:solidFill>
                  <a:srgbClr val="0066FF"/>
                </a:solidFill>
              </a:rPr>
              <a:t> axis = 0;</a:t>
            </a:r>
          </a:p>
          <a:p>
            <a:pPr marL="333934" lvl="1" indent="0">
              <a:buNone/>
            </a:pPr>
            <a:r>
              <a:rPr lang="en-US" sz="3273" dirty="0" err="1" smtClean="0">
                <a:solidFill>
                  <a:srgbClr val="0066FF"/>
                </a:solidFill>
              </a:rPr>
              <a:t>thetaLoc</a:t>
            </a:r>
            <a:r>
              <a:rPr lang="en-US" sz="3273" dirty="0" smtClean="0">
                <a:solidFill>
                  <a:srgbClr val="0066FF"/>
                </a:solidFill>
              </a:rPr>
              <a:t> = </a:t>
            </a:r>
            <a:r>
              <a:rPr lang="en-US" sz="3273" dirty="0" err="1" smtClean="0">
                <a:solidFill>
                  <a:srgbClr val="0066FF"/>
                </a:solidFill>
              </a:rPr>
              <a:t>gl.getUniformLocation(program</a:t>
            </a:r>
            <a:r>
              <a:rPr lang="en-US" sz="3273" dirty="0" smtClean="0">
                <a:solidFill>
                  <a:srgbClr val="0066FF"/>
                </a:solidFill>
              </a:rPr>
              <a:t>, "theta");</a:t>
            </a:r>
          </a:p>
          <a:p>
            <a:pPr marL="333934" lvl="1" indent="0">
              <a:buNone/>
            </a:pPr>
            <a:endParaRPr lang="en-US" sz="3273" dirty="0" smtClean="0">
              <a:solidFill>
                <a:srgbClr val="0066FF"/>
              </a:solidFill>
            </a:endParaRPr>
          </a:p>
          <a:p>
            <a:pPr marL="333934" lvl="1" indent="0">
              <a:buNone/>
            </a:pPr>
            <a:r>
              <a:rPr lang="en-US" sz="3273" dirty="0" smtClean="0">
                <a:solidFill>
                  <a:srgbClr val="0066FF"/>
                </a:solidFill>
              </a:rPr>
              <a:t>// set axis and flag via buttons and event listeners</a:t>
            </a:r>
          </a:p>
          <a:p>
            <a:pPr marL="333934" lvl="1" indent="0">
              <a:buNone/>
            </a:pPr>
            <a:endParaRPr lang="en-US" sz="3273" dirty="0" smtClean="0">
              <a:solidFill>
                <a:srgbClr val="0066FF"/>
              </a:solidFill>
            </a:endParaRPr>
          </a:p>
          <a:p>
            <a:pPr marL="333934" lvl="1" indent="0">
              <a:buNone/>
            </a:pPr>
            <a:r>
              <a:rPr lang="en-US" sz="3273" dirty="0" smtClean="0">
                <a:solidFill>
                  <a:srgbClr val="0066FF"/>
                </a:solidFill>
              </a:rPr>
              <a:t>// in render()</a:t>
            </a:r>
          </a:p>
          <a:p>
            <a:pPr marL="333934" lvl="1" indent="0">
              <a:buNone/>
            </a:pPr>
            <a:endParaRPr lang="en-US" sz="3273" dirty="0" smtClean="0">
              <a:solidFill>
                <a:srgbClr val="0066FF"/>
              </a:solidFill>
            </a:endParaRPr>
          </a:p>
          <a:p>
            <a:pPr marL="333934" lvl="1" indent="0">
              <a:buNone/>
            </a:pPr>
            <a:r>
              <a:rPr lang="en-US" sz="3273" dirty="0" smtClean="0">
                <a:solidFill>
                  <a:srgbClr val="0066FF"/>
                </a:solidFill>
              </a:rPr>
              <a:t> </a:t>
            </a:r>
            <a:r>
              <a:rPr lang="en-US" sz="3273" dirty="0" err="1" smtClean="0">
                <a:solidFill>
                  <a:srgbClr val="0066FF"/>
                </a:solidFill>
              </a:rPr>
              <a:t>if(flag</a:t>
            </a:r>
            <a:r>
              <a:rPr lang="en-US" sz="3273" dirty="0" smtClean="0">
                <a:solidFill>
                  <a:srgbClr val="0066FF"/>
                </a:solidFill>
              </a:rPr>
              <a:t>) </a:t>
            </a:r>
            <a:r>
              <a:rPr lang="en-US" sz="3273" dirty="0" err="1" smtClean="0">
                <a:solidFill>
                  <a:srgbClr val="0066FF"/>
                </a:solidFill>
              </a:rPr>
              <a:t>theta[axis</a:t>
            </a:r>
            <a:r>
              <a:rPr lang="en-US" sz="3273" dirty="0" smtClean="0">
                <a:solidFill>
                  <a:srgbClr val="0066FF"/>
                </a:solidFill>
              </a:rPr>
              <a:t>] += 2.0;</a:t>
            </a:r>
          </a:p>
          <a:p>
            <a:pPr marL="333934" lvl="1" indent="0">
              <a:buNone/>
            </a:pPr>
            <a:r>
              <a:rPr lang="en-US" sz="3273" dirty="0" smtClean="0">
                <a:solidFill>
                  <a:srgbClr val="0066FF"/>
                </a:solidFill>
              </a:rPr>
              <a:t> gl.uniform3fv(thetaLoc, theta);</a:t>
            </a:r>
          </a:p>
          <a:p>
            <a:pPr marL="333934" lvl="1" indent="0">
              <a:buNone/>
            </a:pPr>
            <a:endParaRPr lang="en-US" dirty="0" smtClean="0">
              <a:solidFill>
                <a:srgbClr val="FFFF00"/>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083070"/>
      </p:ext>
    </p:extLst>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solidFill>
                  <a:srgbClr val="413B36"/>
                </a:solidFill>
              </a:rPr>
              <a:t>Evolution of the OpenGL Pipeline</a:t>
            </a:r>
            <a:endParaRPr lang="en-US" sz="3600" dirty="0">
              <a:solidFill>
                <a:srgbClr val="413B36"/>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84462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p:txBody>
          <a:bodyPr/>
          <a:lstStyle/>
          <a:p>
            <a:r>
              <a:rPr lang="en-US" dirty="0" smtClean="0"/>
              <a:t>Lighting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80083904"/>
      </p:ext>
    </p:extLst>
  </p:cSld>
  <p:clrMapOvr>
    <a:masterClrMapping/>
  </p:clrMapOvr>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normAutofit/>
          </a:bodyPr>
          <a:lstStyle/>
          <a:p>
            <a:r>
              <a:rPr lang="en-US" sz="3600" dirty="0" smtClean="0"/>
              <a:t>Lighting Principles</a:t>
            </a:r>
            <a:endParaRPr lang="en-US" sz="3600" dirty="0"/>
          </a:p>
        </p:txBody>
      </p:sp>
      <p:sp>
        <p:nvSpPr>
          <p:cNvPr id="132099" name="Rectangle 3"/>
          <p:cNvSpPr>
            <a:spLocks noGrp="1" noChangeArrowheads="1"/>
          </p:cNvSpPr>
          <p:nvPr>
            <p:ph idx="1"/>
          </p:nvPr>
        </p:nvSpPr>
        <p:spPr>
          <a:xfrm>
            <a:off x="208867" y="1200151"/>
            <a:ext cx="6401328" cy="3409020"/>
          </a:xfrm>
        </p:spPr>
        <p:txBody>
          <a:bodyPr>
            <a:normAutofit fontScale="70000" lnSpcReduction="20000"/>
          </a:bodyPr>
          <a:lstStyle/>
          <a:p>
            <a:r>
              <a:rPr lang="en-US" sz="3027" dirty="0" smtClean="0"/>
              <a:t>Lighting simulates how objects reflect light</a:t>
            </a:r>
          </a:p>
          <a:p>
            <a:pPr lvl="1"/>
            <a:r>
              <a:rPr lang="en-US" dirty="0" smtClean="0"/>
              <a:t>material composition of object</a:t>
            </a:r>
          </a:p>
          <a:p>
            <a:pPr lvl="1"/>
            <a:r>
              <a:rPr lang="en-US" dirty="0" smtClean="0"/>
              <a:t>light’s color and position</a:t>
            </a:r>
          </a:p>
          <a:p>
            <a:pPr lvl="1"/>
            <a:r>
              <a:rPr lang="en-US" dirty="0" smtClean="0"/>
              <a:t>global lighting parameters</a:t>
            </a:r>
          </a:p>
          <a:p>
            <a:r>
              <a:rPr lang="en-US" sz="3027" dirty="0" smtClean="0"/>
              <a:t>Usually implemented in</a:t>
            </a:r>
          </a:p>
          <a:p>
            <a:pPr lvl="1"/>
            <a:r>
              <a:rPr lang="en-US" dirty="0" smtClean="0"/>
              <a:t>vertex shader for faster speed</a:t>
            </a:r>
          </a:p>
          <a:p>
            <a:pPr lvl="1"/>
            <a:r>
              <a:rPr lang="en-US" dirty="0" smtClean="0"/>
              <a:t>fragment shader for nicer shading</a:t>
            </a:r>
          </a:p>
          <a:p>
            <a:r>
              <a:rPr lang="en-US" sz="2839" dirty="0" smtClean="0"/>
              <a:t>Modified </a:t>
            </a:r>
            <a:r>
              <a:rPr lang="en-US" sz="2839" dirty="0" err="1" smtClean="0"/>
              <a:t>Phong</a:t>
            </a:r>
            <a:r>
              <a:rPr lang="en-US" sz="2839" dirty="0" smtClean="0"/>
              <a:t> model was built into fixed function OpenGL</a:t>
            </a:r>
          </a:p>
          <a:p>
            <a:pPr lvl="1"/>
            <a:r>
              <a:rPr lang="en-US" sz="2857" dirty="0" smtClean="0"/>
              <a:t>Basis of most lighting models</a:t>
            </a:r>
          </a:p>
          <a:p>
            <a:pPr>
              <a:buNone/>
            </a:pPr>
            <a:r>
              <a:rPr lang="en-US" sz="2839" dirty="0" smtClean="0"/>
              <a:t>	</a:t>
            </a:r>
          </a:p>
          <a:p>
            <a:pPr>
              <a:buNone/>
            </a:pPr>
            <a:endParaRPr lang="en-US" sz="2839" dirty="0"/>
          </a:p>
        </p:txBody>
      </p:sp>
      <p:pic>
        <p:nvPicPr>
          <p:cNvPr id="132100" name="Picture 4" descr="litObjects"/>
          <p:cNvPicPr>
            <a:picLocks noChangeAspect="1" noChangeArrowheads="1"/>
          </p:cNvPicPr>
          <p:nvPr/>
        </p:nvPicPr>
        <p:blipFill>
          <a:blip r:embed="rId3">
            <a:clrChange>
              <a:clrFrom>
                <a:srgbClr val="BDC6C6"/>
              </a:clrFrom>
              <a:clrTo>
                <a:srgbClr val="BDC6C6">
                  <a:alpha val="0"/>
                </a:srgbClr>
              </a:clrTo>
            </a:clrChange>
          </a:blip>
          <a:srcRect/>
          <a:stretch>
            <a:fillRect/>
          </a:stretch>
        </p:blipFill>
        <p:spPr bwMode="auto">
          <a:xfrm>
            <a:off x="6746574" y="3141433"/>
            <a:ext cx="2042787" cy="1661336"/>
          </a:xfrm>
          <a:prstGeom prst="rect">
            <a:avLst/>
          </a:prstGeom>
          <a:noFill/>
          <a:ln w="9525">
            <a:noFill/>
            <a:miter lim="800000"/>
            <a:headEnd/>
            <a:tailEnd/>
          </a:ln>
        </p:spPr>
      </p:pic>
      <p:pic>
        <p:nvPicPr>
          <p:cNvPr id="132101" name="Picture 5" descr="unlitObjects"/>
          <p:cNvPicPr>
            <a:picLocks noChangeAspect="1" noChangeArrowheads="1"/>
          </p:cNvPicPr>
          <p:nvPr/>
        </p:nvPicPr>
        <p:blipFill>
          <a:blip r:embed="rId4">
            <a:clrChange>
              <a:clrFrom>
                <a:srgbClr val="BDC6C6"/>
              </a:clrFrom>
              <a:clrTo>
                <a:srgbClr val="BDC6C6">
                  <a:alpha val="0"/>
                </a:srgbClr>
              </a:clrTo>
            </a:clrChange>
          </a:blip>
          <a:srcRect/>
          <a:stretch>
            <a:fillRect/>
          </a:stretch>
        </p:blipFill>
        <p:spPr bwMode="auto">
          <a:xfrm>
            <a:off x="6713799" y="1346587"/>
            <a:ext cx="2060584" cy="1657350"/>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4706502"/>
      </p:ext>
    </p:extLst>
  </p:cSld>
  <p:clrMapOvr>
    <a:masterClrMapping/>
  </p:clrMapOvr>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normAutofit/>
          </a:bodyPr>
          <a:lstStyle/>
          <a:p>
            <a:r>
              <a:rPr lang="en-US" sz="3600" dirty="0" smtClean="0"/>
              <a:t>Surface </a:t>
            </a:r>
            <a:r>
              <a:rPr lang="en-US" sz="3600" dirty="0" err="1" smtClean="0"/>
              <a:t>Normals</a:t>
            </a:r>
            <a:endParaRPr lang="en-US" sz="3600" dirty="0"/>
          </a:p>
        </p:txBody>
      </p:sp>
      <p:sp>
        <p:nvSpPr>
          <p:cNvPr id="140291" name="Rectangle 3"/>
          <p:cNvSpPr>
            <a:spLocks noGrp="1" noChangeArrowheads="1"/>
          </p:cNvSpPr>
          <p:nvPr>
            <p:ph idx="1"/>
          </p:nvPr>
        </p:nvSpPr>
        <p:spPr>
          <a:xfrm>
            <a:off x="457200" y="1076466"/>
            <a:ext cx="5807903" cy="3140254"/>
          </a:xfrm>
        </p:spPr>
        <p:txBody>
          <a:bodyPr>
            <a:normAutofit fontScale="70000" lnSpcReduction="20000"/>
          </a:bodyPr>
          <a:lstStyle/>
          <a:p>
            <a:r>
              <a:rPr lang="en-US" dirty="0" err="1" smtClean="0"/>
              <a:t>Normals</a:t>
            </a:r>
            <a:r>
              <a:rPr lang="en-US" dirty="0" smtClean="0"/>
              <a:t> give surface orientation and determine (in part) how a surface reflects light</a:t>
            </a:r>
          </a:p>
          <a:p>
            <a:pPr lvl="1"/>
            <a:r>
              <a:rPr lang="en-US" dirty="0" smtClean="0"/>
              <a:t>Application usually provides </a:t>
            </a:r>
            <a:r>
              <a:rPr lang="en-US" dirty="0" err="1" smtClean="0"/>
              <a:t>normals</a:t>
            </a:r>
            <a:r>
              <a:rPr lang="en-US" dirty="0" smtClean="0"/>
              <a:t> as a vertex attribute</a:t>
            </a:r>
          </a:p>
          <a:p>
            <a:pPr lvl="1"/>
            <a:r>
              <a:rPr lang="en-US" dirty="0" smtClean="0"/>
              <a:t>Current normal can be used to compute vertex’s </a:t>
            </a:r>
            <a:r>
              <a:rPr lang="en-US" dirty="0" err="1" smtClean="0"/>
              <a:t>COLORor</a:t>
            </a:r>
            <a:r>
              <a:rPr lang="en-US" dirty="0" smtClean="0"/>
              <a:t> is passed to fragment shader</a:t>
            </a:r>
          </a:p>
          <a:p>
            <a:pPr lvl="1"/>
            <a:r>
              <a:rPr lang="en-US" dirty="0" smtClean="0"/>
              <a:t>Use unit </a:t>
            </a:r>
            <a:r>
              <a:rPr lang="en-US" dirty="0" err="1" smtClean="0"/>
              <a:t>normals</a:t>
            </a:r>
            <a:r>
              <a:rPr lang="en-US" dirty="0" smtClean="0"/>
              <a:t> for proper lighting</a:t>
            </a:r>
          </a:p>
          <a:p>
            <a:pPr lvl="2"/>
            <a:r>
              <a:rPr lang="en-US" dirty="0" smtClean="0"/>
              <a:t>scaling affects a normal’s length</a:t>
            </a:r>
          </a:p>
        </p:txBody>
      </p:sp>
      <p:pic>
        <p:nvPicPr>
          <p:cNvPr id="140292" name="Picture 4" descr="normal"/>
          <p:cNvPicPr>
            <a:picLocks noChangeAspect="1" noChangeArrowheads="1"/>
          </p:cNvPicPr>
          <p:nvPr/>
        </p:nvPicPr>
        <p:blipFill>
          <a:blip r:embed="rId3">
            <a:clrChange>
              <a:clrFrom>
                <a:srgbClr val="0026FF"/>
              </a:clrFrom>
              <a:clrTo>
                <a:srgbClr val="0026FF">
                  <a:alpha val="0"/>
                </a:srgbClr>
              </a:clrTo>
            </a:clrChange>
          </a:blip>
          <a:stretch>
            <a:fillRect/>
          </a:stretch>
        </p:blipFill>
        <p:spPr bwMode="auto">
          <a:xfrm>
            <a:off x="6357452" y="2239532"/>
            <a:ext cx="2590800" cy="2219325"/>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9763701"/>
      </p:ext>
    </p:extLst>
  </p:cSld>
  <p:clrMapOvr>
    <a:masterClrMapping/>
  </p:clrMapOvr>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normAutofit/>
          </a:bodyPr>
          <a:lstStyle/>
          <a:p>
            <a:r>
              <a:rPr lang="en-US" sz="3600" dirty="0" smtClean="0"/>
              <a:t>Modified </a:t>
            </a:r>
            <a:r>
              <a:rPr lang="en-US" sz="3600" dirty="0" err="1" smtClean="0"/>
              <a:t>Phong</a:t>
            </a:r>
            <a:r>
              <a:rPr lang="en-US" sz="3600" dirty="0" smtClean="0"/>
              <a:t> Model</a:t>
            </a:r>
            <a:endParaRPr lang="en-US" sz="3600" dirty="0"/>
          </a:p>
        </p:txBody>
      </p:sp>
      <p:sp>
        <p:nvSpPr>
          <p:cNvPr id="134147" name="Rectangle 3"/>
          <p:cNvSpPr>
            <a:spLocks noGrp="1" noChangeArrowheads="1"/>
          </p:cNvSpPr>
          <p:nvPr>
            <p:ph idx="1"/>
          </p:nvPr>
        </p:nvSpPr>
        <p:spPr>
          <a:xfrm>
            <a:off x="383906" y="966033"/>
            <a:ext cx="8404764" cy="4177467"/>
          </a:xfrm>
        </p:spPr>
        <p:txBody>
          <a:bodyPr>
            <a:normAutofit fontScale="85000" lnSpcReduction="20000"/>
          </a:bodyPr>
          <a:lstStyle/>
          <a:p>
            <a:r>
              <a:rPr lang="en-US" dirty="0" smtClean="0"/>
              <a:t>Computes a color for each vertex using </a:t>
            </a:r>
          </a:p>
          <a:p>
            <a:pPr lvl="1"/>
            <a:r>
              <a:rPr lang="en-US" dirty="0" smtClean="0"/>
              <a:t>Surface </a:t>
            </a:r>
            <a:r>
              <a:rPr lang="en-US" dirty="0" err="1" smtClean="0"/>
              <a:t>normals</a:t>
            </a:r>
            <a:endParaRPr lang="en-US" dirty="0" smtClean="0"/>
          </a:p>
          <a:p>
            <a:pPr lvl="1"/>
            <a:r>
              <a:rPr lang="en-US" dirty="0" smtClean="0"/>
              <a:t>Diffuse and specular reflections</a:t>
            </a:r>
            <a:endParaRPr lang="en-US" dirty="0"/>
          </a:p>
          <a:p>
            <a:pPr lvl="1"/>
            <a:r>
              <a:rPr lang="en-US" dirty="0" smtClean="0"/>
              <a:t>Viewer’s position and viewing direction</a:t>
            </a:r>
          </a:p>
          <a:p>
            <a:pPr lvl="1"/>
            <a:r>
              <a:rPr lang="en-US" dirty="0" smtClean="0"/>
              <a:t>Ambient light</a:t>
            </a:r>
          </a:p>
          <a:p>
            <a:pPr lvl="1"/>
            <a:r>
              <a:rPr lang="en-US" dirty="0" smtClean="0"/>
              <a:t>Emission</a:t>
            </a:r>
          </a:p>
          <a:p>
            <a:r>
              <a:rPr lang="en-US" dirty="0" smtClean="0"/>
              <a:t>Vertex colors are interpolated across polygons by the rasterizer</a:t>
            </a:r>
          </a:p>
          <a:p>
            <a:pPr lvl="1"/>
            <a:r>
              <a:rPr lang="en-US" i="1" dirty="0" err="1" smtClean="0"/>
              <a:t>Phong</a:t>
            </a:r>
            <a:r>
              <a:rPr lang="en-US" dirty="0" smtClean="0"/>
              <a:t> </a:t>
            </a:r>
            <a:r>
              <a:rPr lang="en-US" i="1" dirty="0" smtClean="0"/>
              <a:t>shading</a:t>
            </a:r>
            <a:r>
              <a:rPr lang="en-US" dirty="0" smtClean="0"/>
              <a:t> does the same computation per fragment, interpolating the normal across the polygon</a:t>
            </a:r>
          </a:p>
          <a:p>
            <a:pPr lvl="2"/>
            <a:r>
              <a:rPr lang="en-US" dirty="0" smtClean="0"/>
              <a:t>more accurate results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9298770"/>
      </p:ext>
    </p:extLst>
  </p:cSld>
  <p:clrMapOvr>
    <a:masterClrMapping/>
  </p:clrMapOvr>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Adding Lighting to Cube</a:t>
            </a:r>
            <a:endParaRPr lang="en-US" sz="3600" dirty="0"/>
          </a:p>
        </p:txBody>
      </p:sp>
      <p:sp>
        <p:nvSpPr>
          <p:cNvPr id="5" name="Content Placeholder 4"/>
          <p:cNvSpPr>
            <a:spLocks noGrp="1"/>
          </p:cNvSpPr>
          <p:nvPr>
            <p:ph idx="1"/>
          </p:nvPr>
        </p:nvSpPr>
        <p:spPr>
          <a:xfrm>
            <a:off x="92928" y="840833"/>
            <a:ext cx="9051072" cy="3805509"/>
          </a:xfrm>
        </p:spPr>
        <p:txBody>
          <a:bodyPr>
            <a:noAutofit/>
          </a:bodyPr>
          <a:lstStyle/>
          <a:p>
            <a:pPr marL="333934" lvl="1" indent="0">
              <a:buNone/>
            </a:pPr>
            <a:r>
              <a:rPr lang="en-US" sz="1800" dirty="0" smtClean="0">
                <a:solidFill>
                  <a:srgbClr val="0066FF"/>
                </a:solidFill>
                <a:latin typeface="Consolas"/>
                <a:cs typeface="Consolas"/>
              </a:rPr>
              <a:t>// vertex shader </a:t>
            </a:r>
          </a:p>
          <a:p>
            <a:pPr marL="333934" lvl="1" indent="0">
              <a:buNone/>
            </a:pPr>
            <a:endParaRPr lang="en-US" sz="1800" dirty="0" smtClean="0">
              <a:solidFill>
                <a:srgbClr val="0066FF"/>
              </a:solidFill>
              <a:latin typeface="Consolas"/>
              <a:cs typeface="Consolas"/>
            </a:endParaRPr>
          </a:p>
          <a:p>
            <a:pPr marL="333934" lvl="1" indent="0">
              <a:buNone/>
            </a:pPr>
            <a:r>
              <a:rPr lang="en-US" sz="1800" dirty="0" smtClean="0">
                <a:solidFill>
                  <a:srgbClr val="0066FF"/>
                </a:solidFill>
                <a:latin typeface="Consolas"/>
                <a:cs typeface="Consolas"/>
              </a:rPr>
              <a:t>in vec4 </a:t>
            </a:r>
            <a:r>
              <a:rPr lang="en-US" sz="1800" dirty="0" err="1" smtClean="0">
                <a:solidFill>
                  <a:srgbClr val="0066FF"/>
                </a:solidFill>
                <a:latin typeface="Consolas"/>
                <a:cs typeface="Consolas"/>
              </a:rPr>
              <a:t>vPosition</a:t>
            </a:r>
            <a:r>
              <a:rPr lang="en-US" sz="1800" dirty="0" smtClean="0">
                <a:solidFill>
                  <a:srgbClr val="0066FF"/>
                </a:solidFill>
                <a:latin typeface="Consolas"/>
                <a:cs typeface="Consolas"/>
              </a:rPr>
              <a:t>;</a:t>
            </a:r>
          </a:p>
          <a:p>
            <a:pPr marL="333934" lvl="1" indent="0">
              <a:buNone/>
            </a:pPr>
            <a:r>
              <a:rPr lang="en-US" sz="1800" dirty="0" smtClean="0">
                <a:solidFill>
                  <a:srgbClr val="0066FF"/>
                </a:solidFill>
                <a:latin typeface="Consolas"/>
                <a:cs typeface="Consolas"/>
              </a:rPr>
              <a:t>in vec3 </a:t>
            </a:r>
            <a:r>
              <a:rPr lang="en-US" sz="1800" dirty="0" err="1" smtClean="0">
                <a:solidFill>
                  <a:srgbClr val="0066FF"/>
                </a:solidFill>
                <a:latin typeface="Consolas"/>
                <a:cs typeface="Consolas"/>
              </a:rPr>
              <a:t>vNormal</a:t>
            </a:r>
            <a:r>
              <a:rPr lang="en-US" sz="1800" dirty="0" smtClean="0">
                <a:solidFill>
                  <a:srgbClr val="0066FF"/>
                </a:solidFill>
                <a:latin typeface="Consolas"/>
                <a:cs typeface="Consolas"/>
              </a:rPr>
              <a:t>;</a:t>
            </a:r>
          </a:p>
          <a:p>
            <a:pPr marL="333934" lvl="1" indent="0">
              <a:buNone/>
            </a:pPr>
            <a:r>
              <a:rPr lang="en-US" sz="1800" dirty="0" smtClean="0">
                <a:solidFill>
                  <a:srgbClr val="0066FF"/>
                </a:solidFill>
                <a:latin typeface="Consolas"/>
                <a:cs typeface="Consolas"/>
              </a:rPr>
              <a:t>out vec4 color;</a:t>
            </a:r>
          </a:p>
          <a:p>
            <a:pPr marL="333934" lvl="1" indent="0">
              <a:buNone/>
            </a:pPr>
            <a:endParaRPr lang="en-US" sz="1800" dirty="0" smtClean="0">
              <a:solidFill>
                <a:srgbClr val="0066FF"/>
              </a:solidFill>
              <a:latin typeface="Consolas"/>
              <a:cs typeface="Consolas"/>
            </a:endParaRPr>
          </a:p>
          <a:p>
            <a:pPr marL="333934" lvl="1" indent="0">
              <a:buNone/>
            </a:pPr>
            <a:r>
              <a:rPr lang="en-US" sz="1800" dirty="0" smtClean="0">
                <a:solidFill>
                  <a:srgbClr val="0066FF"/>
                </a:solidFill>
                <a:latin typeface="Consolas"/>
                <a:cs typeface="Consolas"/>
              </a:rPr>
              <a:t>uniform mat4 </a:t>
            </a:r>
            <a:r>
              <a:rPr lang="en-US" sz="1800" dirty="0" err="1" smtClean="0">
                <a:solidFill>
                  <a:srgbClr val="0066FF"/>
                </a:solidFill>
                <a:latin typeface="Consolas"/>
                <a:cs typeface="Consolas"/>
              </a:rPr>
              <a:t>modelViewMatrix</a:t>
            </a:r>
            <a:r>
              <a:rPr lang="en-US" sz="1800" dirty="0" smtClean="0">
                <a:solidFill>
                  <a:srgbClr val="0066FF"/>
                </a:solidFill>
                <a:latin typeface="Consolas"/>
                <a:cs typeface="Consolas"/>
              </a:rPr>
              <a:t>;</a:t>
            </a:r>
          </a:p>
          <a:p>
            <a:pPr marL="333934" lvl="1" indent="0">
              <a:buNone/>
            </a:pPr>
            <a:r>
              <a:rPr lang="en-US" sz="1800" dirty="0" smtClean="0">
                <a:solidFill>
                  <a:srgbClr val="0066FF"/>
                </a:solidFill>
                <a:latin typeface="Consolas"/>
                <a:cs typeface="Consolas"/>
              </a:rPr>
              <a:t>uniform mat4 </a:t>
            </a:r>
            <a:r>
              <a:rPr lang="en-US" sz="1800" dirty="0" err="1" smtClean="0">
                <a:solidFill>
                  <a:srgbClr val="0066FF"/>
                </a:solidFill>
                <a:latin typeface="Consolas"/>
                <a:cs typeface="Consolas"/>
              </a:rPr>
              <a:t>projectionMatrix</a:t>
            </a:r>
            <a:r>
              <a:rPr lang="en-US" sz="1800" dirty="0" smtClean="0">
                <a:solidFill>
                  <a:srgbClr val="0066FF"/>
                </a:solidFill>
                <a:latin typeface="Consolas"/>
                <a:cs typeface="Consolas"/>
              </a:rPr>
              <a:t>;</a:t>
            </a:r>
          </a:p>
          <a:p>
            <a:pPr marL="333934" lvl="1" indent="0">
              <a:buNone/>
            </a:pPr>
            <a:r>
              <a:rPr lang="en-US" sz="1800" dirty="0" smtClean="0">
                <a:solidFill>
                  <a:srgbClr val="0066FF"/>
                </a:solidFill>
                <a:latin typeface="Consolas"/>
                <a:cs typeface="Consolas"/>
              </a:rPr>
              <a:t>uniform vec4 </a:t>
            </a:r>
            <a:r>
              <a:rPr lang="en-US" sz="1800" dirty="0" err="1" smtClean="0">
                <a:solidFill>
                  <a:srgbClr val="0066FF"/>
                </a:solidFill>
                <a:latin typeface="Consolas"/>
                <a:cs typeface="Consolas"/>
              </a:rPr>
              <a:t>ambientProduct</a:t>
            </a:r>
            <a:r>
              <a:rPr lang="en-US" sz="1800" dirty="0" smtClean="0">
                <a:solidFill>
                  <a:srgbClr val="0066FF"/>
                </a:solidFill>
                <a:latin typeface="Consolas"/>
                <a:cs typeface="Consolas"/>
              </a:rPr>
              <a:t>, </a:t>
            </a:r>
            <a:r>
              <a:rPr lang="en-US" sz="1800" dirty="0" err="1" smtClean="0">
                <a:solidFill>
                  <a:srgbClr val="0066FF"/>
                </a:solidFill>
                <a:latin typeface="Consolas"/>
                <a:cs typeface="Consolas"/>
              </a:rPr>
              <a:t>diffuseProduct</a:t>
            </a:r>
            <a:r>
              <a:rPr lang="en-US" sz="1800" dirty="0" smtClean="0">
                <a:solidFill>
                  <a:srgbClr val="0066FF"/>
                </a:solidFill>
                <a:latin typeface="Consolas"/>
                <a:cs typeface="Consolas"/>
              </a:rPr>
              <a:t>, </a:t>
            </a:r>
            <a:r>
              <a:rPr lang="en-US" sz="1800" dirty="0" err="1" smtClean="0">
                <a:solidFill>
                  <a:srgbClr val="0066FF"/>
                </a:solidFill>
                <a:latin typeface="Consolas"/>
                <a:cs typeface="Consolas"/>
              </a:rPr>
              <a:t>specularProduct</a:t>
            </a:r>
            <a:r>
              <a:rPr lang="en-US" sz="1800" dirty="0" smtClean="0">
                <a:solidFill>
                  <a:srgbClr val="0066FF"/>
                </a:solidFill>
                <a:latin typeface="Consolas"/>
                <a:cs typeface="Consolas"/>
              </a:rPr>
              <a:t>;</a:t>
            </a:r>
          </a:p>
          <a:p>
            <a:pPr marL="333934" lvl="1" indent="0">
              <a:buNone/>
            </a:pPr>
            <a:r>
              <a:rPr lang="en-US" sz="1800" dirty="0" smtClean="0">
                <a:solidFill>
                  <a:srgbClr val="0066FF"/>
                </a:solidFill>
                <a:latin typeface="Consolas"/>
                <a:cs typeface="Consolas"/>
              </a:rPr>
              <a:t>uniform vec4 </a:t>
            </a:r>
            <a:r>
              <a:rPr lang="en-US" sz="1800" dirty="0" err="1" smtClean="0">
                <a:solidFill>
                  <a:srgbClr val="0066FF"/>
                </a:solidFill>
                <a:latin typeface="Consolas"/>
                <a:cs typeface="Consolas"/>
              </a:rPr>
              <a:t>lightPosition</a:t>
            </a:r>
            <a:r>
              <a:rPr lang="en-US" sz="1800" dirty="0" smtClean="0">
                <a:solidFill>
                  <a:srgbClr val="0066FF"/>
                </a:solidFill>
                <a:latin typeface="Consolas"/>
                <a:cs typeface="Consolas"/>
              </a:rPr>
              <a:t>;</a:t>
            </a:r>
          </a:p>
          <a:p>
            <a:pPr marL="333934" lvl="1" indent="0">
              <a:buNone/>
            </a:pPr>
            <a:r>
              <a:rPr lang="en-US" sz="1800" dirty="0" smtClean="0">
                <a:solidFill>
                  <a:srgbClr val="0066FF"/>
                </a:solidFill>
                <a:latin typeface="Consolas"/>
                <a:cs typeface="Consolas"/>
              </a:rPr>
              <a:t>uniform float shininess;</a:t>
            </a:r>
          </a:p>
          <a:p>
            <a:pPr marL="333934" lvl="1" indent="0">
              <a:buNone/>
            </a:pPr>
            <a:endParaRPr lang="en-US" sz="1800" dirty="0" smtClean="0">
              <a:solidFill>
                <a:srgbClr val="0066FF"/>
              </a:solidFill>
              <a:latin typeface="Consolas"/>
              <a:cs typeface="Consolas"/>
            </a:endParaRPr>
          </a:p>
          <a:p>
            <a:pPr marL="333934" lvl="1" indent="0">
              <a:buNone/>
            </a:pPr>
            <a:r>
              <a:rPr lang="en-US" sz="1800" dirty="0" smtClean="0">
                <a:solidFill>
                  <a:srgbClr val="0066FF"/>
                </a:solidFill>
                <a:latin typeface="Consolas"/>
                <a:cs typeface="Consolas"/>
              </a:rPr>
              <a:t>// </a:t>
            </a:r>
            <a:r>
              <a:rPr lang="en-US" sz="1800" dirty="0" smtClean="0">
                <a:latin typeface="Consolas"/>
                <a:cs typeface="Consolas"/>
              </a:rPr>
              <a:t>See Appendix for rest of code</a:t>
            </a:r>
            <a:endParaRPr lang="en-US" sz="1800" dirty="0">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1751570"/>
      </p:ext>
    </p:extLst>
  </p:cSld>
  <p:clrMapOvr>
    <a:masterClrMapping/>
  </p:clrMapOvr>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Texture </a:t>
            </a:r>
            <a:r>
              <a:rPr lang="en-US" dirty="0" smtClean="0">
                <a:solidFill>
                  <a:schemeClr val="bg1"/>
                </a:solidFill>
              </a:rPr>
              <a:t>Mapping</a:t>
            </a:r>
            <a:endParaRPr lang="en-US"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78970"/>
      </p:ext>
    </p:extLst>
  </p:cSld>
  <p:clrMapOvr>
    <a:masterClrMapping/>
  </p:clrMapOvr>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514" name="Rectangle 1026"/>
          <p:cNvSpPr>
            <a:spLocks noGrp="1" noChangeArrowheads="1"/>
          </p:cNvSpPr>
          <p:nvPr>
            <p:ph type="title"/>
          </p:nvPr>
        </p:nvSpPr>
        <p:spPr>
          <a:ln>
            <a:noFill/>
          </a:ln>
        </p:spPr>
        <p:txBody>
          <a:bodyPr>
            <a:normAutofit/>
          </a:bodyPr>
          <a:lstStyle/>
          <a:p>
            <a:r>
              <a:rPr lang="en-US" sz="3600" dirty="0" smtClean="0"/>
              <a:t>Texture Mapping</a:t>
            </a:r>
            <a:endParaRPr lang="en-US" sz="3600" dirty="0"/>
          </a:p>
        </p:txBody>
      </p:sp>
      <p:grpSp>
        <p:nvGrpSpPr>
          <p:cNvPr id="5" name="Group 4"/>
          <p:cNvGrpSpPr/>
          <p:nvPr/>
        </p:nvGrpSpPr>
        <p:grpSpPr>
          <a:xfrm>
            <a:off x="885826" y="985243"/>
            <a:ext cx="7335836" cy="3651774"/>
            <a:chOff x="885826" y="985243"/>
            <a:chExt cx="7335836" cy="3651774"/>
          </a:xfrm>
        </p:grpSpPr>
        <p:grpSp>
          <p:nvGrpSpPr>
            <p:cNvPr id="2" name="Group 1029"/>
            <p:cNvGrpSpPr>
              <a:grpSpLocks/>
            </p:cNvGrpSpPr>
            <p:nvPr/>
          </p:nvGrpSpPr>
          <p:grpSpPr bwMode="auto">
            <a:xfrm>
              <a:off x="969358" y="2511751"/>
              <a:ext cx="2670175" cy="2125266"/>
              <a:chOff x="768" y="2538"/>
              <a:chExt cx="1682" cy="1785"/>
            </a:xfrm>
          </p:grpSpPr>
          <p:sp>
            <p:nvSpPr>
              <p:cNvPr id="175126" name="Line 1030"/>
              <p:cNvSpPr>
                <a:spLocks noChangeShapeType="1"/>
              </p:cNvSpPr>
              <p:nvPr/>
            </p:nvSpPr>
            <p:spPr bwMode="auto">
              <a:xfrm flipV="1">
                <a:off x="1148" y="2538"/>
                <a:ext cx="0" cy="1462"/>
              </a:xfrm>
              <a:prstGeom prst="line">
                <a:avLst/>
              </a:prstGeom>
              <a:noFill/>
              <a:ln w="12700">
                <a:solidFill>
                  <a:srgbClr val="413B36"/>
                </a:solidFill>
                <a:round/>
                <a:headEnd/>
                <a:tailEnd type="triangle" w="med" len="med"/>
              </a:ln>
            </p:spPr>
            <p:txBody>
              <a:bodyPr wrap="none" anchor="ctr">
                <a:prstTxWarp prst="textNoShape">
                  <a:avLst/>
                </a:prstTxWarp>
              </a:bodyPr>
              <a:lstStyle/>
              <a:p>
                <a:endParaRPr lang="en-US" b="0" i="1"/>
              </a:p>
            </p:txBody>
          </p:sp>
          <p:sp>
            <p:nvSpPr>
              <p:cNvPr id="175127" name="Line 1031"/>
              <p:cNvSpPr>
                <a:spLocks noChangeShapeType="1"/>
              </p:cNvSpPr>
              <p:nvPr/>
            </p:nvSpPr>
            <p:spPr bwMode="auto">
              <a:xfrm>
                <a:off x="1159" y="3995"/>
                <a:ext cx="1291" cy="0"/>
              </a:xfrm>
              <a:prstGeom prst="line">
                <a:avLst/>
              </a:prstGeom>
              <a:noFill/>
              <a:ln w="12700">
                <a:solidFill>
                  <a:srgbClr val="413B36"/>
                </a:solidFill>
                <a:round/>
                <a:headEnd/>
                <a:tailEnd type="triangle" w="med" len="med"/>
              </a:ln>
            </p:spPr>
            <p:txBody>
              <a:bodyPr wrap="none" anchor="ctr">
                <a:prstTxWarp prst="textNoShape">
                  <a:avLst/>
                </a:prstTxWarp>
              </a:bodyPr>
              <a:lstStyle/>
              <a:p>
                <a:endParaRPr lang="en-US" b="0" i="1"/>
              </a:p>
            </p:txBody>
          </p:sp>
          <p:sp>
            <p:nvSpPr>
              <p:cNvPr id="175128" name="Text Box 1032"/>
              <p:cNvSpPr txBox="1">
                <a:spLocks noChangeArrowheads="1"/>
              </p:cNvSpPr>
              <p:nvPr/>
            </p:nvSpPr>
            <p:spPr bwMode="auto">
              <a:xfrm>
                <a:off x="1498" y="3974"/>
                <a:ext cx="239"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solidFill>
                      <a:srgbClr val="0066FF"/>
                    </a:solidFill>
                    <a:latin typeface="Times New Roman" charset="0"/>
                  </a:rPr>
                  <a:t>s</a:t>
                </a:r>
                <a:endParaRPr lang="en-US" sz="2100" b="0" i="1" dirty="0">
                  <a:solidFill>
                    <a:srgbClr val="0066FF"/>
                  </a:solidFill>
                  <a:latin typeface="Times New Roman" charset="0"/>
                </a:endParaRPr>
              </a:p>
            </p:txBody>
          </p:sp>
          <p:sp>
            <p:nvSpPr>
              <p:cNvPr id="175129" name="Text Box 1033"/>
              <p:cNvSpPr txBox="1">
                <a:spLocks noChangeArrowheads="1"/>
              </p:cNvSpPr>
              <p:nvPr/>
            </p:nvSpPr>
            <p:spPr bwMode="auto">
              <a:xfrm>
                <a:off x="768" y="3174"/>
                <a:ext cx="220"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solidFill>
                      <a:srgbClr val="0066FF"/>
                    </a:solidFill>
                    <a:latin typeface="Times New Roman" charset="0"/>
                  </a:rPr>
                  <a:t>t</a:t>
                </a:r>
                <a:endParaRPr lang="en-US" sz="2100" b="0" i="1" dirty="0">
                  <a:solidFill>
                    <a:srgbClr val="0066FF"/>
                  </a:solidFill>
                  <a:latin typeface="Times New Roman" charset="0"/>
                </a:endParaRPr>
              </a:p>
            </p:txBody>
          </p:sp>
        </p:grpSp>
        <p:sp>
          <p:nvSpPr>
            <p:cNvPr id="175107" name="Rectangle 1027" descr="P2060066"/>
            <p:cNvSpPr>
              <a:spLocks noChangeArrowheads="1"/>
            </p:cNvSpPr>
            <p:nvPr/>
          </p:nvSpPr>
          <p:spPr bwMode="auto">
            <a:xfrm>
              <a:off x="1639885" y="2995017"/>
              <a:ext cx="1901825" cy="1163240"/>
            </a:xfrm>
            <a:prstGeom prst="rect">
              <a:avLst/>
            </a:prstGeom>
            <a:blipFill dpi="0" rotWithShape="0">
              <a:blip r:embed="rId3"/>
              <a:srcRect/>
              <a:stretch>
                <a:fillRect/>
              </a:stretch>
            </a:blipFill>
            <a:ln w="12700">
              <a:noFill/>
              <a:miter lim="800000"/>
              <a:headEnd/>
              <a:tailEnd/>
            </a:ln>
          </p:spPr>
          <p:txBody>
            <a:bodyPr wrap="none" lIns="81633" tIns="40816" rIns="81633" bIns="40816" anchor="ctr">
              <a:prstTxWarp prst="textNoShape">
                <a:avLst/>
              </a:prstTxWarp>
            </a:bodyPr>
            <a:lstStyle/>
            <a:p>
              <a:pPr algn="ctr" eaLnBrk="0" hangingPunct="0"/>
              <a:endParaRPr lang="en-US" sz="2100" b="0" i="1" dirty="0">
                <a:latin typeface="Times New Roman" charset="0"/>
              </a:endParaRPr>
            </a:p>
          </p:txBody>
        </p:sp>
        <p:sp>
          <p:nvSpPr>
            <p:cNvPr id="175108" name="AutoShape 1028" descr="P2060066"/>
            <p:cNvSpPr>
              <a:spLocks noChangeArrowheads="1"/>
            </p:cNvSpPr>
            <p:nvPr/>
          </p:nvSpPr>
          <p:spPr bwMode="auto">
            <a:xfrm>
              <a:off x="5749924" y="1010245"/>
              <a:ext cx="2471738" cy="992981"/>
            </a:xfrm>
            <a:prstGeom prst="parallelogram">
              <a:avLst>
                <a:gd name="adj" fmla="val 46673"/>
              </a:avLst>
            </a:prstGeom>
            <a:blipFill dpi="0" rotWithShape="0">
              <a:blip r:embed="rId3"/>
              <a:srcRect/>
              <a:stretch>
                <a:fillRect/>
              </a:stretch>
            </a:blipFill>
            <a:ln w="12700">
              <a:noFill/>
              <a:miter lim="800000"/>
              <a:headEnd/>
              <a:tailEnd/>
            </a:ln>
          </p:spPr>
          <p:txBody>
            <a:bodyPr wrap="none" lIns="81633" tIns="40816" rIns="81633" bIns="40816" anchor="ctr">
              <a:prstTxWarp prst="textNoShape">
                <a:avLst/>
              </a:prstTxWarp>
            </a:bodyPr>
            <a:lstStyle/>
            <a:p>
              <a:endParaRPr lang="en-US" b="0" i="1"/>
            </a:p>
          </p:txBody>
        </p:sp>
        <p:grpSp>
          <p:nvGrpSpPr>
            <p:cNvPr id="3" name="Group 1034"/>
            <p:cNvGrpSpPr>
              <a:grpSpLocks/>
            </p:cNvGrpSpPr>
            <p:nvPr/>
          </p:nvGrpSpPr>
          <p:grpSpPr bwMode="auto">
            <a:xfrm>
              <a:off x="885826" y="985243"/>
              <a:ext cx="1905001" cy="1589484"/>
              <a:chOff x="2464" y="1457"/>
              <a:chExt cx="1200" cy="1335"/>
            </a:xfrm>
          </p:grpSpPr>
          <p:sp>
            <p:nvSpPr>
              <p:cNvPr id="175120" name="Line 1035"/>
              <p:cNvSpPr>
                <a:spLocks noChangeShapeType="1"/>
              </p:cNvSpPr>
              <p:nvPr/>
            </p:nvSpPr>
            <p:spPr bwMode="auto">
              <a:xfrm flipV="1">
                <a:off x="2913" y="1457"/>
                <a:ext cx="0" cy="921"/>
              </a:xfrm>
              <a:prstGeom prst="line">
                <a:avLst/>
              </a:prstGeom>
              <a:noFill/>
              <a:ln w="12700">
                <a:solidFill>
                  <a:srgbClr val="413B36"/>
                </a:solidFill>
                <a:round/>
                <a:headEnd/>
                <a:tailEnd type="triangle" w="med" len="med"/>
              </a:ln>
            </p:spPr>
            <p:txBody>
              <a:bodyPr wrap="none" anchor="ctr">
                <a:prstTxWarp prst="textNoShape">
                  <a:avLst/>
                </a:prstTxWarp>
              </a:bodyPr>
              <a:lstStyle/>
              <a:p>
                <a:endParaRPr lang="en-US" b="0" i="1"/>
              </a:p>
            </p:txBody>
          </p:sp>
          <p:sp>
            <p:nvSpPr>
              <p:cNvPr id="175121" name="Line 1036"/>
              <p:cNvSpPr>
                <a:spLocks noChangeShapeType="1"/>
              </p:cNvSpPr>
              <p:nvPr/>
            </p:nvSpPr>
            <p:spPr bwMode="auto">
              <a:xfrm>
                <a:off x="2908" y="2384"/>
                <a:ext cx="756" cy="0"/>
              </a:xfrm>
              <a:prstGeom prst="line">
                <a:avLst/>
              </a:prstGeom>
              <a:noFill/>
              <a:ln w="12700">
                <a:solidFill>
                  <a:srgbClr val="413B36"/>
                </a:solidFill>
                <a:round/>
                <a:headEnd/>
                <a:tailEnd type="triangle" w="med" len="med"/>
              </a:ln>
            </p:spPr>
            <p:txBody>
              <a:bodyPr wrap="none" anchor="ctr">
                <a:prstTxWarp prst="textNoShape">
                  <a:avLst/>
                </a:prstTxWarp>
              </a:bodyPr>
              <a:lstStyle/>
              <a:p>
                <a:endParaRPr lang="en-US" b="0" i="1"/>
              </a:p>
            </p:txBody>
          </p:sp>
          <p:sp>
            <p:nvSpPr>
              <p:cNvPr id="175122" name="Line 1037"/>
              <p:cNvSpPr>
                <a:spLocks noChangeShapeType="1"/>
              </p:cNvSpPr>
              <p:nvPr/>
            </p:nvSpPr>
            <p:spPr bwMode="auto">
              <a:xfrm flipH="1">
                <a:off x="2510" y="2389"/>
                <a:ext cx="403" cy="403"/>
              </a:xfrm>
              <a:prstGeom prst="line">
                <a:avLst/>
              </a:prstGeom>
              <a:noFill/>
              <a:ln w="12700">
                <a:solidFill>
                  <a:srgbClr val="413B36"/>
                </a:solidFill>
                <a:round/>
                <a:headEnd/>
                <a:tailEnd type="triangle" w="med" len="med"/>
              </a:ln>
            </p:spPr>
            <p:txBody>
              <a:bodyPr wrap="none" anchor="ctr">
                <a:prstTxWarp prst="textNoShape">
                  <a:avLst/>
                </a:prstTxWarp>
              </a:bodyPr>
              <a:lstStyle/>
              <a:p>
                <a:endParaRPr lang="en-US" b="0" i="1"/>
              </a:p>
            </p:txBody>
          </p:sp>
          <p:sp>
            <p:nvSpPr>
              <p:cNvPr id="175123" name="Text Box 1038"/>
              <p:cNvSpPr txBox="1">
                <a:spLocks noChangeArrowheads="1"/>
              </p:cNvSpPr>
              <p:nvPr/>
            </p:nvSpPr>
            <p:spPr bwMode="auto">
              <a:xfrm>
                <a:off x="3119" y="2324"/>
                <a:ext cx="248"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solidFill>
                      <a:srgbClr val="0066FF"/>
                    </a:solidFill>
                    <a:latin typeface="Times New Roman" charset="0"/>
                  </a:rPr>
                  <a:t>x</a:t>
                </a:r>
                <a:endParaRPr lang="en-US" sz="2100" b="0" i="1" dirty="0">
                  <a:solidFill>
                    <a:srgbClr val="0066FF"/>
                  </a:solidFill>
                  <a:latin typeface="Times New Roman" charset="0"/>
                </a:endParaRPr>
              </a:p>
            </p:txBody>
          </p:sp>
          <p:sp>
            <p:nvSpPr>
              <p:cNvPr id="175124" name="Text Box 1039"/>
              <p:cNvSpPr txBox="1">
                <a:spLocks noChangeArrowheads="1"/>
              </p:cNvSpPr>
              <p:nvPr/>
            </p:nvSpPr>
            <p:spPr bwMode="auto">
              <a:xfrm>
                <a:off x="2610" y="1651"/>
                <a:ext cx="253"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solidFill>
                      <a:srgbClr val="0066FF"/>
                    </a:solidFill>
                    <a:latin typeface="Times New Roman" charset="0"/>
                  </a:rPr>
                  <a:t>y</a:t>
                </a:r>
                <a:endParaRPr lang="en-US" sz="2100" b="0" i="1" dirty="0">
                  <a:solidFill>
                    <a:srgbClr val="0066FF"/>
                  </a:solidFill>
                  <a:latin typeface="Times New Roman" charset="0"/>
                </a:endParaRPr>
              </a:p>
            </p:txBody>
          </p:sp>
          <p:sp>
            <p:nvSpPr>
              <p:cNvPr id="175125" name="Text Box 1040"/>
              <p:cNvSpPr txBox="1">
                <a:spLocks noChangeArrowheads="1"/>
              </p:cNvSpPr>
              <p:nvPr/>
            </p:nvSpPr>
            <p:spPr bwMode="auto">
              <a:xfrm>
                <a:off x="2464" y="2313"/>
                <a:ext cx="239"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solidFill>
                      <a:srgbClr val="0066FF"/>
                    </a:solidFill>
                    <a:latin typeface="Times New Roman" charset="0"/>
                  </a:rPr>
                  <a:t>z</a:t>
                </a:r>
                <a:endParaRPr lang="en-US" sz="2100" b="0" i="1" dirty="0">
                  <a:solidFill>
                    <a:srgbClr val="0066FF"/>
                  </a:solidFill>
                  <a:latin typeface="Times New Roman" charset="0"/>
                </a:endParaRPr>
              </a:p>
            </p:txBody>
          </p:sp>
        </p:grpSp>
        <p:sp useBgFill="1">
          <p:nvSpPr>
            <p:cNvPr id="175111" name="Oval 1041"/>
            <p:cNvSpPr>
              <a:spLocks noChangeArrowheads="1"/>
            </p:cNvSpPr>
            <p:nvPr/>
          </p:nvSpPr>
          <p:spPr bwMode="auto">
            <a:xfrm>
              <a:off x="2079622" y="3133130"/>
              <a:ext cx="87313" cy="65484"/>
            </a:xfrm>
            <a:prstGeom prst="ellipse">
              <a:avLst/>
            </a:prstGeom>
            <a:ln w="12700">
              <a:solidFill>
                <a:srgbClr val="FFFF00"/>
              </a:solidFill>
              <a:round/>
              <a:headEnd/>
              <a:tailEnd/>
            </a:ln>
          </p:spPr>
          <p:txBody>
            <a:bodyPr wrap="none" lIns="81633" tIns="40816" rIns="81633" bIns="40816" anchor="ctr">
              <a:prstTxWarp prst="textNoShape">
                <a:avLst/>
              </a:prstTxWarp>
            </a:bodyPr>
            <a:lstStyle/>
            <a:p>
              <a:pPr algn="ctr" eaLnBrk="0" hangingPunct="0"/>
              <a:endParaRPr lang="en-US" sz="2100" b="0" i="1" dirty="0">
                <a:latin typeface="Times New Roman" charset="0"/>
              </a:endParaRPr>
            </a:p>
          </p:txBody>
        </p:sp>
        <p:sp useBgFill="1">
          <p:nvSpPr>
            <p:cNvPr id="175112" name="Oval 1042"/>
            <p:cNvSpPr>
              <a:spLocks noChangeArrowheads="1"/>
            </p:cNvSpPr>
            <p:nvPr/>
          </p:nvSpPr>
          <p:spPr bwMode="auto">
            <a:xfrm>
              <a:off x="6681786" y="1138832"/>
              <a:ext cx="87313" cy="65485"/>
            </a:xfrm>
            <a:prstGeom prst="ellipse">
              <a:avLst/>
            </a:prstGeom>
            <a:ln w="12700">
              <a:solidFill>
                <a:srgbClr val="FFFF00"/>
              </a:solidFill>
              <a:round/>
              <a:headEnd/>
              <a:tailEnd/>
            </a:ln>
          </p:spPr>
          <p:txBody>
            <a:bodyPr wrap="none" lIns="81633" tIns="40816" rIns="81633" bIns="40816" anchor="ctr">
              <a:prstTxWarp prst="textNoShape">
                <a:avLst/>
              </a:prstTxWarp>
            </a:bodyPr>
            <a:lstStyle/>
            <a:p>
              <a:endParaRPr lang="en-US" b="0" i="1"/>
            </a:p>
          </p:txBody>
        </p:sp>
        <p:cxnSp>
          <p:nvCxnSpPr>
            <p:cNvPr id="175113" name="AutoShape 1043"/>
            <p:cNvCxnSpPr>
              <a:cxnSpLocks noChangeShapeType="1"/>
            </p:cNvCxnSpPr>
            <p:nvPr/>
          </p:nvCxnSpPr>
          <p:spPr bwMode="auto">
            <a:xfrm rot="16200000">
              <a:off x="3395463" y="-143273"/>
              <a:ext cx="1984771" cy="4632325"/>
            </a:xfrm>
            <a:prstGeom prst="curvedConnector3">
              <a:avLst>
                <a:gd name="adj1" fmla="val 23032"/>
              </a:avLst>
            </a:prstGeom>
            <a:noFill/>
            <a:ln w="12700">
              <a:solidFill>
                <a:srgbClr val="413B36"/>
              </a:solidFill>
              <a:round/>
              <a:headEnd/>
              <a:tailEnd type="triangle" w="med" len="med"/>
            </a:ln>
          </p:spPr>
        </p:cxnSp>
        <p:sp>
          <p:nvSpPr>
            <p:cNvPr id="175114" name="AutoShape 1044"/>
            <p:cNvSpPr>
              <a:spLocks noChangeArrowheads="1"/>
            </p:cNvSpPr>
            <p:nvPr/>
          </p:nvSpPr>
          <p:spPr bwMode="auto">
            <a:xfrm>
              <a:off x="1803397" y="1234082"/>
              <a:ext cx="1376363" cy="665560"/>
            </a:xfrm>
            <a:prstGeom prst="parallelogram">
              <a:avLst>
                <a:gd name="adj" fmla="val 38775"/>
              </a:avLst>
            </a:prstGeom>
            <a:solidFill>
              <a:schemeClr val="bg1"/>
            </a:solidFill>
            <a:ln w="12700">
              <a:solidFill>
                <a:srgbClr val="413B36"/>
              </a:solidFill>
              <a:miter lim="800000"/>
              <a:headEnd/>
              <a:tailEnd/>
            </a:ln>
          </p:spPr>
          <p:txBody>
            <a:bodyPr wrap="none" lIns="81633" tIns="40816" rIns="81633" bIns="40816" anchor="ctr">
              <a:prstTxWarp prst="textNoShape">
                <a:avLst/>
              </a:prstTxWarp>
            </a:bodyPr>
            <a:lstStyle/>
            <a:p>
              <a:endParaRPr lang="en-US" b="0" i="1"/>
            </a:p>
          </p:txBody>
        </p:sp>
        <p:sp>
          <p:nvSpPr>
            <p:cNvPr id="175115" name="Text Box 1045"/>
            <p:cNvSpPr txBox="1">
              <a:spLocks noChangeArrowheads="1"/>
            </p:cNvSpPr>
            <p:nvPr/>
          </p:nvSpPr>
          <p:spPr bwMode="auto">
            <a:xfrm>
              <a:off x="3895451" y="3402211"/>
              <a:ext cx="822868" cy="405595"/>
            </a:xfrm>
            <a:prstGeom prst="rect">
              <a:avLst/>
            </a:prstGeom>
            <a:noFill/>
            <a:ln w="12700">
              <a:noFill/>
              <a:miter lim="800000"/>
              <a:headEnd/>
              <a:tailEnd/>
            </a:ln>
          </p:spPr>
          <p:txBody>
            <a:bodyPr wrap="none" lIns="81633" tIns="40816" rIns="81633" bIns="40816">
              <a:prstTxWarp prst="textNoShape">
                <a:avLst/>
              </a:prstTxWarp>
              <a:spAutoFit/>
            </a:bodyPr>
            <a:lstStyle/>
            <a:p>
              <a:pPr algn="ctr" eaLnBrk="0" hangingPunct="0"/>
              <a:r>
                <a:rPr lang="en-US" sz="2100" b="0" dirty="0">
                  <a:solidFill>
                    <a:srgbClr val="0066FF"/>
                  </a:solidFill>
                  <a:latin typeface="Times New Roman" charset="0"/>
                </a:rPr>
                <a:t>image</a:t>
              </a:r>
            </a:p>
          </p:txBody>
        </p:sp>
        <p:sp>
          <p:nvSpPr>
            <p:cNvPr id="175116" name="Text Box 1046"/>
            <p:cNvSpPr txBox="1">
              <a:spLocks noChangeArrowheads="1"/>
            </p:cNvSpPr>
            <p:nvPr/>
          </p:nvSpPr>
          <p:spPr bwMode="auto">
            <a:xfrm>
              <a:off x="3066671" y="2161579"/>
              <a:ext cx="1181853" cy="405595"/>
            </a:xfrm>
            <a:prstGeom prst="rect">
              <a:avLst/>
            </a:prstGeom>
            <a:noFill/>
            <a:ln w="12700">
              <a:noFill/>
              <a:miter lim="800000"/>
              <a:headEnd/>
              <a:tailEnd/>
            </a:ln>
          </p:spPr>
          <p:txBody>
            <a:bodyPr wrap="none" lIns="81633" tIns="40816" rIns="81633" bIns="40816">
              <a:prstTxWarp prst="textNoShape">
                <a:avLst/>
              </a:prstTxWarp>
              <a:spAutoFit/>
            </a:bodyPr>
            <a:lstStyle/>
            <a:p>
              <a:pPr algn="ctr" eaLnBrk="0" hangingPunct="0"/>
              <a:r>
                <a:rPr lang="en-US" sz="2100" b="0" dirty="0">
                  <a:solidFill>
                    <a:srgbClr val="0066FF"/>
                  </a:solidFill>
                  <a:latin typeface="Times New Roman" charset="0"/>
                </a:rPr>
                <a:t>geometry</a:t>
              </a:r>
            </a:p>
          </p:txBody>
        </p:sp>
        <p:sp>
          <p:nvSpPr>
            <p:cNvPr id="175117" name="Text Box 1047"/>
            <p:cNvSpPr txBox="1">
              <a:spLocks noChangeArrowheads="1"/>
            </p:cNvSpPr>
            <p:nvPr/>
          </p:nvSpPr>
          <p:spPr bwMode="auto">
            <a:xfrm>
              <a:off x="6228504" y="2136576"/>
              <a:ext cx="852586" cy="405595"/>
            </a:xfrm>
            <a:prstGeom prst="rect">
              <a:avLst/>
            </a:prstGeom>
            <a:noFill/>
            <a:ln w="12700">
              <a:noFill/>
              <a:miter lim="800000"/>
              <a:headEnd/>
              <a:tailEnd/>
            </a:ln>
          </p:spPr>
          <p:txBody>
            <a:bodyPr wrap="none" lIns="81633" tIns="40816" rIns="81633" bIns="40816">
              <a:prstTxWarp prst="textNoShape">
                <a:avLst/>
              </a:prstTxWarp>
              <a:spAutoFit/>
            </a:bodyPr>
            <a:lstStyle/>
            <a:p>
              <a:pPr algn="ctr" eaLnBrk="0" hangingPunct="0"/>
              <a:r>
                <a:rPr lang="en-US" sz="2100" b="0" dirty="0">
                  <a:solidFill>
                    <a:srgbClr val="0066FF"/>
                  </a:solidFill>
                  <a:latin typeface="Times New Roman" charset="0"/>
                </a:rPr>
                <a:t>screen</a:t>
              </a:r>
            </a:p>
          </p:txBody>
        </p:sp>
        <p:cxnSp>
          <p:nvCxnSpPr>
            <p:cNvPr id="175118" name="AutoShape 1048"/>
            <p:cNvCxnSpPr>
              <a:cxnSpLocks noChangeShapeType="1"/>
              <a:stCxn id="175119" idx="6"/>
              <a:endCxn id="175112" idx="2"/>
            </p:cNvCxnSpPr>
            <p:nvPr/>
          </p:nvCxnSpPr>
          <p:spPr bwMode="auto">
            <a:xfrm flipV="1">
              <a:off x="2381249" y="1172170"/>
              <a:ext cx="4300538" cy="235744"/>
            </a:xfrm>
            <a:prstGeom prst="curvedConnector3">
              <a:avLst>
                <a:gd name="adj1" fmla="val 50162"/>
              </a:avLst>
            </a:prstGeom>
            <a:noFill/>
            <a:ln w="12700">
              <a:solidFill>
                <a:srgbClr val="413B36"/>
              </a:solidFill>
              <a:round/>
              <a:headEnd/>
              <a:tailEnd type="triangle" w="med" len="med"/>
            </a:ln>
          </p:spPr>
        </p:cxnSp>
        <p:sp useBgFill="1">
          <p:nvSpPr>
            <p:cNvPr id="175119" name="Oval 1049"/>
            <p:cNvSpPr>
              <a:spLocks noChangeArrowheads="1"/>
            </p:cNvSpPr>
            <p:nvPr/>
          </p:nvSpPr>
          <p:spPr bwMode="auto">
            <a:xfrm>
              <a:off x="2293936" y="1374576"/>
              <a:ext cx="87313" cy="65485"/>
            </a:xfrm>
            <a:prstGeom prst="ellipse">
              <a:avLst/>
            </a:prstGeom>
            <a:ln w="12700">
              <a:solidFill>
                <a:srgbClr val="FFFF00"/>
              </a:solidFill>
              <a:round/>
              <a:headEnd/>
              <a:tailEnd/>
            </a:ln>
          </p:spPr>
          <p:txBody>
            <a:bodyPr wrap="none" lIns="81633" tIns="40816" rIns="81633" bIns="40816" anchor="ctr">
              <a:prstTxWarp prst="textNoShape">
                <a:avLst/>
              </a:prstTxWarp>
            </a:bodyPr>
            <a:lstStyle/>
            <a:p>
              <a:pPr algn="ctr" eaLnBrk="0" hangingPunct="0"/>
              <a:endParaRPr lang="en-US" sz="2100" b="0" i="1" dirty="0">
                <a:latin typeface="Times New Roman" charset="0"/>
              </a:endParaRP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72683576"/>
      </p:ext>
    </p:extLst>
  </p:cSld>
  <p:clrMapOvr>
    <a:masterClrMapping/>
  </p:clrMapOvr>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0" y="120606"/>
            <a:ext cx="7313426" cy="857250"/>
          </a:xfrm>
        </p:spPr>
        <p:txBody>
          <a:bodyPr>
            <a:noAutofit/>
          </a:bodyPr>
          <a:lstStyle/>
          <a:p>
            <a:r>
              <a:rPr lang="en-US" sz="2800" dirty="0" smtClean="0"/>
              <a:t>Texture Mapping and the OpenGL Pipeline</a:t>
            </a:r>
            <a:endParaRPr lang="en-US" sz="2800" dirty="0"/>
          </a:p>
        </p:txBody>
      </p:sp>
      <p:sp>
        <p:nvSpPr>
          <p:cNvPr id="177156" name="Rectangle 15"/>
          <p:cNvSpPr>
            <a:spLocks noGrp="1" noChangeArrowheads="1"/>
          </p:cNvSpPr>
          <p:nvPr>
            <p:ph idx="1"/>
          </p:nvPr>
        </p:nvSpPr>
        <p:spPr>
          <a:xfrm>
            <a:off x="457200" y="973128"/>
            <a:ext cx="8229600" cy="3394472"/>
          </a:xfrm>
        </p:spPr>
        <p:txBody>
          <a:bodyPr/>
          <a:lstStyle/>
          <a:p>
            <a:r>
              <a:rPr lang="en-US" sz="2800" dirty="0" smtClean="0"/>
              <a:t>Images and geometry flow through separate pipelines that join at the </a:t>
            </a:r>
            <a:r>
              <a:rPr lang="en-US" sz="2800" dirty="0" err="1" smtClean="0"/>
              <a:t>rasterizer</a:t>
            </a:r>
            <a:endParaRPr lang="en-US" sz="2800" dirty="0" smtClean="0"/>
          </a:p>
          <a:p>
            <a:pPr lvl="1"/>
            <a:r>
              <a:rPr lang="en-US" dirty="0" smtClean="0"/>
              <a:t>“complex” textures do not affect geometric complexity</a:t>
            </a:r>
            <a:endParaRPr lang="en-US" dirty="0"/>
          </a:p>
        </p:txBody>
      </p:sp>
      <p:grpSp>
        <p:nvGrpSpPr>
          <p:cNvPr id="12" name="Group 11"/>
          <p:cNvGrpSpPr/>
          <p:nvPr/>
        </p:nvGrpSpPr>
        <p:grpSpPr>
          <a:xfrm>
            <a:off x="617008" y="2906815"/>
            <a:ext cx="7938559" cy="1754261"/>
            <a:chOff x="612775" y="3022120"/>
            <a:chExt cx="7938559" cy="1754261"/>
          </a:xfrm>
        </p:grpSpPr>
        <p:sp>
          <p:nvSpPr>
            <p:cNvPr id="4" name="Rectangle 3"/>
            <p:cNvSpPr/>
            <p:nvPr/>
          </p:nvSpPr>
          <p:spPr>
            <a:xfrm>
              <a:off x="2287378" y="3022120"/>
              <a:ext cx="1811776" cy="739460"/>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smtClean="0">
                  <a:solidFill>
                    <a:srgbClr val="FFFF00"/>
                  </a:solidFill>
                </a:rPr>
                <a:t>Geometry Pipeline</a:t>
              </a:r>
              <a:endParaRPr lang="en-US" dirty="0">
                <a:solidFill>
                  <a:srgbClr val="FFFF00"/>
                </a:solidFill>
              </a:endParaRPr>
            </a:p>
          </p:txBody>
        </p:sp>
        <p:sp>
          <p:nvSpPr>
            <p:cNvPr id="18" name="Rectangle 17"/>
            <p:cNvSpPr/>
            <p:nvPr/>
          </p:nvSpPr>
          <p:spPr>
            <a:xfrm>
              <a:off x="2287378" y="4036921"/>
              <a:ext cx="1811776" cy="739460"/>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smtClean="0">
                  <a:solidFill>
                    <a:srgbClr val="FFFF00"/>
                  </a:solidFill>
                </a:rPr>
                <a:t>Pixel Pipeline</a:t>
              </a:r>
              <a:endParaRPr lang="en-US" dirty="0">
                <a:solidFill>
                  <a:srgbClr val="FFFF00"/>
                </a:solidFill>
              </a:endParaRPr>
            </a:p>
          </p:txBody>
        </p:sp>
        <p:sp>
          <p:nvSpPr>
            <p:cNvPr id="5" name="Rectangle 4"/>
            <p:cNvSpPr/>
            <p:nvPr/>
          </p:nvSpPr>
          <p:spPr>
            <a:xfrm>
              <a:off x="4843870" y="3538570"/>
              <a:ext cx="1622818" cy="751196"/>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err="1" smtClean="0">
                  <a:solidFill>
                    <a:srgbClr val="FFFF00"/>
                  </a:solidFill>
                </a:rPr>
                <a:t>Rasterizer</a:t>
              </a:r>
              <a:endParaRPr lang="en-US" dirty="0">
                <a:solidFill>
                  <a:srgbClr val="FFFF00"/>
                </a:solidFill>
              </a:endParaRPr>
            </a:p>
          </p:txBody>
        </p:sp>
        <p:sp>
          <p:nvSpPr>
            <p:cNvPr id="6" name="TextBox 5"/>
            <p:cNvSpPr txBox="1"/>
            <p:nvPr/>
          </p:nvSpPr>
          <p:spPr>
            <a:xfrm>
              <a:off x="612775" y="3234020"/>
              <a:ext cx="979975" cy="330860"/>
            </a:xfrm>
            <a:prstGeom prst="rect">
              <a:avLst/>
            </a:prstGeom>
            <a:noFill/>
          </p:spPr>
          <p:txBody>
            <a:bodyPr wrap="square" lIns="114300" tIns="57150" rIns="114300" bIns="57150" rtlCol="0">
              <a:spAutoFit/>
            </a:bodyPr>
            <a:lstStyle/>
            <a:p>
              <a:r>
                <a:rPr lang="en-US" dirty="0" smtClean="0">
                  <a:solidFill>
                    <a:srgbClr val="0066FF"/>
                  </a:solidFill>
                </a:rPr>
                <a:t>Vertices</a:t>
              </a:r>
              <a:endParaRPr lang="en-US" dirty="0">
                <a:solidFill>
                  <a:srgbClr val="0066FF"/>
                </a:solidFill>
              </a:endParaRPr>
            </a:p>
          </p:txBody>
        </p:sp>
        <p:sp>
          <p:nvSpPr>
            <p:cNvPr id="7" name="TextBox 6"/>
            <p:cNvSpPr txBox="1"/>
            <p:nvPr/>
          </p:nvSpPr>
          <p:spPr>
            <a:xfrm>
              <a:off x="758514" y="4249172"/>
              <a:ext cx="896694" cy="330860"/>
            </a:xfrm>
            <a:prstGeom prst="rect">
              <a:avLst/>
            </a:prstGeom>
            <a:noFill/>
          </p:spPr>
          <p:txBody>
            <a:bodyPr wrap="square" lIns="114300" tIns="57150" rIns="114300" bIns="57150" rtlCol="0">
              <a:spAutoFit/>
            </a:bodyPr>
            <a:lstStyle/>
            <a:p>
              <a:r>
                <a:rPr lang="en-US" dirty="0" smtClean="0">
                  <a:solidFill>
                    <a:srgbClr val="0066FF"/>
                  </a:solidFill>
                </a:rPr>
                <a:t>Pixels</a:t>
              </a:r>
              <a:endParaRPr lang="en-US" dirty="0">
                <a:solidFill>
                  <a:srgbClr val="0066FF"/>
                </a:solidFill>
              </a:endParaRPr>
            </a:p>
          </p:txBody>
        </p:sp>
        <p:cxnSp>
          <p:nvCxnSpPr>
            <p:cNvPr id="9" name="Straight Arrow Connector 8"/>
            <p:cNvCxnSpPr>
              <a:stCxn id="6" idx="3"/>
              <a:endCxn id="4" idx="1"/>
            </p:cNvCxnSpPr>
            <p:nvPr/>
          </p:nvCxnSpPr>
          <p:spPr>
            <a:xfrm flipV="1">
              <a:off x="1592750" y="3391850"/>
              <a:ext cx="694628" cy="7600"/>
            </a:xfrm>
            <a:prstGeom prst="straightConnector1">
              <a:avLst/>
            </a:prstGeom>
            <a:ln>
              <a:solidFill>
                <a:srgbClr val="413B36"/>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5" idx="1"/>
            </p:cNvCxnSpPr>
            <p:nvPr/>
          </p:nvCxnSpPr>
          <p:spPr>
            <a:xfrm>
              <a:off x="4099155" y="3391850"/>
              <a:ext cx="744716" cy="522318"/>
            </a:xfrm>
            <a:prstGeom prst="straightConnector1">
              <a:avLst/>
            </a:prstGeom>
            <a:ln>
              <a:solidFill>
                <a:srgbClr val="413B36"/>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18" idx="1"/>
            </p:cNvCxnSpPr>
            <p:nvPr/>
          </p:nvCxnSpPr>
          <p:spPr>
            <a:xfrm flipV="1">
              <a:off x="1655208" y="4406651"/>
              <a:ext cx="632170" cy="7951"/>
            </a:xfrm>
            <a:prstGeom prst="straightConnector1">
              <a:avLst/>
            </a:prstGeom>
            <a:ln>
              <a:solidFill>
                <a:srgbClr val="413B36"/>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8" idx="3"/>
            </p:cNvCxnSpPr>
            <p:nvPr/>
          </p:nvCxnSpPr>
          <p:spPr>
            <a:xfrm flipV="1">
              <a:off x="4099154" y="4329429"/>
              <a:ext cx="2811027" cy="77222"/>
            </a:xfrm>
            <a:prstGeom prst="straightConnector1">
              <a:avLst/>
            </a:prstGeom>
            <a:ln>
              <a:solidFill>
                <a:srgbClr val="413B36"/>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928516" y="3730121"/>
              <a:ext cx="1622818" cy="751196"/>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smtClean="0">
                  <a:solidFill>
                    <a:srgbClr val="FFFF00"/>
                  </a:solidFill>
                </a:rPr>
                <a:t>Fragment Shader</a:t>
              </a:r>
              <a:endParaRPr lang="en-US" dirty="0">
                <a:solidFill>
                  <a:srgbClr val="FFFF00"/>
                </a:solidFill>
              </a:endParaRPr>
            </a:p>
          </p:txBody>
        </p:sp>
        <p:cxnSp>
          <p:nvCxnSpPr>
            <p:cNvPr id="19" name="Straight Arrow Connector 18"/>
            <p:cNvCxnSpPr/>
            <p:nvPr/>
          </p:nvCxnSpPr>
          <p:spPr>
            <a:xfrm>
              <a:off x="6466687" y="3914168"/>
              <a:ext cx="440543" cy="0"/>
            </a:xfrm>
            <a:prstGeom prst="straightConnector1">
              <a:avLst/>
            </a:prstGeom>
            <a:ln>
              <a:solidFill>
                <a:srgbClr val="413B36"/>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54278532"/>
      </p:ext>
    </p:extLst>
  </p:cSld>
  <p:clrMapOvr>
    <a:masterClrMapping/>
  </p:clrMapOvr>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6660" name="Rectangle 4"/>
          <p:cNvSpPr>
            <a:spLocks noGrp="1" noChangeArrowheads="1"/>
          </p:cNvSpPr>
          <p:nvPr>
            <p:ph type="title"/>
          </p:nvPr>
        </p:nvSpPr>
        <p:spPr/>
        <p:txBody>
          <a:bodyPr/>
          <a:lstStyle/>
          <a:p>
            <a:r>
              <a:rPr lang="en-US" dirty="0" smtClean="0"/>
              <a:t>Applying Textures</a:t>
            </a:r>
            <a:endParaRPr lang="en-US" dirty="0"/>
          </a:p>
        </p:txBody>
      </p:sp>
      <p:sp>
        <p:nvSpPr>
          <p:cNvPr id="181251" name="Rectangle 5"/>
          <p:cNvSpPr>
            <a:spLocks noGrp="1" noChangeArrowheads="1"/>
          </p:cNvSpPr>
          <p:nvPr>
            <p:ph idx="1"/>
          </p:nvPr>
        </p:nvSpPr>
        <p:spPr/>
        <p:txBody>
          <a:bodyPr>
            <a:normAutofit fontScale="92500" lnSpcReduction="20000"/>
          </a:bodyPr>
          <a:lstStyle/>
          <a:p>
            <a:r>
              <a:rPr lang="en-US" dirty="0" smtClean="0"/>
              <a:t>Three basic steps to applying a texture</a:t>
            </a:r>
          </a:p>
          <a:p>
            <a:pPr marL="822960" lvl="1" indent="-457200">
              <a:buFont typeface="+mj-lt"/>
              <a:buAutoNum type="arabicPeriod"/>
            </a:pPr>
            <a:r>
              <a:rPr lang="en-US" dirty="0" smtClean="0"/>
              <a:t>specify the texture</a:t>
            </a:r>
          </a:p>
          <a:p>
            <a:pPr lvl="2"/>
            <a:r>
              <a:rPr lang="en-US" dirty="0" smtClean="0"/>
              <a:t>read or generate image</a:t>
            </a:r>
          </a:p>
          <a:p>
            <a:pPr lvl="2"/>
            <a:r>
              <a:rPr lang="en-US" dirty="0" smtClean="0"/>
              <a:t>assign to texture</a:t>
            </a:r>
          </a:p>
          <a:p>
            <a:pPr lvl="2"/>
            <a:r>
              <a:rPr lang="en-US" dirty="0" smtClean="0"/>
              <a:t>enable texturing</a:t>
            </a:r>
          </a:p>
          <a:p>
            <a:pPr marL="822960" lvl="1" indent="-457200">
              <a:buFont typeface="+mj-lt"/>
              <a:buAutoNum type="arabicPeriod"/>
            </a:pPr>
            <a:r>
              <a:rPr lang="en-US" dirty="0" smtClean="0"/>
              <a:t>assign texture coordinates to vertices</a:t>
            </a:r>
          </a:p>
          <a:p>
            <a:pPr marL="822960" lvl="1" indent="-457200">
              <a:buFont typeface="+mj-lt"/>
              <a:buAutoNum type="arabicPeriod"/>
            </a:pPr>
            <a:r>
              <a:rPr lang="en-US" dirty="0" smtClean="0"/>
              <a:t>specify texture parameters</a:t>
            </a:r>
          </a:p>
          <a:p>
            <a:pPr lvl="2"/>
            <a:r>
              <a:rPr lang="en-US" dirty="0" smtClean="0"/>
              <a:t>wrapping, filtering</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9361681"/>
      </p:ext>
    </p:extLst>
  </p:cSld>
  <p:clrMapOvr>
    <a:masterClrMapping/>
  </p:clrMapOvr>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a:bodyPr>
          <a:lstStyle/>
          <a:p>
            <a:r>
              <a:rPr lang="en-US" sz="3600" dirty="0" smtClean="0"/>
              <a:t>Texture Objects</a:t>
            </a:r>
            <a:endParaRPr lang="en-US" sz="3600" dirty="0"/>
          </a:p>
        </p:txBody>
      </p:sp>
      <p:sp>
        <p:nvSpPr>
          <p:cNvPr id="183299" name="Rectangle 3"/>
          <p:cNvSpPr>
            <a:spLocks noGrp="1" noChangeArrowheads="1"/>
          </p:cNvSpPr>
          <p:nvPr>
            <p:ph idx="1"/>
          </p:nvPr>
        </p:nvSpPr>
        <p:spPr/>
        <p:txBody>
          <a:bodyPr>
            <a:normAutofit fontScale="85000" lnSpcReduction="20000"/>
          </a:bodyPr>
          <a:lstStyle/>
          <a:p>
            <a:r>
              <a:rPr lang="en-US" dirty="0" smtClean="0"/>
              <a:t>Have </a:t>
            </a:r>
            <a:r>
              <a:rPr lang="en-US" dirty="0" err="1" smtClean="0"/>
              <a:t>WebGL</a:t>
            </a:r>
            <a:r>
              <a:rPr lang="en-US" dirty="0" smtClean="0"/>
              <a:t> store your images</a:t>
            </a:r>
          </a:p>
          <a:p>
            <a:pPr lvl="1"/>
            <a:r>
              <a:rPr lang="en-US" dirty="0" smtClean="0"/>
              <a:t>one image per texture object</a:t>
            </a:r>
          </a:p>
          <a:p>
            <a:r>
              <a:rPr lang="en-US" dirty="0" smtClean="0"/>
              <a:t>Create an empty texture object</a:t>
            </a:r>
            <a:br>
              <a:rPr lang="en-US" dirty="0" smtClean="0"/>
            </a:br>
            <a:endParaRPr lang="en-US" dirty="0" smtClean="0"/>
          </a:p>
          <a:p>
            <a:pPr marL="365760" lvl="1" indent="0">
              <a:buNone/>
            </a:pPr>
            <a:r>
              <a:rPr lang="en-US" dirty="0" smtClean="0">
                <a:solidFill>
                  <a:srgbClr val="660066"/>
                </a:solidFill>
                <a:latin typeface="Consolas"/>
                <a:cs typeface="Consolas"/>
              </a:rPr>
              <a:t>	</a:t>
            </a:r>
            <a:r>
              <a:rPr lang="en-US" dirty="0" err="1" smtClean="0">
                <a:solidFill>
                  <a:srgbClr val="0066FF"/>
                </a:solidFill>
                <a:latin typeface="Consolas"/>
                <a:cs typeface="Consolas"/>
              </a:rPr>
              <a:t>var</a:t>
            </a:r>
            <a:r>
              <a:rPr lang="en-US" dirty="0" smtClean="0">
                <a:solidFill>
                  <a:srgbClr val="0066FF"/>
                </a:solidFill>
                <a:latin typeface="Consolas"/>
                <a:cs typeface="Consolas"/>
              </a:rPr>
              <a:t> </a:t>
            </a:r>
            <a:r>
              <a:rPr lang="en-US" dirty="0" smtClean="0">
                <a:solidFill>
                  <a:srgbClr val="0066FF"/>
                </a:solidFill>
              </a:rPr>
              <a:t>texture = </a:t>
            </a:r>
            <a:r>
              <a:rPr lang="en-US" dirty="0" err="1" smtClean="0">
                <a:solidFill>
                  <a:srgbClr val="0066FF"/>
                </a:solidFill>
              </a:rPr>
              <a:t>gl.createTexture</a:t>
            </a:r>
            <a:r>
              <a:rPr lang="en-US" dirty="0" smtClean="0">
                <a:solidFill>
                  <a:srgbClr val="0066FF"/>
                </a:solidFill>
              </a:rPr>
              <a:t>();</a:t>
            </a:r>
          </a:p>
          <a:p>
            <a:pPr marL="365760" lvl="1" indent="0">
              <a:buNone/>
            </a:pPr>
            <a:endParaRPr lang="en-US" dirty="0" smtClean="0">
              <a:solidFill>
                <a:srgbClr val="FFFF00"/>
              </a:solidFill>
            </a:endParaRPr>
          </a:p>
          <a:p>
            <a:r>
              <a:rPr lang="en-US" dirty="0" smtClean="0"/>
              <a:t>Bind textures before using</a:t>
            </a:r>
            <a:br>
              <a:rPr lang="en-US" dirty="0" smtClean="0"/>
            </a:br>
            <a:endParaRPr lang="en-US" dirty="0" smtClean="0"/>
          </a:p>
          <a:p>
            <a:pPr marL="365760" lvl="1" indent="0">
              <a:buNone/>
            </a:pPr>
            <a:r>
              <a:rPr lang="en-US" dirty="0" smtClean="0">
                <a:solidFill>
                  <a:srgbClr val="660066"/>
                </a:solidFill>
                <a:latin typeface="Consolas"/>
                <a:cs typeface="Consolas"/>
              </a:rPr>
              <a:t>	</a:t>
            </a:r>
            <a:r>
              <a:rPr lang="en-US" dirty="0" err="1" smtClean="0">
                <a:solidFill>
                  <a:srgbClr val="0066FF"/>
                </a:solidFill>
              </a:rPr>
              <a:t>gl.bindTexture</a:t>
            </a:r>
            <a:r>
              <a:rPr lang="en-US" dirty="0" smtClean="0">
                <a:solidFill>
                  <a:srgbClr val="0066FF"/>
                </a:solidFill>
              </a:rPr>
              <a:t>( gl.TEXTURE_2D, texture );</a:t>
            </a:r>
            <a:endParaRPr lang="en-US" dirty="0" smtClean="0">
              <a:solidFill>
                <a:srgbClr val="0066FF"/>
              </a:solidFill>
              <a:latin typeface="Consolas"/>
              <a:cs typeface="Consolas"/>
            </a:endParaRPr>
          </a:p>
          <a:p>
            <a:pPr marL="365760" lvl="1" indent="0">
              <a:buNone/>
            </a:pPr>
            <a:endParaRPr lang="en-US" dirty="0">
              <a:solidFill>
                <a:srgbClr val="FFFF00"/>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2425138"/>
      </p:ext>
    </p:extLst>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3600" dirty="0" smtClean="0"/>
              <a:t>In the Beginning …</a:t>
            </a:r>
            <a:endParaRPr lang="en-US" sz="3600" dirty="0"/>
          </a:p>
        </p:txBody>
      </p:sp>
      <p:sp>
        <p:nvSpPr>
          <p:cNvPr id="3" name="Content Placeholder 2"/>
          <p:cNvSpPr>
            <a:spLocks noGrp="1"/>
          </p:cNvSpPr>
          <p:nvPr>
            <p:ph idx="1"/>
          </p:nvPr>
        </p:nvSpPr>
        <p:spPr>
          <a:xfrm>
            <a:off x="666953" y="1200150"/>
            <a:ext cx="8222623" cy="2162635"/>
          </a:xfrm>
        </p:spPr>
        <p:txBody>
          <a:bodyPr>
            <a:normAutofit fontScale="77500" lnSpcReduction="20000"/>
          </a:bodyPr>
          <a:lstStyle/>
          <a:p>
            <a:r>
              <a:rPr lang="en-US" dirty="0" smtClean="0"/>
              <a:t>OpenGL 1.0 was released on July 1</a:t>
            </a:r>
            <a:r>
              <a:rPr lang="en-US" baseline="30000" dirty="0" smtClean="0"/>
              <a:t>st</a:t>
            </a:r>
            <a:r>
              <a:rPr lang="en-US" dirty="0" smtClean="0"/>
              <a:t>, 1994</a:t>
            </a:r>
          </a:p>
          <a:p>
            <a:r>
              <a:rPr lang="en-US" dirty="0" smtClean="0"/>
              <a:t>Its pipeline was entirely </a:t>
            </a:r>
            <a:r>
              <a:rPr lang="en-US" i="1" dirty="0" smtClean="0"/>
              <a:t>fixed-function</a:t>
            </a:r>
          </a:p>
          <a:p>
            <a:pPr lvl="1">
              <a:spcAft>
                <a:spcPts val="6000"/>
              </a:spcAft>
            </a:pPr>
            <a:r>
              <a:rPr lang="en-US" dirty="0" smtClean="0"/>
              <a:t>the only operations available were fixed by the implementation</a:t>
            </a:r>
          </a:p>
          <a:p>
            <a:pPr lvl="1"/>
            <a:endParaRPr lang="en-US" dirty="0" smtClean="0"/>
          </a:p>
          <a:p>
            <a:pPr lvl="1"/>
            <a:endParaRPr lang="en-US" dirty="0" smtClean="0"/>
          </a:p>
          <a:p>
            <a:endParaRPr lang="en-US" dirty="0" smtClean="0"/>
          </a:p>
          <a:p>
            <a:endParaRPr lang="en-US" dirty="0" smtClean="0"/>
          </a:p>
          <a:p>
            <a:endParaRPr lang="en-US" dirty="0" smtClean="0"/>
          </a:p>
        </p:txBody>
      </p:sp>
      <p:grpSp>
        <p:nvGrpSpPr>
          <p:cNvPr id="9" name="Group 8"/>
          <p:cNvGrpSpPr/>
          <p:nvPr/>
        </p:nvGrpSpPr>
        <p:grpSpPr>
          <a:xfrm>
            <a:off x="400341" y="2746781"/>
            <a:ext cx="8641679" cy="2050529"/>
            <a:chOff x="1190428" y="2267030"/>
            <a:chExt cx="6665663" cy="1255136"/>
          </a:xfrm>
        </p:grpSpPr>
        <p:sp>
          <p:nvSpPr>
            <p:cNvPr id="6" name="Rounded Rectangle 5"/>
            <p:cNvSpPr/>
            <p:nvPr/>
          </p:nvSpPr>
          <p:spPr>
            <a:xfrm>
              <a:off x="3511017" y="2627880"/>
              <a:ext cx="895402" cy="447144"/>
            </a:xfrm>
            <a:prstGeom prst="roundRect">
              <a:avLst/>
            </a:prstGeom>
            <a:solidFill>
              <a:schemeClr val="accent2">
                <a:lumMod val="75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rgbClr val="FFFFFF"/>
                  </a:solidFill>
                </a:rPr>
                <a:t>Primitive</a:t>
              </a:r>
            </a:p>
            <a:p>
              <a:pPr algn="ctr"/>
              <a:r>
                <a:rPr lang="en-US" sz="900" dirty="0">
                  <a:solidFill>
                    <a:srgbClr val="FFFFFF"/>
                  </a:solidFill>
                </a:rPr>
                <a:t>Setup and Rasterization</a:t>
              </a:r>
            </a:p>
          </p:txBody>
        </p:sp>
        <p:sp>
          <p:nvSpPr>
            <p:cNvPr id="10" name="Rounded Rectangle 9"/>
            <p:cNvSpPr/>
            <p:nvPr/>
          </p:nvSpPr>
          <p:spPr>
            <a:xfrm>
              <a:off x="4671312" y="2627880"/>
              <a:ext cx="895402" cy="447144"/>
            </a:xfrm>
            <a:prstGeom prst="round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Fragment Coloring and Texturing</a:t>
              </a:r>
            </a:p>
          </p:txBody>
        </p:sp>
        <p:sp>
          <p:nvSpPr>
            <p:cNvPr id="11" name="Rounded Rectangle 10"/>
            <p:cNvSpPr/>
            <p:nvPr/>
          </p:nvSpPr>
          <p:spPr>
            <a:xfrm>
              <a:off x="5831606" y="2627880"/>
              <a:ext cx="895402" cy="447144"/>
            </a:xfrm>
            <a:prstGeom prst="round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Blending</a:t>
              </a:r>
            </a:p>
          </p:txBody>
        </p:sp>
        <p:pic>
          <p:nvPicPr>
            <p:cNvPr id="12" name="Picture 8" descr="T:\redtransteapot.png"/>
            <p:cNvPicPr preferRelativeResize="0">
              <a:picLocks noChangeAspect="1" noChangeArrowheads="1"/>
            </p:cNvPicPr>
            <p:nvPr/>
          </p:nvPicPr>
          <p:blipFill>
            <a:blip r:embed="rId3" cstate="print"/>
            <a:stretch>
              <a:fillRect/>
            </a:stretch>
          </p:blipFill>
          <p:spPr bwMode="auto">
            <a:xfrm>
              <a:off x="6851875" y="2422103"/>
              <a:ext cx="1004216" cy="1004216"/>
            </a:xfrm>
            <a:prstGeom prst="rect">
              <a:avLst/>
            </a:prstGeom>
            <a:noFill/>
            <a:ln>
              <a:noFill/>
            </a:ln>
          </p:spPr>
        </p:pic>
        <p:sp>
          <p:nvSpPr>
            <p:cNvPr id="5" name="Rounded Rectangle 4"/>
            <p:cNvSpPr/>
            <p:nvPr/>
          </p:nvSpPr>
          <p:spPr>
            <a:xfrm>
              <a:off x="1190428" y="2267030"/>
              <a:ext cx="895402" cy="447144"/>
            </a:xfrm>
            <a:prstGeom prst="round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a:t>
              </a:r>
              <a:br>
                <a:rPr lang="en-US" sz="900" dirty="0"/>
              </a:br>
              <a:r>
                <a:rPr lang="en-US" sz="900" dirty="0"/>
                <a:t>Data</a:t>
              </a:r>
            </a:p>
          </p:txBody>
        </p:sp>
        <p:sp>
          <p:nvSpPr>
            <p:cNvPr id="13" name="Rounded Rectangle 12"/>
            <p:cNvSpPr/>
            <p:nvPr/>
          </p:nvSpPr>
          <p:spPr>
            <a:xfrm>
              <a:off x="1190428" y="2941831"/>
              <a:ext cx="895402" cy="447144"/>
            </a:xfrm>
            <a:prstGeom prst="round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Pixel</a:t>
              </a:r>
              <a:br>
                <a:rPr lang="en-US" sz="900" dirty="0"/>
              </a:br>
              <a:r>
                <a:rPr lang="en-US" sz="900" dirty="0"/>
                <a:t>Data</a:t>
              </a:r>
            </a:p>
          </p:txBody>
        </p:sp>
        <p:sp>
          <p:nvSpPr>
            <p:cNvPr id="4" name="Rounded Rectangle 3"/>
            <p:cNvSpPr/>
            <p:nvPr/>
          </p:nvSpPr>
          <p:spPr>
            <a:xfrm>
              <a:off x="2350723" y="2267030"/>
              <a:ext cx="895402" cy="447144"/>
            </a:xfrm>
            <a:prstGeom prst="round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 Transform and Lighting</a:t>
              </a:r>
            </a:p>
          </p:txBody>
        </p:sp>
        <p:sp>
          <p:nvSpPr>
            <p:cNvPr id="14" name="Rounded Rectangle 13"/>
            <p:cNvSpPr/>
            <p:nvPr/>
          </p:nvSpPr>
          <p:spPr>
            <a:xfrm>
              <a:off x="2479317" y="3075022"/>
              <a:ext cx="895402" cy="447144"/>
            </a:xfrm>
            <a:prstGeom prst="round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Texture</a:t>
              </a:r>
              <a:br>
                <a:rPr lang="en-US" sz="900" dirty="0"/>
              </a:br>
              <a:r>
                <a:rPr lang="en-US" sz="900" dirty="0"/>
                <a:t>Store</a:t>
              </a:r>
            </a:p>
          </p:txBody>
        </p:sp>
        <p:cxnSp>
          <p:nvCxnSpPr>
            <p:cNvPr id="18" name="Straight Arrow Connector 17"/>
            <p:cNvCxnSpPr>
              <a:stCxn id="5" idx="3"/>
              <a:endCxn id="4" idx="1"/>
            </p:cNvCxnSpPr>
            <p:nvPr/>
          </p:nvCxnSpPr>
          <p:spPr>
            <a:xfrm>
              <a:off x="2085830" y="2490602"/>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3"/>
              <a:endCxn id="6" idx="1"/>
            </p:cNvCxnSpPr>
            <p:nvPr/>
          </p:nvCxnSpPr>
          <p:spPr>
            <a:xfrm>
              <a:off x="3246125" y="2490602"/>
              <a:ext cx="264893" cy="360850"/>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2" name="Shape 21"/>
            <p:cNvCxnSpPr>
              <a:stCxn id="13" idx="3"/>
              <a:endCxn id="6" idx="1"/>
            </p:cNvCxnSpPr>
            <p:nvPr/>
          </p:nvCxnSpPr>
          <p:spPr>
            <a:xfrm flipV="1">
              <a:off x="2085830" y="2851451"/>
              <a:ext cx="1425187" cy="313952"/>
            </a:xfrm>
            <a:prstGeom prst="bentConnector3">
              <a:avLst>
                <a:gd name="adj1" fmla="val 1390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3" idx="3"/>
              <a:endCxn id="14" idx="1"/>
            </p:cNvCxnSpPr>
            <p:nvPr/>
          </p:nvCxnSpPr>
          <p:spPr>
            <a:xfrm>
              <a:off x="2085830" y="3165403"/>
              <a:ext cx="393488" cy="133191"/>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8" name="Shape 27"/>
            <p:cNvCxnSpPr>
              <a:stCxn id="14" idx="3"/>
              <a:endCxn id="10" idx="2"/>
            </p:cNvCxnSpPr>
            <p:nvPr/>
          </p:nvCxnSpPr>
          <p:spPr>
            <a:xfrm flipV="1">
              <a:off x="3374719" y="3075022"/>
              <a:ext cx="1744294" cy="223572"/>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3"/>
              <a:endCxn id="10" idx="1"/>
            </p:cNvCxnSpPr>
            <p:nvPr/>
          </p:nvCxnSpPr>
          <p:spPr>
            <a:xfrm>
              <a:off x="4406419" y="2851451"/>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3"/>
            </p:cNvCxnSpPr>
            <p:nvPr/>
          </p:nvCxnSpPr>
          <p:spPr>
            <a:xfrm>
              <a:off x="5566714" y="2851451"/>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3"/>
              <a:endCxn id="12" idx="1"/>
            </p:cNvCxnSpPr>
            <p:nvPr/>
          </p:nvCxnSpPr>
          <p:spPr>
            <a:xfrm>
              <a:off x="6727008" y="2851452"/>
              <a:ext cx="124868" cy="72759"/>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699541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4851" name="Rectangle 3"/>
          <p:cNvSpPr>
            <a:spLocks noGrp="1" noChangeArrowheads="1"/>
          </p:cNvSpPr>
          <p:nvPr>
            <p:ph type="title"/>
          </p:nvPr>
        </p:nvSpPr>
        <p:spPr/>
        <p:txBody>
          <a:bodyPr>
            <a:normAutofit/>
          </a:bodyPr>
          <a:lstStyle/>
          <a:p>
            <a:r>
              <a:rPr lang="en-US" dirty="0" smtClean="0"/>
              <a:t>Specifying a Texture Image</a:t>
            </a:r>
            <a:endParaRPr lang="en-US" dirty="0"/>
          </a:p>
        </p:txBody>
      </p:sp>
      <p:sp>
        <p:nvSpPr>
          <p:cNvPr id="187394" name="Rectangle 2"/>
          <p:cNvSpPr>
            <a:spLocks noGrp="1" noChangeArrowheads="1"/>
          </p:cNvSpPr>
          <p:nvPr>
            <p:ph idx="1"/>
          </p:nvPr>
        </p:nvSpPr>
        <p:spPr>
          <a:xfrm>
            <a:off x="457200" y="1200150"/>
            <a:ext cx="8326716" cy="3794365"/>
          </a:xfrm>
        </p:spPr>
        <p:txBody>
          <a:bodyPr>
            <a:normAutofit fontScale="55000" lnSpcReduction="20000"/>
          </a:bodyPr>
          <a:lstStyle/>
          <a:p>
            <a:r>
              <a:rPr lang="en-US" dirty="0" smtClean="0"/>
              <a:t>Define a texture image from an array of </a:t>
            </a:r>
            <a:r>
              <a:rPr lang="en-US" i="1" dirty="0" err="1" smtClean="0"/>
              <a:t>texels</a:t>
            </a:r>
            <a:r>
              <a:rPr lang="en-US" dirty="0" smtClean="0"/>
              <a:t> in CPU memory</a:t>
            </a:r>
            <a:br>
              <a:rPr lang="en-US" dirty="0" smtClean="0"/>
            </a:br>
            <a:endParaRPr lang="en-US" dirty="0" smtClean="0"/>
          </a:p>
          <a:p>
            <a:pPr marL="0" indent="0">
              <a:buNone/>
            </a:pPr>
            <a:r>
              <a:rPr lang="en-US" dirty="0" smtClean="0">
                <a:solidFill>
                  <a:srgbClr val="660066"/>
                </a:solidFill>
                <a:latin typeface="Consolas"/>
                <a:cs typeface="Consolas"/>
              </a:rPr>
              <a:t>	</a:t>
            </a:r>
            <a:r>
              <a:rPr lang="en-US" dirty="0" smtClean="0">
                <a:solidFill>
                  <a:srgbClr val="0066FF"/>
                </a:solidFill>
              </a:rPr>
              <a:t>gl.texImage2D(gl.TEXTURE_2D, 0, </a:t>
            </a:r>
            <a:r>
              <a:rPr lang="en-US" dirty="0" err="1" smtClean="0">
                <a:solidFill>
                  <a:srgbClr val="0066FF"/>
                </a:solidFill>
              </a:rPr>
              <a:t>gl.RGBA</a:t>
            </a:r>
            <a:r>
              <a:rPr lang="en-US" dirty="0" smtClean="0">
                <a:solidFill>
                  <a:srgbClr val="0066FF"/>
                </a:solidFill>
              </a:rPr>
              <a:t>, </a:t>
            </a:r>
            <a:r>
              <a:rPr lang="en-US" dirty="0" err="1" smtClean="0">
                <a:solidFill>
                  <a:srgbClr val="0066FF"/>
                </a:solidFill>
              </a:rPr>
              <a:t>texSize</a:t>
            </a:r>
            <a:r>
              <a:rPr lang="en-US" dirty="0" smtClean="0">
                <a:solidFill>
                  <a:srgbClr val="0066FF"/>
                </a:solidFill>
              </a:rPr>
              <a:t>,</a:t>
            </a:r>
          </a:p>
          <a:p>
            <a:pPr marL="0" indent="0">
              <a:buNone/>
            </a:pPr>
            <a:r>
              <a:rPr lang="en-US" dirty="0" smtClean="0">
                <a:solidFill>
                  <a:srgbClr val="0066FF"/>
                </a:solidFill>
              </a:rPr>
              <a:t>            </a:t>
            </a:r>
            <a:r>
              <a:rPr lang="en-US" dirty="0" err="1" smtClean="0">
                <a:solidFill>
                  <a:srgbClr val="0066FF"/>
                </a:solidFill>
              </a:rPr>
              <a:t>texSize</a:t>
            </a:r>
            <a:r>
              <a:rPr lang="en-US" dirty="0" smtClean="0">
                <a:solidFill>
                  <a:srgbClr val="0066FF"/>
                </a:solidFill>
              </a:rPr>
              <a:t>, 0,  </a:t>
            </a:r>
            <a:r>
              <a:rPr lang="en-US" dirty="0" err="1" smtClean="0">
                <a:solidFill>
                  <a:srgbClr val="0066FF"/>
                </a:solidFill>
              </a:rPr>
              <a:t>gl.RGBA</a:t>
            </a:r>
            <a:r>
              <a:rPr lang="en-US" dirty="0" smtClean="0">
                <a:solidFill>
                  <a:srgbClr val="0066FF"/>
                </a:solidFill>
              </a:rPr>
              <a:t>, </a:t>
            </a:r>
            <a:r>
              <a:rPr lang="en-US" dirty="0" err="1" smtClean="0">
                <a:solidFill>
                  <a:srgbClr val="0066FF"/>
                </a:solidFill>
              </a:rPr>
              <a:t>gl.UNSIGNED_BYTE</a:t>
            </a:r>
            <a:r>
              <a:rPr lang="en-US" dirty="0" smtClean="0">
                <a:solidFill>
                  <a:srgbClr val="0066FF"/>
                </a:solidFill>
              </a:rPr>
              <a:t>, image);</a:t>
            </a:r>
          </a:p>
          <a:p>
            <a:pPr marL="0" indent="0">
              <a:buNone/>
            </a:pPr>
            <a:endParaRPr lang="en-US" dirty="0" smtClean="0">
              <a:solidFill>
                <a:srgbClr val="FFFF00"/>
              </a:solidFill>
            </a:endParaRPr>
          </a:p>
          <a:p>
            <a:pPr marL="0" indent="0"/>
            <a:r>
              <a:rPr lang="en-US" dirty="0" smtClean="0"/>
              <a:t> Define a texture image from an image in a standard format  memory specified with the &lt;image&gt; tag in the HTML file</a:t>
            </a:r>
          </a:p>
          <a:p>
            <a:pPr marL="0" indent="0"/>
            <a:endParaRPr lang="en-US" dirty="0" smtClean="0">
              <a:solidFill>
                <a:schemeClr val="bg1"/>
              </a:solidFill>
            </a:endParaRPr>
          </a:p>
          <a:p>
            <a:pPr marL="0" indent="0">
              <a:buNone/>
            </a:pPr>
            <a:r>
              <a:rPr lang="en-US" dirty="0" err="1" smtClean="0">
                <a:solidFill>
                  <a:srgbClr val="0066FF"/>
                </a:solidFill>
              </a:rPr>
              <a:t>var</a:t>
            </a:r>
            <a:r>
              <a:rPr lang="en-US" dirty="0" smtClean="0">
                <a:solidFill>
                  <a:srgbClr val="0066FF"/>
                </a:solidFill>
              </a:rPr>
              <a:t> image = </a:t>
            </a:r>
            <a:r>
              <a:rPr lang="en-US" dirty="0" err="1" smtClean="0">
                <a:solidFill>
                  <a:srgbClr val="0066FF"/>
                </a:solidFill>
              </a:rPr>
              <a:t>document.getElementById("texImage</a:t>
            </a:r>
            <a:r>
              <a:rPr lang="en-US" dirty="0" smtClean="0">
                <a:solidFill>
                  <a:srgbClr val="0066FF"/>
                </a:solidFill>
              </a:rPr>
              <a:t>");</a:t>
            </a:r>
          </a:p>
          <a:p>
            <a:pPr marL="0" indent="0">
              <a:buNone/>
            </a:pPr>
            <a:endParaRPr lang="en-US" dirty="0" smtClean="0">
              <a:solidFill>
                <a:srgbClr val="0066FF"/>
              </a:solidFill>
            </a:endParaRPr>
          </a:p>
          <a:p>
            <a:pPr marL="0" indent="0">
              <a:buNone/>
            </a:pPr>
            <a:r>
              <a:rPr lang="en-US" dirty="0" smtClean="0">
                <a:solidFill>
                  <a:srgbClr val="0066FF"/>
                </a:solidFill>
              </a:rPr>
              <a:t>gl.texImage2D( gl.TEXTURE_2D, 0, </a:t>
            </a:r>
            <a:r>
              <a:rPr lang="en-US" dirty="0" err="1" smtClean="0">
                <a:solidFill>
                  <a:srgbClr val="0066FF"/>
                </a:solidFill>
              </a:rPr>
              <a:t>gl.RGB</a:t>
            </a:r>
            <a:r>
              <a:rPr lang="en-US" dirty="0" smtClean="0">
                <a:solidFill>
                  <a:srgbClr val="0066FF"/>
                </a:solidFill>
              </a:rPr>
              <a:t>, </a:t>
            </a:r>
          </a:p>
          <a:p>
            <a:pPr marL="0" indent="0">
              <a:buNone/>
            </a:pPr>
            <a:r>
              <a:rPr lang="en-US" dirty="0" smtClean="0">
                <a:solidFill>
                  <a:srgbClr val="0066FF"/>
                </a:solidFill>
              </a:rPr>
              <a:t>          </a:t>
            </a:r>
            <a:r>
              <a:rPr lang="en-US" dirty="0" err="1" smtClean="0">
                <a:solidFill>
                  <a:srgbClr val="0066FF"/>
                </a:solidFill>
              </a:rPr>
              <a:t>gl.RGB</a:t>
            </a:r>
            <a:r>
              <a:rPr lang="en-US" dirty="0" smtClean="0">
                <a:solidFill>
                  <a:srgbClr val="0066FF"/>
                </a:solidFill>
              </a:rPr>
              <a:t>, </a:t>
            </a:r>
            <a:r>
              <a:rPr lang="en-US" dirty="0" err="1" smtClean="0">
                <a:solidFill>
                  <a:srgbClr val="0066FF"/>
                </a:solidFill>
              </a:rPr>
              <a:t>gl.UNSIGNED_BYTE</a:t>
            </a:r>
            <a:r>
              <a:rPr lang="en-US" dirty="0" smtClean="0">
                <a:solidFill>
                  <a:srgbClr val="0066FF"/>
                </a:solidFill>
              </a:rPr>
              <a:t>, image );</a:t>
            </a:r>
            <a:br>
              <a:rPr lang="en-US" dirty="0" smtClean="0">
                <a:solidFill>
                  <a:srgbClr val="0066FF"/>
                </a:solidFill>
              </a:rPr>
            </a:br>
            <a:endParaRPr lang="en-US" dirty="0" smtClean="0">
              <a:solidFill>
                <a:srgbClr val="0066FF"/>
              </a:solidFill>
            </a:endParaRPr>
          </a:p>
          <a:p>
            <a:pPr marL="0" indent="0">
              <a:buNone/>
            </a:pPr>
            <a:endParaRPr lang="en-US" dirty="0" smtClean="0">
              <a:solidFill>
                <a:srgbClr val="FFFF00"/>
              </a:solidFill>
            </a:endParaRPr>
          </a:p>
          <a:p>
            <a:pPr marL="0" indent="0">
              <a:buNone/>
            </a:pPr>
            <a:endParaRPr lang="en-US" dirty="0" smtClean="0">
              <a:solidFill>
                <a:srgbClr val="FFFF00"/>
              </a:solidFill>
              <a:latin typeface="Consolas"/>
              <a:cs typeface="Consolas"/>
            </a:endParaRPr>
          </a:p>
          <a:p>
            <a:pPr marL="0" indent="0">
              <a:buNone/>
            </a:pPr>
            <a:endParaRPr lang="en-US" dirty="0" smtClean="0">
              <a:solidFill>
                <a:srgbClr val="FFFF00"/>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0214922"/>
      </p:ext>
    </p:extLst>
  </p:cSld>
  <p:clrMapOvr>
    <a:masterClrMapping/>
  </p:clrMapOvr>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1034" name="Rectangle 42"/>
          <p:cNvSpPr>
            <a:spLocks noGrp="1" noChangeArrowheads="1"/>
          </p:cNvSpPr>
          <p:nvPr>
            <p:ph type="title"/>
          </p:nvPr>
        </p:nvSpPr>
        <p:spPr>
          <a:ln>
            <a:noFill/>
          </a:ln>
        </p:spPr>
        <p:txBody>
          <a:bodyPr>
            <a:normAutofit/>
          </a:bodyPr>
          <a:lstStyle/>
          <a:p>
            <a:r>
              <a:rPr lang="en-US" sz="3600" dirty="0" smtClean="0"/>
              <a:t>Mapping Texture Coordinates</a:t>
            </a:r>
            <a:endParaRPr lang="en-US" sz="3600" dirty="0"/>
          </a:p>
        </p:txBody>
      </p:sp>
      <p:sp>
        <p:nvSpPr>
          <p:cNvPr id="191490" name="Rectangle 2"/>
          <p:cNvSpPr>
            <a:spLocks noGrp="1" noChangeArrowheads="1"/>
          </p:cNvSpPr>
          <p:nvPr>
            <p:ph idx="1"/>
          </p:nvPr>
        </p:nvSpPr>
        <p:spPr>
          <a:xfrm>
            <a:off x="457200" y="874514"/>
            <a:ext cx="8229600" cy="3394472"/>
          </a:xfrm>
          <a:ln>
            <a:noFill/>
          </a:ln>
        </p:spPr>
        <p:txBody>
          <a:bodyPr/>
          <a:lstStyle/>
          <a:p>
            <a:r>
              <a:rPr lang="en-US" sz="2800" dirty="0" smtClean="0">
                <a:solidFill>
                  <a:srgbClr val="413B36"/>
                </a:solidFill>
              </a:rPr>
              <a:t>Based on </a:t>
            </a:r>
            <a:r>
              <a:rPr lang="en-US" sz="2800" dirty="0" smtClean="0"/>
              <a:t>parametric texture coordinates</a:t>
            </a:r>
          </a:p>
          <a:p>
            <a:r>
              <a:rPr lang="en-US" sz="2800" dirty="0" smtClean="0"/>
              <a:t>coordinates needs to be specified at each vertex</a:t>
            </a:r>
          </a:p>
          <a:p>
            <a:endParaRPr lang="en-US" dirty="0">
              <a:solidFill>
                <a:srgbClr val="FFFF00"/>
              </a:solidFill>
            </a:endParaRPr>
          </a:p>
        </p:txBody>
      </p:sp>
      <p:grpSp>
        <p:nvGrpSpPr>
          <p:cNvPr id="2" name="Group 3"/>
          <p:cNvGrpSpPr>
            <a:grpSpLocks/>
          </p:cNvGrpSpPr>
          <p:nvPr/>
        </p:nvGrpSpPr>
        <p:grpSpPr bwMode="auto">
          <a:xfrm>
            <a:off x="1499556" y="3384507"/>
            <a:ext cx="1811338" cy="1353740"/>
            <a:chOff x="868" y="2553"/>
            <a:chExt cx="1141" cy="1137"/>
          </a:xfrm>
        </p:grpSpPr>
        <p:sp>
          <p:nvSpPr>
            <p:cNvPr id="191530" name="Rectangle 6"/>
            <p:cNvSpPr>
              <a:spLocks noChangeArrowheads="1"/>
            </p:cNvSpPr>
            <p:nvPr/>
          </p:nvSpPr>
          <p:spPr bwMode="auto">
            <a:xfrm>
              <a:off x="870" y="2553"/>
              <a:ext cx="1139" cy="561"/>
            </a:xfrm>
            <a:prstGeom prst="rect">
              <a:avLst/>
            </a:prstGeom>
            <a:solidFill>
              <a:srgbClr val="0000FF"/>
            </a:solidFill>
            <a:ln w="12700">
              <a:solidFill>
                <a:srgbClr val="FFFF00"/>
              </a:solidFill>
              <a:miter lim="800000"/>
              <a:headEnd/>
              <a:tailEnd/>
            </a:ln>
          </p:spPr>
          <p:txBody>
            <a:bodyPr wrap="none" anchor="ctr">
              <a:prstTxWarp prst="textNoShape">
                <a:avLst/>
              </a:prstTxWarp>
            </a:bodyPr>
            <a:lstStyle/>
            <a:p>
              <a:endParaRPr lang="en-US" b="0">
                <a:solidFill>
                  <a:srgbClr val="FFFF00"/>
                </a:solidFill>
              </a:endParaRPr>
            </a:p>
          </p:txBody>
        </p:sp>
        <p:sp>
          <p:nvSpPr>
            <p:cNvPr id="191528" name="Rectangle 4"/>
            <p:cNvSpPr>
              <a:spLocks noChangeArrowheads="1"/>
            </p:cNvSpPr>
            <p:nvPr/>
          </p:nvSpPr>
          <p:spPr bwMode="auto">
            <a:xfrm>
              <a:off x="868" y="3124"/>
              <a:ext cx="566" cy="566"/>
            </a:xfrm>
            <a:prstGeom prst="rect">
              <a:avLst/>
            </a:prstGeom>
            <a:solidFill>
              <a:schemeClr val="accent2"/>
            </a:solidFill>
            <a:ln w="12700">
              <a:solidFill>
                <a:srgbClr val="FFFF00"/>
              </a:solidFill>
              <a:miter lim="800000"/>
              <a:headEnd/>
              <a:tailEnd/>
            </a:ln>
          </p:spPr>
          <p:txBody>
            <a:bodyPr wrap="none" anchor="ctr">
              <a:prstTxWarp prst="textNoShape">
                <a:avLst/>
              </a:prstTxWarp>
            </a:bodyPr>
            <a:lstStyle/>
            <a:p>
              <a:endParaRPr lang="en-US" b="0">
                <a:solidFill>
                  <a:srgbClr val="FFFF00"/>
                </a:solidFill>
              </a:endParaRPr>
            </a:p>
          </p:txBody>
        </p:sp>
        <p:sp>
          <p:nvSpPr>
            <p:cNvPr id="191529" name="Rectangle 5"/>
            <p:cNvSpPr>
              <a:spLocks noChangeArrowheads="1"/>
            </p:cNvSpPr>
            <p:nvPr/>
          </p:nvSpPr>
          <p:spPr bwMode="auto">
            <a:xfrm>
              <a:off x="1446" y="3126"/>
              <a:ext cx="563" cy="561"/>
            </a:xfrm>
            <a:prstGeom prst="rect">
              <a:avLst/>
            </a:prstGeom>
            <a:solidFill>
              <a:srgbClr val="660066"/>
            </a:solidFill>
            <a:ln w="12700">
              <a:solidFill>
                <a:srgbClr val="FFFF00"/>
              </a:solidFill>
              <a:miter lim="800000"/>
              <a:headEnd/>
              <a:tailEnd/>
            </a:ln>
          </p:spPr>
          <p:txBody>
            <a:bodyPr wrap="none" anchor="ctr">
              <a:prstTxWarp prst="textNoShape">
                <a:avLst/>
              </a:prstTxWarp>
            </a:bodyPr>
            <a:lstStyle/>
            <a:p>
              <a:endParaRPr lang="en-US" b="0">
                <a:solidFill>
                  <a:srgbClr val="FFFF00"/>
                </a:solidFill>
              </a:endParaRPr>
            </a:p>
          </p:txBody>
        </p:sp>
      </p:grpSp>
      <p:sp>
        <p:nvSpPr>
          <p:cNvPr id="191492" name="Rectangle 7"/>
          <p:cNvSpPr>
            <a:spLocks noChangeArrowheads="1"/>
          </p:cNvSpPr>
          <p:nvPr/>
        </p:nvSpPr>
        <p:spPr bwMode="auto">
          <a:xfrm>
            <a:off x="1499556" y="3378554"/>
            <a:ext cx="1816100" cy="1362075"/>
          </a:xfrm>
          <a:prstGeom prst="rect">
            <a:avLst/>
          </a:prstGeom>
          <a:noFill/>
          <a:ln w="12700">
            <a:solidFill>
              <a:srgbClr val="FFFF00"/>
            </a:solidFill>
            <a:miter lim="800000"/>
            <a:headEnd/>
            <a:tailEnd/>
          </a:ln>
        </p:spPr>
        <p:txBody>
          <a:bodyPr wrap="none" lIns="81633" tIns="40816" rIns="81633" bIns="40816" anchor="ctr">
            <a:prstTxWarp prst="textNoShape">
              <a:avLst/>
            </a:prstTxWarp>
          </a:bodyPr>
          <a:lstStyle/>
          <a:p>
            <a:endParaRPr lang="en-US" b="0">
              <a:solidFill>
                <a:srgbClr val="FFFF00"/>
              </a:solidFill>
            </a:endParaRPr>
          </a:p>
        </p:txBody>
      </p:sp>
      <p:sp>
        <p:nvSpPr>
          <p:cNvPr id="191493" name="Line 8"/>
          <p:cNvSpPr>
            <a:spLocks noChangeShapeType="1"/>
          </p:cNvSpPr>
          <p:nvPr/>
        </p:nvSpPr>
        <p:spPr bwMode="auto">
          <a:xfrm>
            <a:off x="1514492" y="3037986"/>
            <a:ext cx="0" cy="1714500"/>
          </a:xfrm>
          <a:prstGeom prst="line">
            <a:avLst/>
          </a:prstGeom>
          <a:noFill/>
          <a:ln w="25400">
            <a:solidFill>
              <a:srgbClr val="413B36"/>
            </a:solidFill>
            <a:round/>
            <a:headEnd type="stealth" w="med" len="med"/>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494" name="Line 9"/>
          <p:cNvSpPr>
            <a:spLocks noChangeShapeType="1"/>
          </p:cNvSpPr>
          <p:nvPr/>
        </p:nvSpPr>
        <p:spPr bwMode="auto">
          <a:xfrm>
            <a:off x="1493206" y="4745391"/>
            <a:ext cx="2362200" cy="0"/>
          </a:xfrm>
          <a:prstGeom prst="line">
            <a:avLst/>
          </a:prstGeom>
          <a:noFill/>
          <a:ln w="25400">
            <a:solidFill>
              <a:srgbClr val="413B36"/>
            </a:solidFill>
            <a:round/>
            <a:headEnd type="none" w="sm" len="sm"/>
            <a:tailEnd type="stealth" w="med" len="med"/>
          </a:ln>
        </p:spPr>
        <p:txBody>
          <a:bodyPr wrap="none" lIns="81633" tIns="40816" rIns="81633" bIns="40816" anchor="ctr">
            <a:prstTxWarp prst="textNoShape">
              <a:avLst/>
            </a:prstTxWarp>
          </a:bodyPr>
          <a:lstStyle/>
          <a:p>
            <a:endParaRPr lang="en-US" b="0">
              <a:solidFill>
                <a:srgbClr val="FFFF00"/>
              </a:solidFill>
            </a:endParaRPr>
          </a:p>
        </p:txBody>
      </p:sp>
      <p:sp>
        <p:nvSpPr>
          <p:cNvPr id="191495" name="Line 10"/>
          <p:cNvSpPr>
            <a:spLocks noChangeShapeType="1"/>
          </p:cNvSpPr>
          <p:nvPr/>
        </p:nvSpPr>
        <p:spPr bwMode="auto">
          <a:xfrm>
            <a:off x="1493206" y="4059591"/>
            <a:ext cx="1828800" cy="0"/>
          </a:xfrm>
          <a:prstGeom prst="line">
            <a:avLst/>
          </a:prstGeom>
          <a:noFill/>
          <a:ln w="25400">
            <a:solidFill>
              <a:srgbClr val="FFFF00"/>
            </a:solidFill>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496" name="Line 11"/>
          <p:cNvSpPr>
            <a:spLocks noChangeShapeType="1"/>
          </p:cNvSpPr>
          <p:nvPr/>
        </p:nvSpPr>
        <p:spPr bwMode="auto">
          <a:xfrm>
            <a:off x="2407606" y="4059591"/>
            <a:ext cx="0" cy="685800"/>
          </a:xfrm>
          <a:prstGeom prst="line">
            <a:avLst/>
          </a:prstGeom>
          <a:noFill/>
          <a:ln w="25400">
            <a:solidFill>
              <a:srgbClr val="FFFF00"/>
            </a:solidFill>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497" name="Rectangle 12"/>
          <p:cNvSpPr>
            <a:spLocks noChangeArrowheads="1"/>
          </p:cNvSpPr>
          <p:nvPr/>
        </p:nvSpPr>
        <p:spPr bwMode="auto">
          <a:xfrm>
            <a:off x="3626906" y="4733485"/>
            <a:ext cx="281503" cy="410015"/>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2100" b="0" dirty="0" err="1">
                <a:solidFill>
                  <a:srgbClr val="0066FF"/>
                </a:solidFill>
                <a:latin typeface="Book Antiqua" charset="0"/>
              </a:rPr>
              <a:t>s</a:t>
            </a:r>
            <a:endParaRPr lang="en-US" sz="2100" b="0" dirty="0">
              <a:solidFill>
                <a:srgbClr val="0066FF"/>
              </a:solidFill>
              <a:latin typeface="Book Antiqua" charset="0"/>
            </a:endParaRPr>
          </a:p>
        </p:txBody>
      </p:sp>
      <p:sp>
        <p:nvSpPr>
          <p:cNvPr id="191498" name="Rectangle 13"/>
          <p:cNvSpPr>
            <a:spLocks noChangeArrowheads="1"/>
          </p:cNvSpPr>
          <p:nvPr/>
        </p:nvSpPr>
        <p:spPr bwMode="auto">
          <a:xfrm>
            <a:off x="1187621" y="2793144"/>
            <a:ext cx="254891" cy="410015"/>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2100" b="0" dirty="0" err="1">
                <a:solidFill>
                  <a:srgbClr val="0066FF"/>
                </a:solidFill>
                <a:latin typeface="Book Antiqua" charset="0"/>
              </a:rPr>
              <a:t>t</a:t>
            </a:r>
            <a:endParaRPr lang="en-US" sz="2100" b="0" dirty="0">
              <a:solidFill>
                <a:srgbClr val="0066FF"/>
              </a:solidFill>
              <a:latin typeface="Book Antiqua" charset="0"/>
            </a:endParaRPr>
          </a:p>
        </p:txBody>
      </p:sp>
      <p:sp>
        <p:nvSpPr>
          <p:cNvPr id="191499" name="Rectangle 14"/>
          <p:cNvSpPr>
            <a:spLocks noChangeArrowheads="1"/>
          </p:cNvSpPr>
          <p:nvPr/>
        </p:nvSpPr>
        <p:spPr bwMode="auto">
          <a:xfrm>
            <a:off x="3142079" y="3053513"/>
            <a:ext cx="512255"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0066FF"/>
                </a:solidFill>
                <a:latin typeface="Book Antiqua" charset="0"/>
              </a:rPr>
              <a:t>1, 1</a:t>
            </a:r>
          </a:p>
        </p:txBody>
      </p:sp>
      <p:sp>
        <p:nvSpPr>
          <p:cNvPr id="191500" name="Rectangle 15"/>
          <p:cNvSpPr>
            <a:spLocks noChangeArrowheads="1"/>
          </p:cNvSpPr>
          <p:nvPr/>
        </p:nvSpPr>
        <p:spPr bwMode="auto">
          <a:xfrm>
            <a:off x="779136" y="3295273"/>
            <a:ext cx="6661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smtClean="0">
                <a:solidFill>
                  <a:srgbClr val="0066FF"/>
                </a:solidFill>
                <a:latin typeface="Book Antiqua" charset="0"/>
              </a:rPr>
              <a:t>(0</a:t>
            </a:r>
            <a:r>
              <a:rPr lang="en-US" sz="1800" b="0" dirty="0">
                <a:solidFill>
                  <a:srgbClr val="0066FF"/>
                </a:solidFill>
                <a:latin typeface="Book Antiqua" charset="0"/>
              </a:rPr>
              <a:t>, </a:t>
            </a:r>
            <a:r>
              <a:rPr lang="en-US" sz="1800" b="0" dirty="0" smtClean="0">
                <a:solidFill>
                  <a:srgbClr val="0066FF"/>
                </a:solidFill>
                <a:latin typeface="Book Antiqua" charset="0"/>
              </a:rPr>
              <a:t>1)</a:t>
            </a:r>
            <a:endParaRPr lang="en-US" sz="1800" b="0" dirty="0">
              <a:solidFill>
                <a:srgbClr val="0066FF"/>
              </a:solidFill>
              <a:latin typeface="Book Antiqua" charset="0"/>
            </a:endParaRPr>
          </a:p>
        </p:txBody>
      </p:sp>
      <p:sp>
        <p:nvSpPr>
          <p:cNvPr id="191501" name="Rectangle 16"/>
          <p:cNvSpPr>
            <a:spLocks noChangeArrowheads="1"/>
          </p:cNvSpPr>
          <p:nvPr/>
        </p:nvSpPr>
        <p:spPr bwMode="auto">
          <a:xfrm>
            <a:off x="1083936" y="4838323"/>
            <a:ext cx="6661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smtClean="0">
                <a:solidFill>
                  <a:srgbClr val="0066FF"/>
                </a:solidFill>
                <a:latin typeface="Book Antiqua" charset="0"/>
              </a:rPr>
              <a:t>(0</a:t>
            </a:r>
            <a:r>
              <a:rPr lang="en-US" sz="1800" b="0" dirty="0">
                <a:solidFill>
                  <a:srgbClr val="0066FF"/>
                </a:solidFill>
                <a:latin typeface="Book Antiqua" charset="0"/>
              </a:rPr>
              <a:t>, </a:t>
            </a:r>
            <a:r>
              <a:rPr lang="en-US" sz="1800" b="0" dirty="0" smtClean="0">
                <a:solidFill>
                  <a:srgbClr val="0066FF"/>
                </a:solidFill>
                <a:latin typeface="Book Antiqua" charset="0"/>
              </a:rPr>
              <a:t>0)</a:t>
            </a:r>
            <a:endParaRPr lang="en-US" sz="1800" b="0" dirty="0">
              <a:solidFill>
                <a:srgbClr val="0066FF"/>
              </a:solidFill>
              <a:latin typeface="Book Antiqua" charset="0"/>
            </a:endParaRPr>
          </a:p>
        </p:txBody>
      </p:sp>
      <p:sp>
        <p:nvSpPr>
          <p:cNvPr id="191502" name="Rectangle 17"/>
          <p:cNvSpPr>
            <a:spLocks noChangeArrowheads="1"/>
          </p:cNvSpPr>
          <p:nvPr/>
        </p:nvSpPr>
        <p:spPr bwMode="auto">
          <a:xfrm>
            <a:off x="2988936" y="4838323"/>
            <a:ext cx="6661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smtClean="0">
                <a:solidFill>
                  <a:srgbClr val="0066FF"/>
                </a:solidFill>
                <a:latin typeface="Book Antiqua" charset="0"/>
              </a:rPr>
              <a:t>(1</a:t>
            </a:r>
            <a:r>
              <a:rPr lang="en-US" sz="1800" b="0" dirty="0">
                <a:solidFill>
                  <a:srgbClr val="0066FF"/>
                </a:solidFill>
                <a:latin typeface="Book Antiqua" charset="0"/>
              </a:rPr>
              <a:t>, </a:t>
            </a:r>
            <a:r>
              <a:rPr lang="en-US" sz="1800" b="0" dirty="0" smtClean="0">
                <a:solidFill>
                  <a:srgbClr val="0066FF"/>
                </a:solidFill>
                <a:latin typeface="Book Antiqua" charset="0"/>
              </a:rPr>
              <a:t>0)</a:t>
            </a:r>
            <a:endParaRPr lang="en-US" sz="1800" b="0" dirty="0">
              <a:solidFill>
                <a:srgbClr val="0066FF"/>
              </a:solidFill>
              <a:latin typeface="Book Antiqua" charset="0"/>
            </a:endParaRPr>
          </a:p>
        </p:txBody>
      </p:sp>
      <p:sp>
        <p:nvSpPr>
          <p:cNvPr id="191503" name="Freeform 18"/>
          <p:cNvSpPr>
            <a:spLocks/>
          </p:cNvSpPr>
          <p:nvPr/>
        </p:nvSpPr>
        <p:spPr bwMode="auto">
          <a:xfrm>
            <a:off x="5608006" y="3373792"/>
            <a:ext cx="1830388" cy="1315641"/>
          </a:xfrm>
          <a:custGeom>
            <a:avLst/>
            <a:gdLst>
              <a:gd name="T0" fmla="*/ 1371600 w 1153"/>
              <a:gd name="T1" fmla="*/ 0 h 1105"/>
              <a:gd name="T2" fmla="*/ 0 w 1153"/>
              <a:gd name="T3" fmla="*/ 1371600 h 1105"/>
              <a:gd name="T4" fmla="*/ 1828800 w 1153"/>
              <a:gd name="T5" fmla="*/ 1752600 h 1105"/>
              <a:gd name="T6" fmla="*/ 1371600 w 1153"/>
              <a:gd name="T7" fmla="*/ 0 h 1105"/>
              <a:gd name="T8" fmla="*/ 0 60000 65536"/>
              <a:gd name="T9" fmla="*/ 0 60000 65536"/>
              <a:gd name="T10" fmla="*/ 0 60000 65536"/>
              <a:gd name="T11" fmla="*/ 0 60000 65536"/>
              <a:gd name="T12" fmla="*/ 0 w 1153"/>
              <a:gd name="T13" fmla="*/ 0 h 1105"/>
              <a:gd name="T14" fmla="*/ 1153 w 1153"/>
              <a:gd name="T15" fmla="*/ 1105 h 1105"/>
            </a:gdLst>
            <a:ahLst/>
            <a:cxnLst>
              <a:cxn ang="T8">
                <a:pos x="T0" y="T1"/>
              </a:cxn>
              <a:cxn ang="T9">
                <a:pos x="T2" y="T3"/>
              </a:cxn>
              <a:cxn ang="T10">
                <a:pos x="T4" y="T5"/>
              </a:cxn>
              <a:cxn ang="T11">
                <a:pos x="T6" y="T7"/>
              </a:cxn>
            </a:cxnLst>
            <a:rect l="T12" t="T13" r="T14" b="T15"/>
            <a:pathLst>
              <a:path w="1153" h="1105">
                <a:moveTo>
                  <a:pt x="864" y="0"/>
                </a:moveTo>
                <a:lnTo>
                  <a:pt x="0" y="864"/>
                </a:lnTo>
                <a:lnTo>
                  <a:pt x="1152" y="1104"/>
                </a:lnTo>
                <a:lnTo>
                  <a:pt x="864" y="0"/>
                </a:lnTo>
              </a:path>
            </a:pathLst>
          </a:custGeom>
          <a:noFill/>
          <a:ln w="12700" cap="rnd">
            <a:solidFill>
              <a:srgbClr val="FFFF00"/>
            </a:solidFill>
            <a:round/>
            <a:headEnd/>
            <a:tailEnd/>
          </a:ln>
        </p:spPr>
        <p:txBody>
          <a:bodyPr lIns="81633" tIns="40816" rIns="81633" bIns="40816">
            <a:prstTxWarp prst="textNoShape">
              <a:avLst/>
            </a:prstTxWarp>
          </a:bodyPr>
          <a:lstStyle/>
          <a:p>
            <a:endParaRPr lang="en-US" b="0">
              <a:solidFill>
                <a:srgbClr val="FFFF00"/>
              </a:solidFill>
            </a:endParaRPr>
          </a:p>
        </p:txBody>
      </p:sp>
      <p:sp>
        <p:nvSpPr>
          <p:cNvPr id="191504" name="Line 19"/>
          <p:cNvSpPr>
            <a:spLocks noChangeShapeType="1"/>
          </p:cNvSpPr>
          <p:nvPr/>
        </p:nvSpPr>
        <p:spPr bwMode="auto">
          <a:xfrm>
            <a:off x="6246182" y="3927433"/>
            <a:ext cx="1033463" cy="302419"/>
          </a:xfrm>
          <a:prstGeom prst="line">
            <a:avLst/>
          </a:prstGeom>
          <a:noFill/>
          <a:ln w="25400">
            <a:solidFill>
              <a:srgbClr val="FFFF00"/>
            </a:solidFill>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505" name="Line 20"/>
          <p:cNvSpPr>
            <a:spLocks noChangeShapeType="1"/>
          </p:cNvSpPr>
          <p:nvPr/>
        </p:nvSpPr>
        <p:spPr bwMode="auto">
          <a:xfrm flipH="1">
            <a:off x="6331907" y="4069117"/>
            <a:ext cx="398463" cy="444104"/>
          </a:xfrm>
          <a:prstGeom prst="line">
            <a:avLst/>
          </a:prstGeom>
          <a:noFill/>
          <a:ln w="25400">
            <a:solidFill>
              <a:srgbClr val="FFFF00"/>
            </a:solidFill>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506" name="Freeform 21"/>
          <p:cNvSpPr>
            <a:spLocks/>
          </p:cNvSpPr>
          <p:nvPr/>
        </p:nvSpPr>
        <p:spPr bwMode="auto">
          <a:xfrm>
            <a:off x="1861506" y="3611917"/>
            <a:ext cx="979488" cy="734616"/>
          </a:xfrm>
          <a:custGeom>
            <a:avLst/>
            <a:gdLst>
              <a:gd name="T0" fmla="*/ 0 w 617"/>
              <a:gd name="T1" fmla="*/ 0 h 617"/>
              <a:gd name="T2" fmla="*/ 393700 w 617"/>
              <a:gd name="T3" fmla="*/ 977900 h 617"/>
              <a:gd name="T4" fmla="*/ 977900 w 617"/>
              <a:gd name="T5" fmla="*/ 685800 h 617"/>
              <a:gd name="T6" fmla="*/ 0 w 617"/>
              <a:gd name="T7" fmla="*/ 0 h 617"/>
              <a:gd name="T8" fmla="*/ 0 60000 65536"/>
              <a:gd name="T9" fmla="*/ 0 60000 65536"/>
              <a:gd name="T10" fmla="*/ 0 60000 65536"/>
              <a:gd name="T11" fmla="*/ 0 60000 65536"/>
              <a:gd name="T12" fmla="*/ 0 w 617"/>
              <a:gd name="T13" fmla="*/ 0 h 617"/>
              <a:gd name="T14" fmla="*/ 617 w 617"/>
              <a:gd name="T15" fmla="*/ 617 h 617"/>
            </a:gdLst>
            <a:ahLst/>
            <a:cxnLst>
              <a:cxn ang="T8">
                <a:pos x="T0" y="T1"/>
              </a:cxn>
              <a:cxn ang="T9">
                <a:pos x="T2" y="T3"/>
              </a:cxn>
              <a:cxn ang="T10">
                <a:pos x="T4" y="T5"/>
              </a:cxn>
              <a:cxn ang="T11">
                <a:pos x="T6" y="T7"/>
              </a:cxn>
            </a:cxnLst>
            <a:rect l="T12" t="T13" r="T14" b="T15"/>
            <a:pathLst>
              <a:path w="617" h="617">
                <a:moveTo>
                  <a:pt x="0" y="0"/>
                </a:moveTo>
                <a:lnTo>
                  <a:pt x="248" y="616"/>
                </a:lnTo>
                <a:lnTo>
                  <a:pt x="616" y="432"/>
                </a:lnTo>
                <a:lnTo>
                  <a:pt x="0" y="0"/>
                </a:lnTo>
              </a:path>
            </a:pathLst>
          </a:custGeom>
          <a:noFill/>
          <a:ln w="12700" cap="rnd">
            <a:solidFill>
              <a:srgbClr val="FFFF00"/>
            </a:solidFill>
            <a:prstDash val="lgDash"/>
            <a:round/>
            <a:headEnd/>
            <a:tailEnd/>
          </a:ln>
        </p:spPr>
        <p:txBody>
          <a:bodyPr lIns="81633" tIns="40816" rIns="81633" bIns="40816">
            <a:prstTxWarp prst="textNoShape">
              <a:avLst/>
            </a:prstTxWarp>
          </a:bodyPr>
          <a:lstStyle/>
          <a:p>
            <a:endParaRPr lang="en-US" b="0">
              <a:solidFill>
                <a:srgbClr val="FFFF00"/>
              </a:solidFill>
            </a:endParaRPr>
          </a:p>
        </p:txBody>
      </p:sp>
      <p:sp>
        <p:nvSpPr>
          <p:cNvPr id="191507" name="Line 22"/>
          <p:cNvSpPr>
            <a:spLocks noChangeShapeType="1"/>
          </p:cNvSpPr>
          <p:nvPr/>
        </p:nvSpPr>
        <p:spPr bwMode="auto">
          <a:xfrm flipV="1">
            <a:off x="3317243" y="3373792"/>
            <a:ext cx="3662363" cy="164306"/>
          </a:xfrm>
          <a:prstGeom prst="line">
            <a:avLst/>
          </a:prstGeom>
          <a:noFill/>
          <a:ln w="12700">
            <a:solidFill>
              <a:srgbClr val="413B36"/>
            </a:solidFill>
            <a:prstDash val="dash"/>
            <a:round/>
            <a:headEnd type="none" w="sm" len="sm"/>
            <a:tailEnd type="stealth" w="med" len="med"/>
          </a:ln>
        </p:spPr>
        <p:txBody>
          <a:bodyPr wrap="none" lIns="81633" tIns="40816" rIns="81633" bIns="40816" anchor="ctr">
            <a:prstTxWarp prst="textNoShape">
              <a:avLst/>
            </a:prstTxWarp>
          </a:bodyPr>
          <a:lstStyle/>
          <a:p>
            <a:endParaRPr lang="en-US" b="0">
              <a:solidFill>
                <a:srgbClr val="FFFF00"/>
              </a:solidFill>
            </a:endParaRPr>
          </a:p>
        </p:txBody>
      </p:sp>
      <p:sp>
        <p:nvSpPr>
          <p:cNvPr id="191508" name="Line 23"/>
          <p:cNvSpPr>
            <a:spLocks noChangeShapeType="1"/>
          </p:cNvSpPr>
          <p:nvPr/>
        </p:nvSpPr>
        <p:spPr bwMode="auto">
          <a:xfrm>
            <a:off x="3317243" y="4366773"/>
            <a:ext cx="2290763" cy="35719"/>
          </a:xfrm>
          <a:prstGeom prst="line">
            <a:avLst/>
          </a:prstGeom>
          <a:noFill/>
          <a:ln w="12700">
            <a:solidFill>
              <a:srgbClr val="413B36"/>
            </a:solidFill>
            <a:prstDash val="dash"/>
            <a:round/>
            <a:headEnd type="none" w="sm" len="sm"/>
            <a:tailEnd type="stealth" w="med" len="med"/>
          </a:ln>
        </p:spPr>
        <p:txBody>
          <a:bodyPr wrap="none" lIns="81633" tIns="40816" rIns="81633" bIns="40816" anchor="ctr">
            <a:prstTxWarp prst="textNoShape">
              <a:avLst/>
            </a:prstTxWarp>
          </a:bodyPr>
          <a:lstStyle/>
          <a:p>
            <a:endParaRPr lang="en-US" b="0">
              <a:solidFill>
                <a:srgbClr val="FFFF00"/>
              </a:solidFill>
            </a:endParaRPr>
          </a:p>
        </p:txBody>
      </p:sp>
      <p:sp>
        <p:nvSpPr>
          <p:cNvPr id="191509" name="Line 24"/>
          <p:cNvSpPr>
            <a:spLocks noChangeShapeType="1"/>
          </p:cNvSpPr>
          <p:nvPr/>
        </p:nvSpPr>
        <p:spPr bwMode="auto">
          <a:xfrm>
            <a:off x="2864806" y="4116742"/>
            <a:ext cx="457200" cy="64294"/>
          </a:xfrm>
          <a:prstGeom prst="line">
            <a:avLst/>
          </a:prstGeom>
          <a:noFill/>
          <a:ln w="12700">
            <a:solidFill>
              <a:srgbClr val="FFFF00"/>
            </a:solidFill>
            <a:prstDash val="dash"/>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510" name="Rectangle 25"/>
          <p:cNvSpPr>
            <a:spLocks noChangeArrowheads="1"/>
          </p:cNvSpPr>
          <p:nvPr/>
        </p:nvSpPr>
        <p:spPr bwMode="auto">
          <a:xfrm>
            <a:off x="6130315" y="3123823"/>
            <a:ext cx="1709698"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0066FF"/>
                </a:solidFill>
                <a:latin typeface="Book Antiqua" charset="0"/>
              </a:rPr>
              <a:t>(</a:t>
            </a:r>
            <a:r>
              <a:rPr lang="en-US" sz="1800" b="0" dirty="0" err="1">
                <a:solidFill>
                  <a:srgbClr val="0066FF"/>
                </a:solidFill>
                <a:latin typeface="Book Antiqua" charset="0"/>
              </a:rPr>
              <a:t>s</a:t>
            </a:r>
            <a:r>
              <a:rPr lang="en-US" sz="1800" b="0" dirty="0">
                <a:solidFill>
                  <a:srgbClr val="0066FF"/>
                </a:solidFill>
                <a:latin typeface="Book Antiqua" charset="0"/>
              </a:rPr>
              <a:t>, </a:t>
            </a:r>
            <a:r>
              <a:rPr lang="en-US" sz="1800" b="0" dirty="0" err="1">
                <a:solidFill>
                  <a:srgbClr val="0066FF"/>
                </a:solidFill>
                <a:latin typeface="Book Antiqua" charset="0"/>
              </a:rPr>
              <a:t>t</a:t>
            </a:r>
            <a:r>
              <a:rPr lang="en-US" sz="1800" b="0" dirty="0">
                <a:solidFill>
                  <a:srgbClr val="0066FF"/>
                </a:solidFill>
                <a:latin typeface="Book Antiqua" charset="0"/>
              </a:rPr>
              <a:t>) = (0.2, 0.8)</a:t>
            </a:r>
          </a:p>
        </p:txBody>
      </p:sp>
      <p:sp>
        <p:nvSpPr>
          <p:cNvPr id="191511" name="Rectangle 26"/>
          <p:cNvSpPr>
            <a:spLocks noChangeArrowheads="1"/>
          </p:cNvSpPr>
          <p:nvPr/>
        </p:nvSpPr>
        <p:spPr bwMode="auto">
          <a:xfrm>
            <a:off x="4644612" y="4152523"/>
            <a:ext cx="101239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0066FF"/>
                </a:solidFill>
                <a:latin typeface="Book Antiqua" charset="0"/>
              </a:rPr>
              <a:t>(0.4, 0.2)</a:t>
            </a:r>
          </a:p>
        </p:txBody>
      </p:sp>
      <p:sp>
        <p:nvSpPr>
          <p:cNvPr id="191512" name="Rectangle 27"/>
          <p:cNvSpPr>
            <a:spLocks noChangeArrowheads="1"/>
          </p:cNvSpPr>
          <p:nvPr/>
        </p:nvSpPr>
        <p:spPr bwMode="auto">
          <a:xfrm>
            <a:off x="7006812" y="4781173"/>
            <a:ext cx="101239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0066FF"/>
                </a:solidFill>
                <a:latin typeface="Book Antiqua" charset="0"/>
              </a:rPr>
              <a:t>(0.8, 0.4)</a:t>
            </a:r>
          </a:p>
        </p:txBody>
      </p:sp>
      <p:sp>
        <p:nvSpPr>
          <p:cNvPr id="191513" name="Rectangle 28"/>
          <p:cNvSpPr>
            <a:spLocks noChangeArrowheads="1"/>
          </p:cNvSpPr>
          <p:nvPr/>
        </p:nvSpPr>
        <p:spPr bwMode="auto">
          <a:xfrm>
            <a:off x="7035435" y="3352423"/>
            <a:ext cx="3455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0066FF"/>
                </a:solidFill>
                <a:latin typeface="Book Antiqua" charset="0"/>
              </a:rPr>
              <a:t>A</a:t>
            </a:r>
          </a:p>
        </p:txBody>
      </p:sp>
      <p:sp>
        <p:nvSpPr>
          <p:cNvPr id="191514" name="Rectangle 29"/>
          <p:cNvSpPr>
            <a:spLocks noChangeArrowheads="1"/>
          </p:cNvSpPr>
          <p:nvPr/>
        </p:nvSpPr>
        <p:spPr bwMode="auto">
          <a:xfrm>
            <a:off x="5378272" y="4552573"/>
            <a:ext cx="307070"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0066FF"/>
                </a:solidFill>
                <a:latin typeface="Book Antiqua" charset="0"/>
              </a:rPr>
              <a:t>B</a:t>
            </a:r>
          </a:p>
        </p:txBody>
      </p:sp>
      <p:sp>
        <p:nvSpPr>
          <p:cNvPr id="191515" name="Rectangle 30"/>
          <p:cNvSpPr>
            <a:spLocks noChangeArrowheads="1"/>
          </p:cNvSpPr>
          <p:nvPr/>
        </p:nvSpPr>
        <p:spPr bwMode="auto">
          <a:xfrm>
            <a:off x="7501444" y="4552573"/>
            <a:ext cx="32951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0066FF"/>
                </a:solidFill>
                <a:latin typeface="Book Antiqua" charset="0"/>
              </a:rPr>
              <a:t>C</a:t>
            </a:r>
          </a:p>
        </p:txBody>
      </p:sp>
      <p:sp>
        <p:nvSpPr>
          <p:cNvPr id="191516" name="Rectangle 31"/>
          <p:cNvSpPr>
            <a:spLocks noChangeArrowheads="1"/>
          </p:cNvSpPr>
          <p:nvPr/>
        </p:nvSpPr>
        <p:spPr bwMode="auto">
          <a:xfrm>
            <a:off x="1582683" y="3419035"/>
            <a:ext cx="28142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a</a:t>
            </a:r>
          </a:p>
        </p:txBody>
      </p:sp>
      <p:sp>
        <p:nvSpPr>
          <p:cNvPr id="191517" name="Rectangle 32"/>
          <p:cNvSpPr>
            <a:spLocks noChangeArrowheads="1"/>
          </p:cNvSpPr>
          <p:nvPr/>
        </p:nvSpPr>
        <p:spPr bwMode="auto">
          <a:xfrm>
            <a:off x="2026535" y="4310813"/>
            <a:ext cx="30653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err="1">
                <a:solidFill>
                  <a:srgbClr val="FFFF00"/>
                </a:solidFill>
                <a:latin typeface="Book Antiqua" charset="0"/>
              </a:rPr>
              <a:t>b</a:t>
            </a:r>
            <a:endParaRPr lang="en-US" sz="1800" b="0" dirty="0">
              <a:solidFill>
                <a:srgbClr val="FFFF00"/>
              </a:solidFill>
              <a:latin typeface="Book Antiqua" charset="0"/>
            </a:endParaRPr>
          </a:p>
        </p:txBody>
      </p:sp>
      <p:sp>
        <p:nvSpPr>
          <p:cNvPr id="191518" name="Rectangle 33"/>
          <p:cNvSpPr>
            <a:spLocks noChangeArrowheads="1"/>
          </p:cNvSpPr>
          <p:nvPr/>
        </p:nvSpPr>
        <p:spPr bwMode="auto">
          <a:xfrm>
            <a:off x="2731301" y="4082213"/>
            <a:ext cx="268598"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err="1">
                <a:solidFill>
                  <a:srgbClr val="FFFF00"/>
                </a:solidFill>
                <a:latin typeface="Book Antiqua" charset="0"/>
              </a:rPr>
              <a:t>c</a:t>
            </a:r>
            <a:endParaRPr lang="en-US" sz="1800" b="0" dirty="0">
              <a:solidFill>
                <a:srgbClr val="FFFF00"/>
              </a:solidFill>
              <a:latin typeface="Book Antiqua" charset="0"/>
            </a:endParaRPr>
          </a:p>
        </p:txBody>
      </p:sp>
      <p:sp>
        <p:nvSpPr>
          <p:cNvPr id="191519" name="Rectangle 34"/>
          <p:cNvSpPr>
            <a:spLocks noChangeArrowheads="1"/>
          </p:cNvSpPr>
          <p:nvPr/>
        </p:nvSpPr>
        <p:spPr bwMode="auto">
          <a:xfrm>
            <a:off x="1984374" y="2282058"/>
            <a:ext cx="1477198"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0066FF"/>
                </a:solidFill>
                <a:latin typeface="Times New Roman" charset="0"/>
              </a:rPr>
              <a:t>Texture Space</a:t>
            </a:r>
          </a:p>
        </p:txBody>
      </p:sp>
      <p:sp>
        <p:nvSpPr>
          <p:cNvPr id="191520" name="Rectangle 35"/>
          <p:cNvSpPr>
            <a:spLocks noChangeArrowheads="1"/>
          </p:cNvSpPr>
          <p:nvPr/>
        </p:nvSpPr>
        <p:spPr bwMode="auto">
          <a:xfrm>
            <a:off x="5747730" y="2282058"/>
            <a:ext cx="139070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0066FF"/>
                </a:solidFill>
                <a:latin typeface="Times New Roman" charset="0"/>
              </a:rPr>
              <a:t>Object Space</a:t>
            </a:r>
          </a:p>
        </p:txBody>
      </p:sp>
      <p:sp>
        <p:nvSpPr>
          <p:cNvPr id="191521" name="Freeform 36"/>
          <p:cNvSpPr>
            <a:spLocks/>
          </p:cNvSpPr>
          <p:nvPr/>
        </p:nvSpPr>
        <p:spPr bwMode="auto">
          <a:xfrm>
            <a:off x="5611181" y="3931004"/>
            <a:ext cx="1111250" cy="583406"/>
          </a:xfrm>
          <a:custGeom>
            <a:avLst/>
            <a:gdLst>
              <a:gd name="T0" fmla="*/ 630238 w 700"/>
              <a:gd name="T1" fmla="*/ 0 h 490"/>
              <a:gd name="T2" fmla="*/ 1109663 w 700"/>
              <a:gd name="T3" fmla="*/ 182563 h 490"/>
              <a:gd name="T4" fmla="*/ 717550 w 700"/>
              <a:gd name="T5" fmla="*/ 776288 h 490"/>
              <a:gd name="T6" fmla="*/ 0 w 700"/>
              <a:gd name="T7" fmla="*/ 628650 h 490"/>
              <a:gd name="T8" fmla="*/ 630238 w 700"/>
              <a:gd name="T9" fmla="*/ 0 h 490"/>
              <a:gd name="T10" fmla="*/ 0 60000 65536"/>
              <a:gd name="T11" fmla="*/ 0 60000 65536"/>
              <a:gd name="T12" fmla="*/ 0 60000 65536"/>
              <a:gd name="T13" fmla="*/ 0 60000 65536"/>
              <a:gd name="T14" fmla="*/ 0 60000 65536"/>
              <a:gd name="T15" fmla="*/ 0 w 700"/>
              <a:gd name="T16" fmla="*/ 0 h 490"/>
              <a:gd name="T17" fmla="*/ 700 w 700"/>
              <a:gd name="T18" fmla="*/ 490 h 490"/>
            </a:gdLst>
            <a:ahLst/>
            <a:cxnLst>
              <a:cxn ang="T10">
                <a:pos x="T0" y="T1"/>
              </a:cxn>
              <a:cxn ang="T11">
                <a:pos x="T2" y="T3"/>
              </a:cxn>
              <a:cxn ang="T12">
                <a:pos x="T4" y="T5"/>
              </a:cxn>
              <a:cxn ang="T13">
                <a:pos x="T6" y="T7"/>
              </a:cxn>
              <a:cxn ang="T14">
                <a:pos x="T8" y="T9"/>
              </a:cxn>
            </a:cxnLst>
            <a:rect l="T15" t="T16" r="T17" b="T18"/>
            <a:pathLst>
              <a:path w="700" h="490">
                <a:moveTo>
                  <a:pt x="397" y="0"/>
                </a:moveTo>
                <a:lnTo>
                  <a:pt x="699" y="115"/>
                </a:lnTo>
                <a:lnTo>
                  <a:pt x="452" y="489"/>
                </a:lnTo>
                <a:lnTo>
                  <a:pt x="0" y="396"/>
                </a:lnTo>
                <a:lnTo>
                  <a:pt x="397" y="0"/>
                </a:lnTo>
              </a:path>
            </a:pathLst>
          </a:custGeom>
          <a:solidFill>
            <a:schemeClr val="accent2"/>
          </a:solidFill>
          <a:ln w="12700" cap="rnd">
            <a:solidFill>
              <a:srgbClr val="FFFF00"/>
            </a:solidFill>
            <a:round/>
            <a:headEnd/>
            <a:tailEnd/>
          </a:ln>
        </p:spPr>
        <p:txBody>
          <a:bodyPr lIns="81633" tIns="40816" rIns="81633" bIns="40816">
            <a:prstTxWarp prst="textNoShape">
              <a:avLst/>
            </a:prstTxWarp>
          </a:bodyPr>
          <a:lstStyle/>
          <a:p>
            <a:endParaRPr lang="en-US" b="0">
              <a:solidFill>
                <a:srgbClr val="FFFF00"/>
              </a:solidFill>
            </a:endParaRPr>
          </a:p>
        </p:txBody>
      </p:sp>
      <p:sp>
        <p:nvSpPr>
          <p:cNvPr id="191522" name="Freeform 37"/>
          <p:cNvSpPr>
            <a:spLocks/>
          </p:cNvSpPr>
          <p:nvPr/>
        </p:nvSpPr>
        <p:spPr bwMode="auto">
          <a:xfrm>
            <a:off x="6331906" y="4071498"/>
            <a:ext cx="1106488" cy="615554"/>
          </a:xfrm>
          <a:custGeom>
            <a:avLst/>
            <a:gdLst>
              <a:gd name="T0" fmla="*/ 392113 w 697"/>
              <a:gd name="T1" fmla="*/ 0 h 517"/>
              <a:gd name="T2" fmla="*/ 941388 w 697"/>
              <a:gd name="T3" fmla="*/ 207963 h 517"/>
              <a:gd name="T4" fmla="*/ 1104900 w 697"/>
              <a:gd name="T5" fmla="*/ 819150 h 517"/>
              <a:gd name="T6" fmla="*/ 0 w 697"/>
              <a:gd name="T7" fmla="*/ 590550 h 517"/>
              <a:gd name="T8" fmla="*/ 392113 w 697"/>
              <a:gd name="T9" fmla="*/ 0 h 517"/>
              <a:gd name="T10" fmla="*/ 0 60000 65536"/>
              <a:gd name="T11" fmla="*/ 0 60000 65536"/>
              <a:gd name="T12" fmla="*/ 0 60000 65536"/>
              <a:gd name="T13" fmla="*/ 0 60000 65536"/>
              <a:gd name="T14" fmla="*/ 0 60000 65536"/>
              <a:gd name="T15" fmla="*/ 0 w 697"/>
              <a:gd name="T16" fmla="*/ 0 h 517"/>
              <a:gd name="T17" fmla="*/ 697 w 697"/>
              <a:gd name="T18" fmla="*/ 517 h 517"/>
            </a:gdLst>
            <a:ahLst/>
            <a:cxnLst>
              <a:cxn ang="T10">
                <a:pos x="T0" y="T1"/>
              </a:cxn>
              <a:cxn ang="T11">
                <a:pos x="T2" y="T3"/>
              </a:cxn>
              <a:cxn ang="T12">
                <a:pos x="T4" y="T5"/>
              </a:cxn>
              <a:cxn ang="T13">
                <a:pos x="T6" y="T7"/>
              </a:cxn>
              <a:cxn ang="T14">
                <a:pos x="T8" y="T9"/>
              </a:cxn>
            </a:cxnLst>
            <a:rect l="T15" t="T16" r="T17" b="T18"/>
            <a:pathLst>
              <a:path w="697" h="517">
                <a:moveTo>
                  <a:pt x="247" y="0"/>
                </a:moveTo>
                <a:lnTo>
                  <a:pt x="593" y="131"/>
                </a:lnTo>
                <a:lnTo>
                  <a:pt x="696" y="516"/>
                </a:lnTo>
                <a:lnTo>
                  <a:pt x="0" y="372"/>
                </a:lnTo>
                <a:lnTo>
                  <a:pt x="247" y="0"/>
                </a:lnTo>
              </a:path>
            </a:pathLst>
          </a:custGeom>
          <a:solidFill>
            <a:srgbClr val="660066"/>
          </a:solidFill>
          <a:ln w="12700" cap="rnd">
            <a:solidFill>
              <a:srgbClr val="FFFF00"/>
            </a:solidFill>
            <a:round/>
            <a:headEnd/>
            <a:tailEnd/>
          </a:ln>
        </p:spPr>
        <p:txBody>
          <a:bodyPr lIns="81633" tIns="40816" rIns="81633" bIns="40816">
            <a:prstTxWarp prst="textNoShape">
              <a:avLst/>
            </a:prstTxWarp>
          </a:bodyPr>
          <a:lstStyle/>
          <a:p>
            <a:endParaRPr lang="en-US" b="0">
              <a:solidFill>
                <a:srgbClr val="FFFF00"/>
              </a:solidFill>
            </a:endParaRPr>
          </a:p>
        </p:txBody>
      </p:sp>
      <p:sp>
        <p:nvSpPr>
          <p:cNvPr id="191523" name="Freeform 38"/>
          <p:cNvSpPr>
            <a:spLocks/>
          </p:cNvSpPr>
          <p:nvPr/>
        </p:nvSpPr>
        <p:spPr bwMode="auto">
          <a:xfrm>
            <a:off x="6252531" y="3379746"/>
            <a:ext cx="1022350" cy="841771"/>
          </a:xfrm>
          <a:custGeom>
            <a:avLst/>
            <a:gdLst>
              <a:gd name="T0" fmla="*/ 0 w 644"/>
              <a:gd name="T1" fmla="*/ 727075 h 707"/>
              <a:gd name="T2" fmla="*/ 723900 w 644"/>
              <a:gd name="T3" fmla="*/ 0 h 707"/>
              <a:gd name="T4" fmla="*/ 1020763 w 644"/>
              <a:gd name="T5" fmla="*/ 1120775 h 707"/>
              <a:gd name="T6" fmla="*/ 0 w 644"/>
              <a:gd name="T7" fmla="*/ 727075 h 707"/>
              <a:gd name="T8" fmla="*/ 0 60000 65536"/>
              <a:gd name="T9" fmla="*/ 0 60000 65536"/>
              <a:gd name="T10" fmla="*/ 0 60000 65536"/>
              <a:gd name="T11" fmla="*/ 0 60000 65536"/>
              <a:gd name="T12" fmla="*/ 0 w 644"/>
              <a:gd name="T13" fmla="*/ 0 h 707"/>
              <a:gd name="T14" fmla="*/ 644 w 644"/>
              <a:gd name="T15" fmla="*/ 707 h 707"/>
            </a:gdLst>
            <a:ahLst/>
            <a:cxnLst>
              <a:cxn ang="T8">
                <a:pos x="T0" y="T1"/>
              </a:cxn>
              <a:cxn ang="T9">
                <a:pos x="T2" y="T3"/>
              </a:cxn>
              <a:cxn ang="T10">
                <a:pos x="T4" y="T5"/>
              </a:cxn>
              <a:cxn ang="T11">
                <a:pos x="T6" y="T7"/>
              </a:cxn>
            </a:cxnLst>
            <a:rect l="T12" t="T13" r="T14" b="T15"/>
            <a:pathLst>
              <a:path w="644" h="707">
                <a:moveTo>
                  <a:pt x="0" y="458"/>
                </a:moveTo>
                <a:lnTo>
                  <a:pt x="456" y="0"/>
                </a:lnTo>
                <a:lnTo>
                  <a:pt x="643" y="706"/>
                </a:lnTo>
                <a:lnTo>
                  <a:pt x="0" y="458"/>
                </a:lnTo>
              </a:path>
            </a:pathLst>
          </a:custGeom>
          <a:solidFill>
            <a:srgbClr val="0000FF"/>
          </a:solidFill>
          <a:ln w="12700" cap="rnd">
            <a:solidFill>
              <a:srgbClr val="FFFF00"/>
            </a:solidFill>
            <a:round/>
            <a:headEnd/>
            <a:tailEnd/>
          </a:ln>
        </p:spPr>
        <p:txBody>
          <a:bodyPr lIns="81633" tIns="40816" rIns="81633" bIns="40816">
            <a:prstTxWarp prst="textNoShape">
              <a:avLst/>
            </a:prstTxWarp>
          </a:bodyPr>
          <a:lstStyle/>
          <a:p>
            <a:endParaRPr lang="en-US" b="0">
              <a:solidFill>
                <a:srgbClr val="FFFF00"/>
              </a:solidFill>
            </a:endParaRPr>
          </a:p>
        </p:txBody>
      </p:sp>
      <p:sp>
        <p:nvSpPr>
          <p:cNvPr id="191524" name="Line 39"/>
          <p:cNvSpPr>
            <a:spLocks noChangeShapeType="1"/>
          </p:cNvSpPr>
          <p:nvPr/>
        </p:nvSpPr>
        <p:spPr bwMode="auto">
          <a:xfrm flipV="1">
            <a:off x="1874206" y="3541670"/>
            <a:ext cx="1447800" cy="64294"/>
          </a:xfrm>
          <a:prstGeom prst="line">
            <a:avLst/>
          </a:prstGeom>
          <a:noFill/>
          <a:ln w="12700">
            <a:solidFill>
              <a:srgbClr val="FFFF00"/>
            </a:solidFill>
            <a:prstDash val="dash"/>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525" name="Line 40"/>
          <p:cNvSpPr>
            <a:spLocks noChangeShapeType="1"/>
          </p:cNvSpPr>
          <p:nvPr/>
        </p:nvSpPr>
        <p:spPr bwMode="auto">
          <a:xfrm>
            <a:off x="3322006" y="4177463"/>
            <a:ext cx="4110038" cy="510778"/>
          </a:xfrm>
          <a:prstGeom prst="line">
            <a:avLst/>
          </a:prstGeom>
          <a:noFill/>
          <a:ln w="12700">
            <a:solidFill>
              <a:srgbClr val="413B36"/>
            </a:solidFill>
            <a:prstDash val="dash"/>
            <a:round/>
            <a:headEnd type="none" w="sm" len="sm"/>
            <a:tailEnd type="stealth" w="med" len="med"/>
          </a:ln>
        </p:spPr>
        <p:txBody>
          <a:bodyPr wrap="none" lIns="81633" tIns="40816" rIns="81633" bIns="40816" anchor="ctr">
            <a:prstTxWarp prst="textNoShape">
              <a:avLst/>
            </a:prstTxWarp>
          </a:bodyPr>
          <a:lstStyle/>
          <a:p>
            <a:endParaRPr lang="en-US" b="0">
              <a:solidFill>
                <a:srgbClr val="FFFF00"/>
              </a:solidFill>
            </a:endParaRPr>
          </a:p>
        </p:txBody>
      </p:sp>
      <p:sp>
        <p:nvSpPr>
          <p:cNvPr id="191526" name="Line 41"/>
          <p:cNvSpPr>
            <a:spLocks noChangeShapeType="1"/>
          </p:cNvSpPr>
          <p:nvPr/>
        </p:nvSpPr>
        <p:spPr bwMode="auto">
          <a:xfrm>
            <a:off x="2255206" y="4341770"/>
            <a:ext cx="1057275" cy="25003"/>
          </a:xfrm>
          <a:prstGeom prst="line">
            <a:avLst/>
          </a:prstGeom>
          <a:noFill/>
          <a:ln w="12700">
            <a:solidFill>
              <a:srgbClr val="FFFF00"/>
            </a:solidFill>
            <a:prstDash val="dash"/>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45668651"/>
      </p:ext>
    </p:extLst>
  </p:cSld>
  <p:clrMapOvr>
    <a:masterClrMapping/>
  </p:clrMapOvr>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Generic Vertex Shader</a:t>
            </a:r>
            <a:endParaRPr lang="en-US" sz="3200" dirty="0"/>
          </a:p>
        </p:txBody>
      </p:sp>
      <p:sp>
        <p:nvSpPr>
          <p:cNvPr id="3" name="Content Placeholder 2"/>
          <p:cNvSpPr>
            <a:spLocks noGrp="1"/>
          </p:cNvSpPr>
          <p:nvPr>
            <p:ph idx="1"/>
          </p:nvPr>
        </p:nvSpPr>
        <p:spPr/>
        <p:txBody>
          <a:bodyPr>
            <a:normAutofit fontScale="47500" lnSpcReduction="20000"/>
          </a:bodyPr>
          <a:lstStyle/>
          <a:p>
            <a:pPr marL="333934" lvl="1" indent="0">
              <a:buNone/>
            </a:pPr>
            <a:r>
              <a:rPr lang="en-US" dirty="0" smtClean="0">
                <a:solidFill>
                  <a:srgbClr val="0066FF"/>
                </a:solidFill>
                <a:latin typeface="Consolas"/>
                <a:cs typeface="Consolas"/>
              </a:rPr>
              <a:t>attribute vec4 </a:t>
            </a:r>
            <a:r>
              <a:rPr lang="en-US" dirty="0" err="1" smtClean="0">
                <a:solidFill>
                  <a:srgbClr val="0066FF"/>
                </a:solidFill>
                <a:latin typeface="Consolas"/>
                <a:cs typeface="Consolas"/>
              </a:rPr>
              <a:t>vPosition</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attribute vec4 </a:t>
            </a:r>
            <a:r>
              <a:rPr lang="en-US" dirty="0" err="1" smtClean="0">
                <a:solidFill>
                  <a:srgbClr val="0066FF"/>
                </a:solidFill>
                <a:latin typeface="Consolas"/>
                <a:cs typeface="Consolas"/>
              </a:rPr>
              <a:t>vColor</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attribute vec2 </a:t>
            </a:r>
            <a:r>
              <a:rPr lang="en-US" dirty="0" err="1" smtClean="0">
                <a:solidFill>
                  <a:srgbClr val="0066FF"/>
                </a:solidFill>
                <a:latin typeface="Consolas"/>
                <a:cs typeface="Consolas"/>
              </a:rPr>
              <a:t>vTexCoord</a:t>
            </a:r>
            <a:r>
              <a:rPr lang="en-US" dirty="0" smtClean="0">
                <a:solidFill>
                  <a:srgbClr val="0066FF"/>
                </a:solidFill>
                <a:latin typeface="Consolas"/>
                <a:cs typeface="Consolas"/>
              </a:rPr>
              <a:t>;</a:t>
            </a:r>
          </a:p>
          <a:p>
            <a:pPr marL="333934" lvl="1" indent="0">
              <a:buNone/>
            </a:pPr>
            <a:endParaRPr lang="en-US" dirty="0" smtClean="0">
              <a:solidFill>
                <a:srgbClr val="0066FF"/>
              </a:solidFill>
              <a:latin typeface="Consolas"/>
              <a:cs typeface="Consolas"/>
            </a:endParaRPr>
          </a:p>
          <a:p>
            <a:pPr marL="333934" lvl="1" indent="0">
              <a:buNone/>
            </a:pPr>
            <a:r>
              <a:rPr lang="en-US" dirty="0" smtClean="0">
                <a:solidFill>
                  <a:srgbClr val="0066FF"/>
                </a:solidFill>
                <a:latin typeface="Consolas"/>
                <a:cs typeface="Consolas"/>
              </a:rPr>
              <a:t>uniform mat4 </a:t>
            </a:r>
            <a:r>
              <a:rPr lang="en-US" dirty="0" err="1" smtClean="0">
                <a:solidFill>
                  <a:srgbClr val="0066FF"/>
                </a:solidFill>
                <a:latin typeface="Consolas"/>
                <a:cs typeface="Consolas"/>
              </a:rPr>
              <a:t>modelViewMatrix</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uniform mat4 </a:t>
            </a:r>
            <a:r>
              <a:rPr lang="en-US" dirty="0" err="1" smtClean="0">
                <a:solidFill>
                  <a:srgbClr val="0066FF"/>
                </a:solidFill>
                <a:latin typeface="Consolas"/>
                <a:cs typeface="Consolas"/>
              </a:rPr>
              <a:t>projectionMatrix</a:t>
            </a:r>
            <a:r>
              <a:rPr lang="en-US" dirty="0" smtClean="0">
                <a:solidFill>
                  <a:srgbClr val="0066FF"/>
                </a:solidFill>
                <a:latin typeface="Consolas"/>
                <a:cs typeface="Consolas"/>
              </a:rPr>
              <a:t>;</a:t>
            </a:r>
          </a:p>
          <a:p>
            <a:pPr marL="333934" lvl="1" indent="0">
              <a:buNone/>
            </a:pPr>
            <a:endParaRPr lang="en-US" dirty="0" smtClean="0">
              <a:solidFill>
                <a:srgbClr val="0066FF"/>
              </a:solidFill>
              <a:latin typeface="Consolas"/>
              <a:cs typeface="Consolas"/>
            </a:endParaRPr>
          </a:p>
          <a:p>
            <a:pPr marL="333934" lvl="1" indent="0">
              <a:buNone/>
            </a:pPr>
            <a:r>
              <a:rPr lang="en-US" dirty="0" smtClean="0">
                <a:solidFill>
                  <a:srgbClr val="0066FF"/>
                </a:solidFill>
                <a:latin typeface="Consolas"/>
                <a:cs typeface="Consolas"/>
              </a:rPr>
              <a:t>varying vec4 color;</a:t>
            </a:r>
          </a:p>
          <a:p>
            <a:pPr marL="333934" lvl="1" indent="0">
              <a:buNone/>
            </a:pPr>
            <a:r>
              <a:rPr lang="en-US" dirty="0" smtClean="0">
                <a:solidFill>
                  <a:srgbClr val="0066FF"/>
                </a:solidFill>
                <a:latin typeface="Consolas"/>
                <a:cs typeface="Consolas"/>
              </a:rPr>
              <a:t>varying vec2 </a:t>
            </a:r>
            <a:r>
              <a:rPr lang="en-US" dirty="0" err="1" smtClean="0">
                <a:solidFill>
                  <a:srgbClr val="0066FF"/>
                </a:solidFill>
                <a:latin typeface="Consolas"/>
                <a:cs typeface="Consolas"/>
              </a:rPr>
              <a:t>texCoord</a:t>
            </a:r>
            <a:r>
              <a:rPr lang="en-US" dirty="0" smtClean="0">
                <a:solidFill>
                  <a:srgbClr val="0066FF"/>
                </a:solidFill>
                <a:latin typeface="Consolas"/>
                <a:cs typeface="Consolas"/>
              </a:rPr>
              <a:t>;</a:t>
            </a:r>
          </a:p>
          <a:p>
            <a:pPr marL="333934" lvl="1" indent="0">
              <a:buNone/>
            </a:pPr>
            <a:endParaRPr lang="en-US" dirty="0" smtClean="0">
              <a:solidFill>
                <a:srgbClr val="0066FF"/>
              </a:solidFill>
              <a:latin typeface="Consolas"/>
              <a:cs typeface="Consolas"/>
            </a:endParaRPr>
          </a:p>
          <a:p>
            <a:pPr marL="333934" lvl="1" indent="0">
              <a:buNone/>
            </a:pPr>
            <a:r>
              <a:rPr lang="en-US" dirty="0" smtClean="0">
                <a:solidFill>
                  <a:srgbClr val="0066FF"/>
                </a:solidFill>
                <a:latin typeface="Consolas"/>
                <a:cs typeface="Consolas"/>
              </a:rPr>
              <a:t>void main()</a:t>
            </a:r>
          </a:p>
          <a:p>
            <a:pPr marL="333934" lvl="1" indent="0">
              <a:buNone/>
            </a:pP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color       = </a:t>
            </a:r>
            <a:r>
              <a:rPr lang="en-US" dirty="0" err="1" smtClean="0">
                <a:solidFill>
                  <a:srgbClr val="0066FF"/>
                </a:solidFill>
                <a:latin typeface="Consolas"/>
                <a:cs typeface="Consolas"/>
              </a:rPr>
              <a:t>vColor</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a:t>
            </a:r>
            <a:r>
              <a:rPr lang="en-US" dirty="0" err="1" smtClean="0">
                <a:solidFill>
                  <a:srgbClr val="0066FF"/>
                </a:solidFill>
                <a:latin typeface="Consolas"/>
                <a:cs typeface="Consolas"/>
              </a:rPr>
              <a:t>texCoord</a:t>
            </a:r>
            <a:r>
              <a:rPr lang="en-US" dirty="0" smtClean="0">
                <a:solidFill>
                  <a:srgbClr val="0066FF"/>
                </a:solidFill>
                <a:latin typeface="Consolas"/>
                <a:cs typeface="Consolas"/>
              </a:rPr>
              <a:t>    = </a:t>
            </a:r>
            <a:r>
              <a:rPr lang="en-US" dirty="0" err="1" smtClean="0">
                <a:solidFill>
                  <a:srgbClr val="0066FF"/>
                </a:solidFill>
                <a:latin typeface="Consolas"/>
                <a:cs typeface="Consolas"/>
              </a:rPr>
              <a:t>vTexCoord</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a:t>
            </a:r>
            <a:r>
              <a:rPr lang="en-US" dirty="0" err="1" smtClean="0">
                <a:solidFill>
                  <a:srgbClr val="0066FF"/>
                </a:solidFill>
                <a:latin typeface="Consolas"/>
                <a:cs typeface="Consolas"/>
              </a:rPr>
              <a:t>gl_Position</a:t>
            </a:r>
            <a:r>
              <a:rPr lang="en-US" dirty="0" smtClean="0">
                <a:solidFill>
                  <a:srgbClr val="0066FF"/>
                </a:solidFill>
                <a:latin typeface="Consolas"/>
                <a:cs typeface="Consolas"/>
              </a:rPr>
              <a:t> = </a:t>
            </a:r>
            <a:r>
              <a:rPr lang="en-US" dirty="0" err="1" smtClean="0">
                <a:solidFill>
                  <a:srgbClr val="0066FF"/>
                </a:solidFill>
                <a:latin typeface="Consolas"/>
                <a:cs typeface="Consolas"/>
              </a:rPr>
              <a:t>projectionMatrix</a:t>
            </a:r>
            <a:r>
              <a:rPr lang="en-US" dirty="0" smtClean="0">
                <a:solidFill>
                  <a:srgbClr val="0066FF"/>
                </a:solidFill>
                <a:latin typeface="Consolas"/>
                <a:cs typeface="Consolas"/>
              </a:rPr>
              <a:t>*</a:t>
            </a:r>
            <a:r>
              <a:rPr lang="en-US" dirty="0" err="1" smtClean="0">
                <a:solidFill>
                  <a:srgbClr val="0066FF"/>
                </a:solidFill>
                <a:latin typeface="Consolas"/>
                <a:cs typeface="Consolas"/>
              </a:rPr>
              <a:t>modelViewMatrix</a:t>
            </a:r>
            <a:r>
              <a:rPr lang="en-US" dirty="0" smtClean="0">
                <a:solidFill>
                  <a:srgbClr val="0066FF"/>
                </a:solidFill>
                <a:latin typeface="Consolas"/>
                <a:cs typeface="Consolas"/>
              </a:rPr>
              <a:t>*</a:t>
            </a:r>
            <a:r>
              <a:rPr lang="en-US" dirty="0" err="1" smtClean="0">
                <a:solidFill>
                  <a:srgbClr val="0066FF"/>
                </a:solidFill>
                <a:latin typeface="Consolas"/>
                <a:cs typeface="Consolas"/>
              </a:rPr>
              <a:t>vPosition</a:t>
            </a:r>
            <a:r>
              <a:rPr lang="en-US" dirty="0" smtClean="0">
                <a:solidFill>
                  <a:srgbClr val="0066FF"/>
                </a:solidFill>
                <a:latin typeface="Consolas"/>
                <a:cs typeface="Consolas"/>
              </a:rPr>
              <a:t>;</a:t>
            </a:r>
          </a:p>
          <a:p>
            <a:pPr marL="333934" lvl="1" indent="0">
              <a:buNone/>
            </a:pPr>
            <a:r>
              <a:rPr lang="en-US" dirty="0" smtClean="0">
                <a:solidFill>
                  <a:srgbClr val="0066FF"/>
                </a:solidFill>
                <a:latin typeface="Consolas"/>
                <a:cs typeface="Consolas"/>
              </a:rPr>
              <a:t>} </a:t>
            </a:r>
          </a:p>
          <a:p>
            <a:pPr marL="333934" lvl="1" indent="0">
              <a:buNone/>
            </a:pPr>
            <a:endParaRPr lang="en-US" dirty="0">
              <a:solidFill>
                <a:srgbClr val="0066FF"/>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0304581"/>
      </p:ext>
    </p:extLst>
  </p:cSld>
  <p:clrMapOvr>
    <a:masterClrMapping/>
  </p:clrMapOvr>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52763" y="177362"/>
            <a:ext cx="6721416" cy="857250"/>
          </a:xfrm>
        </p:spPr>
        <p:txBody>
          <a:bodyPr>
            <a:noAutofit/>
          </a:bodyPr>
          <a:lstStyle/>
          <a:p>
            <a:r>
              <a:rPr lang="en-US" sz="3200" dirty="0" smtClean="0"/>
              <a:t>Applying the Texture in the Shader</a:t>
            </a:r>
            <a:endParaRPr lang="en-US" sz="3200" dirty="0"/>
          </a:p>
        </p:txBody>
      </p:sp>
      <p:sp>
        <p:nvSpPr>
          <p:cNvPr id="219139" name="Rectangle 3"/>
          <p:cNvSpPr>
            <a:spLocks noGrp="1" noChangeArrowheads="1"/>
          </p:cNvSpPr>
          <p:nvPr>
            <p:ph idx="1"/>
          </p:nvPr>
        </p:nvSpPr>
        <p:spPr>
          <a:xfrm>
            <a:off x="457199" y="1200150"/>
            <a:ext cx="8262859" cy="3799313"/>
          </a:xfrm>
        </p:spPr>
        <p:txBody>
          <a:bodyPr>
            <a:normAutofit fontScale="62500" lnSpcReduction="20000"/>
          </a:bodyPr>
          <a:lstStyle/>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0066FF"/>
                </a:solidFill>
              </a:rPr>
              <a:t>precision </a:t>
            </a:r>
            <a:r>
              <a:rPr lang="en-US" dirty="0" err="1" smtClean="0">
                <a:solidFill>
                  <a:srgbClr val="0066FF"/>
                </a:solidFill>
              </a:rPr>
              <a:t>mediump</a:t>
            </a:r>
            <a:r>
              <a:rPr lang="en-US" dirty="0" smtClean="0">
                <a:solidFill>
                  <a:srgbClr val="0066FF"/>
                </a:solidFill>
              </a:rPr>
              <a:t> float;</a:t>
            </a:r>
          </a:p>
          <a:p>
            <a:pPr marL="333934" lvl="1" indent="0">
              <a:buNone/>
            </a:pPr>
            <a:endParaRPr lang="en-US" dirty="0" smtClean="0">
              <a:solidFill>
                <a:srgbClr val="0066FF"/>
              </a:solidFill>
            </a:endParaRPr>
          </a:p>
          <a:p>
            <a:pPr marL="333934" lvl="1" indent="0">
              <a:buNone/>
            </a:pPr>
            <a:r>
              <a:rPr lang="en-US" dirty="0" smtClean="0">
                <a:solidFill>
                  <a:srgbClr val="0066FF"/>
                </a:solidFill>
              </a:rPr>
              <a:t>varying vec4 </a:t>
            </a:r>
            <a:r>
              <a:rPr lang="en-US" dirty="0" err="1" smtClean="0">
                <a:solidFill>
                  <a:srgbClr val="0066FF"/>
                </a:solidFill>
              </a:rPr>
              <a:t>fColor</a:t>
            </a:r>
            <a:r>
              <a:rPr lang="en-US" dirty="0" smtClean="0">
                <a:solidFill>
                  <a:srgbClr val="0066FF"/>
                </a:solidFill>
              </a:rPr>
              <a:t>;</a:t>
            </a:r>
          </a:p>
          <a:p>
            <a:pPr marL="333934" lvl="1" indent="0">
              <a:buNone/>
            </a:pPr>
            <a:r>
              <a:rPr lang="en-US" dirty="0" smtClean="0">
                <a:solidFill>
                  <a:srgbClr val="0066FF"/>
                </a:solidFill>
              </a:rPr>
              <a:t>varying  vec2 </a:t>
            </a:r>
            <a:r>
              <a:rPr lang="en-US" dirty="0" err="1" smtClean="0">
                <a:solidFill>
                  <a:srgbClr val="0066FF"/>
                </a:solidFill>
              </a:rPr>
              <a:t>fTexCoord</a:t>
            </a:r>
            <a:r>
              <a:rPr lang="en-US" dirty="0" smtClean="0">
                <a:solidFill>
                  <a:srgbClr val="0066FF"/>
                </a:solidFill>
              </a:rPr>
              <a:t>;</a:t>
            </a:r>
          </a:p>
          <a:p>
            <a:pPr marL="333934" lvl="1" indent="0">
              <a:buNone/>
            </a:pPr>
            <a:r>
              <a:rPr lang="en-US" dirty="0" smtClean="0">
                <a:solidFill>
                  <a:srgbClr val="0066FF"/>
                </a:solidFill>
              </a:rPr>
              <a:t>uniform sampler2D texture;</a:t>
            </a:r>
          </a:p>
          <a:p>
            <a:pPr marL="333934" lvl="1" indent="0">
              <a:buNone/>
            </a:pPr>
            <a:endParaRPr lang="en-US" dirty="0" smtClean="0">
              <a:solidFill>
                <a:srgbClr val="0066FF"/>
              </a:solidFill>
            </a:endParaRPr>
          </a:p>
          <a:p>
            <a:pPr marL="333934" lvl="1" indent="0">
              <a:buNone/>
            </a:pPr>
            <a:r>
              <a:rPr lang="en-US" dirty="0" smtClean="0">
                <a:solidFill>
                  <a:srgbClr val="0066FF"/>
                </a:solidFill>
              </a:rPr>
              <a:t>void main()</a:t>
            </a:r>
          </a:p>
          <a:p>
            <a:pPr marL="333934" lvl="1" indent="0">
              <a:buNone/>
            </a:pPr>
            <a:r>
              <a:rPr lang="en-US" dirty="0" smtClean="0">
                <a:solidFill>
                  <a:srgbClr val="0066FF"/>
                </a:solidFill>
              </a:rPr>
              <a:t>{</a:t>
            </a:r>
          </a:p>
          <a:p>
            <a:pPr marL="333934" lvl="1" indent="0">
              <a:buNone/>
            </a:pPr>
            <a:r>
              <a:rPr lang="en-US" dirty="0" smtClean="0">
                <a:solidFill>
                  <a:srgbClr val="0066FF"/>
                </a:solidFill>
              </a:rPr>
              <a:t>    </a:t>
            </a:r>
            <a:r>
              <a:rPr lang="en-US" dirty="0" err="1" smtClean="0">
                <a:solidFill>
                  <a:srgbClr val="0066FF"/>
                </a:solidFill>
              </a:rPr>
              <a:t>gl_FragColor</a:t>
            </a:r>
            <a:r>
              <a:rPr lang="en-US" dirty="0" smtClean="0">
                <a:solidFill>
                  <a:srgbClr val="0066FF"/>
                </a:solidFill>
              </a:rPr>
              <a:t> = </a:t>
            </a:r>
            <a:r>
              <a:rPr lang="en-US" dirty="0" err="1" smtClean="0">
                <a:solidFill>
                  <a:srgbClr val="0066FF"/>
                </a:solidFill>
              </a:rPr>
              <a:t>fColor</a:t>
            </a:r>
            <a:r>
              <a:rPr lang="en-US" dirty="0" smtClean="0">
                <a:solidFill>
                  <a:srgbClr val="0066FF"/>
                </a:solidFill>
              </a:rPr>
              <a:t>*texture2D( texture, </a:t>
            </a:r>
            <a:r>
              <a:rPr lang="en-US" dirty="0" err="1" smtClean="0">
                <a:solidFill>
                  <a:srgbClr val="0066FF"/>
                </a:solidFill>
              </a:rPr>
              <a:t>fTexCoord</a:t>
            </a:r>
            <a:r>
              <a:rPr lang="en-US" dirty="0" smtClean="0">
                <a:solidFill>
                  <a:srgbClr val="0066FF"/>
                </a:solidFill>
              </a:rPr>
              <a:t> );</a:t>
            </a:r>
          </a:p>
          <a:p>
            <a:pPr marL="333934" lvl="1" indent="0">
              <a:buNone/>
            </a:pPr>
            <a:r>
              <a:rPr lang="en-US" dirty="0" smtClean="0">
                <a:solidFill>
                  <a:srgbClr val="0066FF"/>
                </a:solidFill>
              </a:rPr>
              <a:t>}</a:t>
            </a:r>
          </a:p>
          <a:p>
            <a:pPr marL="333934" lvl="1" indent="0">
              <a:buNone/>
            </a:pPr>
            <a:endParaRPr lang="en-US" dirty="0" smtClean="0">
              <a:solidFill>
                <a:srgbClr val="0066FF"/>
              </a:solidFill>
              <a:latin typeface="Consolas"/>
              <a:cs typeface="Consolas"/>
            </a:endParaRPr>
          </a:p>
          <a:p>
            <a:pPr marL="333934" lvl="1" indent="0">
              <a:buNone/>
            </a:pPr>
            <a:r>
              <a:rPr lang="en-US" dirty="0" smtClean="0">
                <a:solidFill>
                  <a:srgbClr val="413B36"/>
                </a:solidFill>
                <a:latin typeface="Consolas"/>
                <a:cs typeface="Consolas"/>
              </a:rPr>
              <a:t>// Full example in Appendix</a:t>
            </a:r>
            <a:endParaRPr lang="en-US" dirty="0">
              <a:solidFill>
                <a:srgbClr val="413B36"/>
              </a:solidFill>
              <a:latin typeface="Consolas"/>
              <a:cs typeface="Consola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60168028"/>
      </p:ext>
    </p:extLst>
  </p:cSld>
  <p:clrMapOvr>
    <a:masterClrMapping/>
  </p:clrMapOvr>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haven’t talked about</a:t>
            </a:r>
            <a:endParaRPr lang="en-US" dirty="0"/>
          </a:p>
        </p:txBody>
      </p:sp>
      <p:sp>
        <p:nvSpPr>
          <p:cNvPr id="3" name="Content Placeholder 2"/>
          <p:cNvSpPr>
            <a:spLocks noGrp="1"/>
          </p:cNvSpPr>
          <p:nvPr>
            <p:ph idx="1"/>
          </p:nvPr>
        </p:nvSpPr>
        <p:spPr/>
        <p:txBody>
          <a:bodyPr/>
          <a:lstStyle/>
          <a:p>
            <a:r>
              <a:rPr lang="en-US" dirty="0" smtClean="0"/>
              <a:t>Off-screen rendering</a:t>
            </a:r>
          </a:p>
          <a:p>
            <a:r>
              <a:rPr lang="en-US" dirty="0" smtClean="0"/>
              <a:t>Compositing</a:t>
            </a:r>
          </a:p>
          <a:p>
            <a:r>
              <a:rPr lang="en-US" dirty="0" smtClean="0"/>
              <a:t>Cube maps</a:t>
            </a:r>
          </a:p>
          <a:p>
            <a:r>
              <a:rPr lang="en-US" dirty="0" smtClean="0"/>
              <a:t>Deferred Rendering</a:t>
            </a:r>
            <a:endParaRPr lang="en-US" dirty="0"/>
          </a:p>
        </p:txBody>
      </p:sp>
    </p:spTree>
  </p:cSld>
  <p:clrMapOvr>
    <a:masterClrMapping/>
  </p:clrMapOvr>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What’s missing in </a:t>
            </a:r>
            <a:r>
              <a:rPr lang="en-US" sz="2800" dirty="0" err="1" smtClean="0"/>
              <a:t>WebGL</a:t>
            </a:r>
            <a:r>
              <a:rPr lang="en-US" sz="2800" dirty="0" smtClean="0"/>
              <a:t> (for now)</a:t>
            </a:r>
            <a:endParaRPr lang="en-US" sz="2800" dirty="0"/>
          </a:p>
        </p:txBody>
      </p:sp>
      <p:sp>
        <p:nvSpPr>
          <p:cNvPr id="3" name="Content Placeholder 2"/>
          <p:cNvSpPr>
            <a:spLocks noGrp="1"/>
          </p:cNvSpPr>
          <p:nvPr>
            <p:ph idx="1"/>
          </p:nvPr>
        </p:nvSpPr>
        <p:spPr/>
        <p:txBody>
          <a:bodyPr/>
          <a:lstStyle/>
          <a:p>
            <a:r>
              <a:rPr lang="en-US" sz="2800" dirty="0" smtClean="0"/>
              <a:t>Other shader stages</a:t>
            </a:r>
          </a:p>
          <a:p>
            <a:pPr lvl="1"/>
            <a:r>
              <a:rPr lang="en-US" dirty="0" smtClean="0"/>
              <a:t>geometry shaders</a:t>
            </a:r>
          </a:p>
          <a:p>
            <a:pPr lvl="1"/>
            <a:r>
              <a:rPr lang="en-US" dirty="0" smtClean="0"/>
              <a:t>tessellation shaders</a:t>
            </a:r>
          </a:p>
          <a:p>
            <a:pPr lvl="1"/>
            <a:r>
              <a:rPr lang="en-US" dirty="0" smtClean="0"/>
              <a:t>compute shaders</a:t>
            </a:r>
          </a:p>
          <a:p>
            <a:pPr lvl="2"/>
            <a:r>
              <a:rPr lang="en-US" dirty="0" err="1" smtClean="0"/>
              <a:t>WebCL</a:t>
            </a:r>
            <a:r>
              <a:rPr lang="en-US" dirty="0" smtClean="0"/>
              <a:t> exists</a:t>
            </a:r>
          </a:p>
          <a:p>
            <a:r>
              <a:rPr lang="en-US" sz="2400" dirty="0" smtClean="0"/>
              <a:t>Vertex Array Objects (added in </a:t>
            </a:r>
            <a:r>
              <a:rPr lang="en-US" sz="2400" dirty="0" err="1" smtClean="0"/>
              <a:t>WebGL</a:t>
            </a:r>
            <a:r>
              <a:rPr lang="en-US" sz="2400" dirty="0" smtClean="0"/>
              <a:t> 2.0)</a:t>
            </a:r>
            <a:endParaRPr lang="en-US" sz="2400" dirty="0"/>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ES 2015 and </a:t>
            </a:r>
            <a:r>
              <a:rPr lang="en-US" sz="3600" dirty="0" err="1" smtClean="0"/>
              <a:t>WebGL</a:t>
            </a:r>
            <a:r>
              <a:rPr lang="en-US" sz="3600" dirty="0" smtClean="0"/>
              <a:t> 2.0</a:t>
            </a:r>
            <a:endParaRPr lang="en-US" sz="3600" dirty="0"/>
          </a:p>
        </p:txBody>
      </p:sp>
      <p:sp>
        <p:nvSpPr>
          <p:cNvPr id="3" name="Content Placeholder 2"/>
          <p:cNvSpPr>
            <a:spLocks noGrp="1"/>
          </p:cNvSpPr>
          <p:nvPr>
            <p:ph idx="1"/>
          </p:nvPr>
        </p:nvSpPr>
        <p:spPr/>
        <p:txBody>
          <a:bodyPr>
            <a:normAutofit/>
          </a:bodyPr>
          <a:lstStyle/>
          <a:p>
            <a:r>
              <a:rPr lang="en-US" sz="2400" dirty="0" smtClean="0"/>
              <a:t>OpenGL ES 3.0 released August 2012</a:t>
            </a:r>
          </a:p>
          <a:p>
            <a:r>
              <a:rPr lang="en-US" sz="2400" dirty="0" smtClean="0"/>
              <a:t>Adds new features</a:t>
            </a:r>
          </a:p>
          <a:p>
            <a:pPr lvl="1"/>
            <a:r>
              <a:rPr lang="en-US" sz="2000" dirty="0" smtClean="0"/>
              <a:t>Buffer array objects</a:t>
            </a:r>
          </a:p>
          <a:p>
            <a:pPr lvl="1"/>
            <a:r>
              <a:rPr lang="en-US" sz="2000" dirty="0" smtClean="0"/>
              <a:t>3D textures</a:t>
            </a:r>
          </a:p>
          <a:p>
            <a:pPr lvl="1"/>
            <a:r>
              <a:rPr lang="en-US" sz="2000" dirty="0" smtClean="0"/>
              <a:t>updates ES GLSL</a:t>
            </a:r>
          </a:p>
          <a:p>
            <a:pPr lvl="1"/>
            <a:r>
              <a:rPr lang="en-US" sz="2000" dirty="0" smtClean="0"/>
              <a:t>Depth textures</a:t>
            </a:r>
          </a:p>
          <a:p>
            <a:pPr lvl="1"/>
            <a:r>
              <a:rPr lang="en-US" sz="2000" dirty="0" smtClean="0"/>
              <a:t>Transform feedback</a:t>
            </a:r>
          </a:p>
          <a:p>
            <a:r>
              <a:rPr lang="en-US" sz="2400" dirty="0" err="1" smtClean="0"/>
              <a:t>WebGL</a:t>
            </a:r>
            <a:r>
              <a:rPr lang="en-US" sz="2400" dirty="0" smtClean="0"/>
              <a:t> 2.0 now supported in most browsers</a:t>
            </a:r>
          </a:p>
          <a:p>
            <a:pPr lvl="1"/>
            <a:endParaRPr lang="en-US" sz="2000" dirty="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ES 2015</a:t>
            </a:r>
            <a:endParaRPr lang="en-US" sz="3200" dirty="0"/>
          </a:p>
        </p:txBody>
      </p:sp>
      <p:sp>
        <p:nvSpPr>
          <p:cNvPr id="3" name="Content Placeholder 2"/>
          <p:cNvSpPr>
            <a:spLocks noGrp="1"/>
          </p:cNvSpPr>
          <p:nvPr>
            <p:ph idx="1"/>
          </p:nvPr>
        </p:nvSpPr>
        <p:spPr/>
        <p:txBody>
          <a:bodyPr>
            <a:normAutofit/>
          </a:bodyPr>
          <a:lstStyle/>
          <a:p>
            <a:r>
              <a:rPr lang="en-US" sz="2400" dirty="0" smtClean="0"/>
              <a:t>Present specification for JS</a:t>
            </a:r>
          </a:p>
          <a:p>
            <a:r>
              <a:rPr lang="en-US" sz="2400" dirty="0" smtClean="0"/>
              <a:t>Commonly known as ES 6</a:t>
            </a:r>
          </a:p>
          <a:p>
            <a:r>
              <a:rPr lang="en-US" sz="2400" dirty="0" smtClean="0"/>
              <a:t>Almost fully supported in recent browsers</a:t>
            </a:r>
          </a:p>
          <a:p>
            <a:r>
              <a:rPr lang="en-US" sz="2400" dirty="0" smtClean="0"/>
              <a:t>Adds features that allow applications to be written that are closer to Python</a:t>
            </a:r>
          </a:p>
          <a:p>
            <a:r>
              <a:rPr lang="en-US" sz="2400" dirty="0" smtClean="0"/>
              <a:t>Many variants and </a:t>
            </a:r>
            <a:r>
              <a:rPr lang="en-US" sz="2400" dirty="0" err="1" smtClean="0"/>
              <a:t>transpilers</a:t>
            </a:r>
            <a:endParaRPr lang="en-US" sz="2400" dirty="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OpenGL and  Vulcan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Vulcan: successor to OpenGL</a:t>
            </a:r>
          </a:p>
          <a:p>
            <a:r>
              <a:rPr lang="en-US" dirty="0" smtClean="0"/>
              <a:t>released Spring, 2016</a:t>
            </a:r>
          </a:p>
          <a:p>
            <a:r>
              <a:rPr lang="en-US" dirty="0" smtClean="0"/>
              <a:t>Why Vulcan</a:t>
            </a:r>
          </a:p>
          <a:p>
            <a:pPr lvl="1"/>
            <a:r>
              <a:rPr lang="en-US" dirty="0" smtClean="0"/>
              <a:t>OpenGL based on 25 year old model</a:t>
            </a:r>
          </a:p>
          <a:p>
            <a:pPr lvl="1"/>
            <a:r>
              <a:rPr lang="en-US" dirty="0" smtClean="0"/>
              <a:t>Not easy to adapt to recent hardware</a:t>
            </a:r>
          </a:p>
          <a:p>
            <a:pPr lvl="2"/>
            <a:r>
              <a:rPr lang="en-US" dirty="0" smtClean="0"/>
              <a:t>Example: integrated CPU/GPU with thousands of processing units</a:t>
            </a:r>
          </a:p>
          <a:p>
            <a:pPr lvl="1"/>
            <a:r>
              <a:rPr lang="en-US" dirty="0" smtClean="0"/>
              <a:t>Driven by high end game applications</a:t>
            </a:r>
          </a:p>
          <a:p>
            <a:pPr lvl="2"/>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OpenGL and Vulcan (cont)</a:t>
            </a:r>
            <a:endParaRPr lang="en-US" dirty="0"/>
          </a:p>
        </p:txBody>
      </p:sp>
      <p:sp>
        <p:nvSpPr>
          <p:cNvPr id="3" name="Content Placeholder 2"/>
          <p:cNvSpPr>
            <a:spLocks noGrp="1"/>
          </p:cNvSpPr>
          <p:nvPr>
            <p:ph idx="1"/>
          </p:nvPr>
        </p:nvSpPr>
        <p:spPr/>
        <p:txBody>
          <a:bodyPr>
            <a:normAutofit/>
          </a:bodyPr>
          <a:lstStyle/>
          <a:p>
            <a:r>
              <a:rPr lang="en-US" sz="2800" dirty="0" smtClean="0"/>
              <a:t>Vulcan puts most of the control in the application rather than the driver</a:t>
            </a:r>
          </a:p>
          <a:p>
            <a:pPr lvl="1"/>
            <a:r>
              <a:rPr lang="en-US" sz="2400" dirty="0" smtClean="0"/>
              <a:t>Opposite of OpenGL</a:t>
            </a:r>
          </a:p>
          <a:p>
            <a:r>
              <a:rPr lang="en-US" sz="2800" dirty="0" smtClean="0"/>
              <a:t>Allows for optimization for architecture</a:t>
            </a:r>
          </a:p>
          <a:p>
            <a:r>
              <a:rPr lang="en-US" sz="2800" dirty="0" smtClean="0"/>
              <a:t>Not simple to write applications compared with OpenGL</a:t>
            </a:r>
            <a:endParaRPr lang="en-US" sz="2800" dirty="0"/>
          </a:p>
        </p:txBody>
      </p:sp>
    </p:spTree>
  </p:cSld>
  <p:clrMapOvr>
    <a:masterClrMapping/>
  </p:clrMapOvr>
</p:sld>
</file>

<file path=ppt/theme/theme1.xml><?xml version="1.0" encoding="utf-8"?>
<a:theme xmlns:a="http://schemas.openxmlformats.org/drawingml/2006/main" name="S14_Preso">
  <a:themeElements>
    <a:clrScheme name="Custom 14">
      <a:dk1>
        <a:srgbClr val="413B36"/>
      </a:dk1>
      <a:lt1>
        <a:sysClr val="window" lastClr="FFFFFF"/>
      </a:lt1>
      <a:dk2>
        <a:srgbClr val="413B36"/>
      </a:dk2>
      <a:lt2>
        <a:srgbClr val="F8F8F8"/>
      </a:lt2>
      <a:accent1>
        <a:srgbClr val="413B36"/>
      </a:accent1>
      <a:accent2>
        <a:srgbClr val="D94E32"/>
      </a:accent2>
      <a:accent3>
        <a:srgbClr val="008F73"/>
      </a:accent3>
      <a:accent4>
        <a:srgbClr val="ACA091"/>
      </a:accent4>
      <a:accent5>
        <a:srgbClr val="5F5F5F"/>
      </a:accent5>
      <a:accent6>
        <a:srgbClr val="4D4D4D"/>
      </a:accent6>
      <a:hlink>
        <a:srgbClr val="271AD9"/>
      </a:hlink>
      <a:folHlink>
        <a:srgbClr val="132F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52060</TotalTime>
  <Words>17063</Words>
  <Application>Microsoft Macintosh PowerPoint</Application>
  <PresentationFormat>On-screen Show (16:9)</PresentationFormat>
  <Paragraphs>1541</Paragraphs>
  <Slides>123</Slides>
  <Notes>116</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123</vt:i4>
      </vt:variant>
    </vt:vector>
  </HeadingPairs>
  <TitlesOfParts>
    <vt:vector size="126" baseType="lpstr">
      <vt:lpstr>S14_Preso</vt:lpstr>
      <vt:lpstr>Equation</vt:lpstr>
      <vt:lpstr>Clip</vt:lpstr>
      <vt:lpstr>Your logo on white centered in this space.</vt:lpstr>
      <vt:lpstr>Agenda</vt:lpstr>
      <vt:lpstr>Examples</vt:lpstr>
      <vt:lpstr>What Is OpenGL?</vt:lpstr>
      <vt:lpstr>What Is WebGL?</vt:lpstr>
      <vt:lpstr>What will you need to know?</vt:lpstr>
      <vt:lpstr>What we assume you know</vt:lpstr>
      <vt:lpstr>Evolution of the OpenGL Pipeline</vt:lpstr>
      <vt:lpstr>In the Beginning …</vt:lpstr>
      <vt:lpstr>Beginnings of The Programmable Pipeline</vt:lpstr>
      <vt:lpstr>An Evolutionary Change</vt:lpstr>
      <vt:lpstr>OpenGL ES and WebGL</vt:lpstr>
      <vt:lpstr>Execution in a Browser</vt:lpstr>
      <vt:lpstr>Browser Execution</vt:lpstr>
      <vt:lpstr>Simplified Pipeline Model</vt:lpstr>
      <vt:lpstr>WebGL Application Development</vt:lpstr>
      <vt:lpstr>WebGL Programming in a Nutshell</vt:lpstr>
      <vt:lpstr>Application Framework</vt:lpstr>
      <vt:lpstr>A Really Simple Example</vt:lpstr>
      <vt:lpstr>triangle.html</vt:lpstr>
      <vt:lpstr>triangle.html</vt:lpstr>
      <vt:lpstr>triangle.js</vt:lpstr>
      <vt:lpstr>triangle.js</vt:lpstr>
      <vt:lpstr>triangle.js</vt:lpstr>
      <vt:lpstr>Potential JS “gotchas”</vt:lpstr>
      <vt:lpstr>Modeling Geometry</vt:lpstr>
      <vt:lpstr>Representing Geometric Objects</vt:lpstr>
      <vt:lpstr>WebGL Geometric Primitives</vt:lpstr>
      <vt:lpstr>Our Second Program</vt:lpstr>
      <vt:lpstr>Initializing the Cube’s Data</vt:lpstr>
      <vt:lpstr>Initializing the Cube’s Data (cont’d)</vt:lpstr>
      <vt:lpstr>Cube Data</vt:lpstr>
      <vt:lpstr>Cube Data (cont’d)</vt:lpstr>
      <vt:lpstr>Arrays in JS</vt:lpstr>
      <vt:lpstr>Generating a Cube Face from Vertices</vt:lpstr>
      <vt:lpstr>Generating the Cube from Faces</vt:lpstr>
      <vt:lpstr>Storing Vertex Attributes</vt:lpstr>
      <vt:lpstr>Vertex Array Code</vt:lpstr>
      <vt:lpstr>Drawing Geometric Primitives</vt:lpstr>
      <vt:lpstr>Shaders and GLSL</vt:lpstr>
      <vt:lpstr>Vertex Shaders</vt:lpstr>
      <vt:lpstr>Fragment Shaders</vt:lpstr>
      <vt:lpstr>GLSL</vt:lpstr>
      <vt:lpstr>GLSL Data Types</vt:lpstr>
      <vt:lpstr>Operators</vt:lpstr>
      <vt:lpstr>Components and Swizzling</vt:lpstr>
      <vt:lpstr>Qualifiers</vt:lpstr>
      <vt:lpstr>Functions</vt:lpstr>
      <vt:lpstr>Built-in Variables</vt:lpstr>
      <vt:lpstr>Simple Vertex Shader for Cube Example</vt:lpstr>
      <vt:lpstr>Simple Fragment Shader for Cube Example</vt:lpstr>
      <vt:lpstr>Getting Your Shaders into WebGL</vt:lpstr>
      <vt:lpstr>A Simpler Way</vt:lpstr>
      <vt:lpstr>Associating Shader Variables and Data</vt:lpstr>
      <vt:lpstr>Determining Locations After Linking</vt:lpstr>
      <vt:lpstr>Initializing Uniform Variable Values</vt:lpstr>
      <vt:lpstr>Application Organization</vt:lpstr>
      <vt:lpstr>Buffering, Animation and Interaction </vt:lpstr>
      <vt:lpstr>Double Buffering</vt:lpstr>
      <vt:lpstr>Animation</vt:lpstr>
      <vt:lpstr>Animation Example</vt:lpstr>
      <vt:lpstr>Vertex Shader Applications</vt:lpstr>
      <vt:lpstr>Event Driven Input</vt:lpstr>
      <vt:lpstr>Adding Buttons</vt:lpstr>
      <vt:lpstr>Event Listeners</vt:lpstr>
      <vt:lpstr>Render Function</vt:lpstr>
      <vt:lpstr>Transformations</vt:lpstr>
      <vt:lpstr>Synthetic Camera Model</vt:lpstr>
      <vt:lpstr>Coordinate Systems</vt:lpstr>
      <vt:lpstr>Camera Analogy and Transformations</vt:lpstr>
      <vt:lpstr>Transformations</vt:lpstr>
      <vt:lpstr>3D Transformations</vt:lpstr>
      <vt:lpstr>Specifying What You Can See</vt:lpstr>
      <vt:lpstr>Specifying What You Can See (cont’d)</vt:lpstr>
      <vt:lpstr>Viewing Transformations</vt:lpstr>
      <vt:lpstr>Vertex Shader for Rotation of Cube</vt:lpstr>
      <vt:lpstr>Vertex Shader for Rotation of Cube (cont’d)</vt:lpstr>
      <vt:lpstr>Vertex Shader for Rotation of Cube (cont’d)</vt:lpstr>
      <vt:lpstr>Sending Angles from Application</vt:lpstr>
      <vt:lpstr>Lighting</vt:lpstr>
      <vt:lpstr>Lighting Principles</vt:lpstr>
      <vt:lpstr>Surface Normals</vt:lpstr>
      <vt:lpstr>Modified Phong Model</vt:lpstr>
      <vt:lpstr>Adding Lighting to Cube</vt:lpstr>
      <vt:lpstr>Texture Mapping</vt:lpstr>
      <vt:lpstr>Texture Mapping</vt:lpstr>
      <vt:lpstr>Texture Mapping and the OpenGL Pipeline</vt:lpstr>
      <vt:lpstr>Applying Textures</vt:lpstr>
      <vt:lpstr>Texture Objects</vt:lpstr>
      <vt:lpstr>Specifying a Texture Image</vt:lpstr>
      <vt:lpstr>Mapping Texture Coordinates</vt:lpstr>
      <vt:lpstr>Generic Vertex Shader</vt:lpstr>
      <vt:lpstr>Applying the Texture in the Shader</vt:lpstr>
      <vt:lpstr>What we haven’t talked about</vt:lpstr>
      <vt:lpstr>What’s missing in WebGL (for now)</vt:lpstr>
      <vt:lpstr>ES 2015 and WebGL 2.0</vt:lpstr>
      <vt:lpstr>ES 2015</vt:lpstr>
      <vt:lpstr>OpenGL and  Vulcan</vt:lpstr>
      <vt:lpstr>OpenGL and Vulcan (cont)</vt:lpstr>
      <vt:lpstr>Vulcan and WebGL (cont)</vt:lpstr>
      <vt:lpstr>Resources</vt:lpstr>
      <vt:lpstr>Books</vt:lpstr>
      <vt:lpstr>Online Resources</vt:lpstr>
      <vt:lpstr>Q &amp; A</vt:lpstr>
      <vt:lpstr>Thanks!</vt:lpstr>
      <vt:lpstr>Appendix</vt:lpstr>
      <vt:lpstr>Transformation Matrices</vt:lpstr>
      <vt:lpstr>Projection Matrices</vt:lpstr>
      <vt:lpstr>Translation</vt:lpstr>
      <vt:lpstr>Scale</vt:lpstr>
      <vt:lpstr>Rotation</vt:lpstr>
      <vt:lpstr>Simple Rotation about z-axis</vt:lpstr>
      <vt:lpstr>Lighting</vt:lpstr>
      <vt:lpstr>Lighting Principles</vt:lpstr>
      <vt:lpstr>Modified Phong Model</vt:lpstr>
      <vt:lpstr>Surface Normals</vt:lpstr>
      <vt:lpstr>Material Properties</vt:lpstr>
      <vt:lpstr>Adding Texture to Cube</vt:lpstr>
      <vt:lpstr>Applying Texture to Cube</vt:lpstr>
      <vt:lpstr>Creating a Texture Image</vt:lpstr>
      <vt:lpstr>Texture Object</vt:lpstr>
      <vt:lpstr>Vertex Shader</vt:lpstr>
      <vt:lpstr>Fragment Shader</vt:lpstr>
    </vt:vector>
  </TitlesOfParts>
  <Manager/>
  <Company>Arm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Dave Shreiner</dc:creator>
  <cp:keywords/>
  <dc:description/>
  <cp:lastModifiedBy>Edward Angel</cp:lastModifiedBy>
  <cp:revision>211</cp:revision>
  <cp:lastPrinted>2014-05-09T02:56:16Z</cp:lastPrinted>
  <dcterms:created xsi:type="dcterms:W3CDTF">2016-07-26T14:36:38Z</dcterms:created>
  <dcterms:modified xsi:type="dcterms:W3CDTF">2016-07-26T15:38:16Z</dcterms:modified>
  <cp:category/>
</cp:coreProperties>
</file>