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0" r:id="rId4"/>
    <p:sldId id="261" r:id="rId5"/>
    <p:sldId id="285" r:id="rId6"/>
    <p:sldId id="286" r:id="rId7"/>
    <p:sldId id="287" r:id="rId8"/>
    <p:sldId id="264" r:id="rId9"/>
    <p:sldId id="265" r:id="rId10"/>
    <p:sldId id="267" r:id="rId11"/>
    <p:sldId id="290" r:id="rId12"/>
    <p:sldId id="278" r:id="rId13"/>
    <p:sldId id="283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Diversifying Query Results on Semi-Structured Data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987324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/>
              <a:t>Md. </a:t>
            </a:r>
            <a:r>
              <a:rPr lang="en-US" sz="2400" dirty="0" err="1" smtClean="0"/>
              <a:t>Mahbub</a:t>
            </a:r>
            <a:r>
              <a:rPr lang="en-US" sz="2400" dirty="0" smtClean="0"/>
              <a:t> </a:t>
            </a:r>
            <a:r>
              <a:rPr lang="en-US" sz="2400" dirty="0" err="1" smtClean="0"/>
              <a:t>Hasan</a:t>
            </a:r>
            <a:endParaRPr lang="en-US" sz="2400" dirty="0" smtClean="0"/>
          </a:p>
          <a:p>
            <a:pPr algn="r"/>
            <a:r>
              <a:rPr lang="en-US" sz="2400" dirty="0" smtClean="0"/>
              <a:t>University of California, Riverside</a:t>
            </a:r>
            <a:endParaRPr lang="en-US" sz="2400" dirty="0"/>
          </a:p>
        </p:txBody>
      </p:sp>
      <p:pic>
        <p:nvPicPr>
          <p:cNvPr id="1026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Differences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399" y="1897366"/>
            <a:ext cx="8991736" cy="4808233"/>
            <a:chOff x="152399" y="1524000"/>
            <a:chExt cx="8991736" cy="5181599"/>
          </a:xfrm>
        </p:grpSpPr>
        <p:grpSp>
          <p:nvGrpSpPr>
            <p:cNvPr id="19" name="Group 18"/>
            <p:cNvGrpSpPr/>
            <p:nvPr/>
          </p:nvGrpSpPr>
          <p:grpSpPr>
            <a:xfrm>
              <a:off x="152399" y="1526385"/>
              <a:ext cx="3505201" cy="2736378"/>
              <a:chOff x="152399" y="1526385"/>
              <a:chExt cx="3505201" cy="273637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52399" y="2209570"/>
                <a:ext cx="3505201" cy="2053193"/>
                <a:chOff x="2174913" y="1600202"/>
                <a:chExt cx="6684576" cy="4495307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 bwMode="auto">
                <a:xfrm rot="16200000" flipH="1">
                  <a:off x="2874279" y="3783883"/>
                  <a:ext cx="629620" cy="0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/>
                <p:nvPr/>
              </p:nvCxnSpPr>
              <p:spPr bwMode="auto">
                <a:xfrm rot="5400000">
                  <a:off x="3049092" y="2269061"/>
                  <a:ext cx="595230" cy="399610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94"/>
                <p:cNvSpPr/>
                <p:nvPr/>
              </p:nvSpPr>
              <p:spPr bwMode="auto">
                <a:xfrm>
                  <a:off x="2229798" y="2769498"/>
                  <a:ext cx="1916184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1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School</a:t>
                  </a:r>
                  <a:endParaRPr lang="en-US" sz="1000" b="1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 bwMode="auto">
                <a:xfrm>
                  <a:off x="2174913" y="4088975"/>
                  <a:ext cx="1812912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1" dirty="0" err="1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UToronto</a:t>
                  </a:r>
                  <a:endParaRPr lang="en-US" sz="1000" b="1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97" name="Straight Arrow Connector 96"/>
                <p:cNvCxnSpPr/>
                <p:nvPr/>
              </p:nvCxnSpPr>
              <p:spPr bwMode="auto">
                <a:xfrm rot="5400000">
                  <a:off x="5805882" y="3579031"/>
                  <a:ext cx="595230" cy="399610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 bwMode="auto">
                <a:xfrm rot="16200000" flipH="1">
                  <a:off x="6738939" y="3513418"/>
                  <a:ext cx="607091" cy="542691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 bwMode="auto">
                <a:xfrm rot="16200000" flipH="1">
                  <a:off x="5132738" y="5090837"/>
                  <a:ext cx="629619" cy="0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 bwMode="auto">
                <a:xfrm rot="16200000" flipH="1">
                  <a:off x="7413445" y="5090837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 bwMode="auto">
                <a:xfrm>
                  <a:off x="5562600" y="2133601"/>
                  <a:ext cx="762000" cy="685799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" name="Oval 101"/>
                <p:cNvSpPr/>
                <p:nvPr/>
              </p:nvSpPr>
              <p:spPr bwMode="auto">
                <a:xfrm>
                  <a:off x="3164591" y="1600202"/>
                  <a:ext cx="2807022" cy="62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 err="1">
                      <a:solidFill>
                        <a:schemeClr val="tx1"/>
                      </a:solidFill>
                    </a:rPr>
                    <a:t>PhDThesis</a:t>
                  </a:r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4626885" y="4076452"/>
                  <a:ext cx="1916183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First Name</a:t>
                  </a:r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741897" y="2817213"/>
                  <a:ext cx="1549709" cy="6995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850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Author</a:t>
                  </a:r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6634686" y="4076452"/>
                  <a:ext cx="2017825" cy="699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Last Name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4572000" y="5395931"/>
                  <a:ext cx="1812909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1" dirty="0" err="1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Michalis</a:t>
                  </a:r>
                  <a:endParaRPr lang="en-US" sz="1000" b="1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 bwMode="auto">
                <a:xfrm>
                  <a:off x="6781506" y="5405646"/>
                  <a:ext cx="2077983" cy="6898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 err="1">
                      <a:solidFill>
                        <a:schemeClr val="accent3">
                          <a:lumMod val="50000"/>
                        </a:schemeClr>
                      </a:solidFill>
                    </a:rPr>
                    <a:t>Faloutsos</a:t>
                  </a:r>
                  <a:endParaRPr lang="en-US" sz="9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59" name="Oval 58"/>
              <p:cNvSpPr/>
              <p:nvPr/>
            </p:nvSpPr>
            <p:spPr bwMode="auto">
              <a:xfrm>
                <a:off x="779917" y="1526385"/>
                <a:ext cx="1255970" cy="373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3">
                        <a:lumMod val="50000"/>
                      </a:schemeClr>
                    </a:solidFill>
                  </a:rPr>
                  <a:t>Bib</a:t>
                </a:r>
              </a:p>
            </p:txBody>
          </p:sp>
          <p:cxnSp>
            <p:nvCxnSpPr>
              <p:cNvPr id="61" name="Straight Arrow Connector 60"/>
              <p:cNvCxnSpPr>
                <a:stCxn id="59" idx="4"/>
                <a:endCxn id="102" idx="0"/>
              </p:cNvCxnSpPr>
              <p:nvPr/>
            </p:nvCxnSpPr>
            <p:spPr bwMode="auto">
              <a:xfrm flipH="1">
                <a:off x="1407319" y="1899751"/>
                <a:ext cx="583" cy="30981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5562599" y="1524000"/>
              <a:ext cx="3581536" cy="2858415"/>
              <a:chOff x="5562599" y="1524000"/>
              <a:chExt cx="3581536" cy="285841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562599" y="2209800"/>
                <a:ext cx="3581536" cy="2172615"/>
                <a:chOff x="2221062" y="1600202"/>
                <a:chExt cx="6431447" cy="4505021"/>
              </a:xfrm>
            </p:grpSpPr>
            <p:cxnSp>
              <p:nvCxnSpPr>
                <p:cNvPr id="78" name="Straight Arrow Connector 77"/>
                <p:cNvCxnSpPr/>
                <p:nvPr/>
              </p:nvCxnSpPr>
              <p:spPr bwMode="auto">
                <a:xfrm rot="5400000">
                  <a:off x="5805882" y="3579031"/>
                  <a:ext cx="595230" cy="39961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 bwMode="auto">
                <a:xfrm rot="16200000" flipH="1">
                  <a:off x="6738939" y="3513418"/>
                  <a:ext cx="607091" cy="542691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 bwMode="auto">
                <a:xfrm rot="16200000" flipH="1">
                  <a:off x="5132738" y="5090837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 bwMode="auto">
                <a:xfrm rot="16200000" flipH="1">
                  <a:off x="7413445" y="5090837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 bwMode="auto">
                <a:xfrm rot="16200000" flipH="1">
                  <a:off x="2781802" y="3694704"/>
                  <a:ext cx="629620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 bwMode="auto">
                <a:xfrm rot="5400000">
                  <a:off x="3095242" y="2179882"/>
                  <a:ext cx="595230" cy="39961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4" name="Straight Arrow Connector 83"/>
                <p:cNvCxnSpPr/>
                <p:nvPr/>
              </p:nvCxnSpPr>
              <p:spPr bwMode="auto">
                <a:xfrm>
                  <a:off x="5562600" y="2133601"/>
                  <a:ext cx="762000" cy="685799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5" name="Oval 84"/>
                <p:cNvSpPr/>
                <p:nvPr/>
              </p:nvSpPr>
              <p:spPr bwMode="auto">
                <a:xfrm>
                  <a:off x="3164591" y="1600202"/>
                  <a:ext cx="2807022" cy="62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 err="1">
                      <a:solidFill>
                        <a:schemeClr val="tx1"/>
                      </a:solidFill>
                    </a:rPr>
                    <a:t>PhDThesis</a:t>
                  </a:r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 bwMode="auto">
                <a:xfrm>
                  <a:off x="4626885" y="4076452"/>
                  <a:ext cx="1916183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First Name</a:t>
                  </a:r>
                </a:p>
              </p:txBody>
            </p:sp>
            <p:sp>
              <p:nvSpPr>
                <p:cNvPr id="87" name="Oval 86"/>
                <p:cNvSpPr/>
                <p:nvPr/>
              </p:nvSpPr>
              <p:spPr bwMode="auto">
                <a:xfrm>
                  <a:off x="5741897" y="2817213"/>
                  <a:ext cx="1549709" cy="6995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Author</a:t>
                  </a: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6634685" y="4076452"/>
                  <a:ext cx="1914234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Last Name</a:t>
                  </a:r>
                </a:p>
              </p:txBody>
            </p:sp>
            <p:sp>
              <p:nvSpPr>
                <p:cNvPr id="89" name="Oval 88"/>
                <p:cNvSpPr/>
                <p:nvPr/>
              </p:nvSpPr>
              <p:spPr bwMode="auto">
                <a:xfrm>
                  <a:off x="4572000" y="5395931"/>
                  <a:ext cx="1812909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Christos</a:t>
                  </a:r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>
                  <a:off x="6781506" y="5405645"/>
                  <a:ext cx="1871003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b="1" dirty="0" err="1">
                      <a:solidFill>
                        <a:schemeClr val="accent3">
                          <a:lumMod val="50000"/>
                        </a:schemeClr>
                      </a:solidFill>
                    </a:rPr>
                    <a:t>Faloutsos</a:t>
                  </a:r>
                  <a:endParaRPr lang="en-US" sz="10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 bwMode="auto">
                <a:xfrm>
                  <a:off x="2275949" y="2680319"/>
                  <a:ext cx="1916182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School</a:t>
                  </a:r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>
                  <a:off x="2221062" y="3999799"/>
                  <a:ext cx="1971066" cy="6995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1000" b="1" dirty="0" err="1">
                      <a:solidFill>
                        <a:schemeClr val="bg1">
                          <a:lumMod val="75000"/>
                        </a:schemeClr>
                      </a:solidFill>
                    </a:rPr>
                    <a:t>UToronto</a:t>
                  </a:r>
                  <a:endParaRPr lang="en-US" sz="1000" b="1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06" name="Oval 105"/>
              <p:cNvSpPr/>
              <p:nvPr/>
            </p:nvSpPr>
            <p:spPr bwMode="auto">
              <a:xfrm>
                <a:off x="6235337" y="1524000"/>
                <a:ext cx="1255970" cy="373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3">
                        <a:lumMod val="50000"/>
                      </a:schemeClr>
                    </a:solidFill>
                  </a:rPr>
                  <a:t>Bib</a:t>
                </a:r>
              </a:p>
            </p:txBody>
          </p:sp>
          <p:cxnSp>
            <p:nvCxnSpPr>
              <p:cNvPr id="107" name="Straight Arrow Connector 106"/>
              <p:cNvCxnSpPr>
                <a:stCxn id="106" idx="4"/>
                <a:endCxn id="85" idx="0"/>
              </p:cNvCxnSpPr>
              <p:nvPr/>
            </p:nvCxnSpPr>
            <p:spPr bwMode="auto">
              <a:xfrm>
                <a:off x="6863322" y="1897366"/>
                <a:ext cx="6294" cy="312434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3276600" y="4209039"/>
              <a:ext cx="3595186" cy="2496560"/>
              <a:chOff x="3186329" y="3657600"/>
              <a:chExt cx="3595471" cy="3048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186329" y="4328861"/>
                <a:ext cx="3595471" cy="2376739"/>
                <a:chOff x="2377574" y="1600202"/>
                <a:chExt cx="6274935" cy="4505021"/>
              </a:xfrm>
            </p:grpSpPr>
            <p:cxnSp>
              <p:nvCxnSpPr>
                <p:cNvPr id="63" name="Straight Arrow Connector 62"/>
                <p:cNvCxnSpPr/>
                <p:nvPr/>
              </p:nvCxnSpPr>
              <p:spPr bwMode="auto">
                <a:xfrm rot="5400000">
                  <a:off x="5805882" y="3579031"/>
                  <a:ext cx="595230" cy="39961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 bwMode="auto">
                <a:xfrm rot="16200000" flipH="1">
                  <a:off x="6738939" y="3513418"/>
                  <a:ext cx="607091" cy="542691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 bwMode="auto">
                <a:xfrm rot="16200000" flipH="1">
                  <a:off x="5132738" y="5090837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 bwMode="auto">
                <a:xfrm rot="16200000" flipH="1">
                  <a:off x="7413445" y="5090837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 bwMode="auto">
                <a:xfrm rot="16200000" flipH="1">
                  <a:off x="3151538" y="3822432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 bwMode="auto">
                <a:xfrm flipH="1">
                  <a:off x="3562792" y="2170144"/>
                  <a:ext cx="526127" cy="634886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 bwMode="auto">
                <a:xfrm>
                  <a:off x="5562600" y="2133601"/>
                  <a:ext cx="762000" cy="685799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0" name="Oval 69"/>
                <p:cNvSpPr/>
                <p:nvPr/>
              </p:nvSpPr>
              <p:spPr bwMode="auto">
                <a:xfrm>
                  <a:off x="3582645" y="1600202"/>
                  <a:ext cx="2453143" cy="62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Paper</a:t>
                  </a:r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4626885" y="4076452"/>
                  <a:ext cx="1916183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First Name</a:t>
                  </a: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5741897" y="2817213"/>
                  <a:ext cx="1549709" cy="6995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Author</a:t>
                  </a: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634685" y="4076452"/>
                  <a:ext cx="1914234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Last Name</a:t>
                  </a: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4572000" y="5395931"/>
                  <a:ext cx="1812909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 err="1">
                      <a:solidFill>
                        <a:schemeClr val="bg1">
                          <a:lumMod val="75000"/>
                        </a:schemeClr>
                      </a:solidFill>
                    </a:rPr>
                    <a:t>Michalis</a:t>
                  </a:r>
                  <a:endParaRPr lang="en-US" sz="1000" b="1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 bwMode="auto">
                <a:xfrm>
                  <a:off x="6781506" y="5405645"/>
                  <a:ext cx="1871003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 err="1">
                      <a:solidFill>
                        <a:schemeClr val="accent3">
                          <a:lumMod val="50000"/>
                        </a:schemeClr>
                      </a:solidFill>
                    </a:rPr>
                    <a:t>Faloutsos</a:t>
                  </a:r>
                  <a:endParaRPr lang="en-US" sz="9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 bwMode="auto">
                <a:xfrm>
                  <a:off x="2645685" y="2808047"/>
                  <a:ext cx="1916183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Title</a:t>
                  </a: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77574" y="4127526"/>
                  <a:ext cx="2026138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Networking</a:t>
                  </a:r>
                </a:p>
              </p:txBody>
            </p:sp>
          </p:grpSp>
          <p:sp>
            <p:nvSpPr>
              <p:cNvPr id="108" name="Oval 107"/>
              <p:cNvSpPr/>
              <p:nvPr/>
            </p:nvSpPr>
            <p:spPr bwMode="auto">
              <a:xfrm>
                <a:off x="3951756" y="3657600"/>
                <a:ext cx="1255970" cy="373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3">
                        <a:lumMod val="50000"/>
                      </a:schemeClr>
                    </a:solidFill>
                  </a:rPr>
                  <a:t>Bib</a:t>
                </a:r>
              </a:p>
            </p:txBody>
          </p:sp>
          <p:cxnSp>
            <p:nvCxnSpPr>
              <p:cNvPr id="109" name="Straight Arrow Connector 108"/>
              <p:cNvCxnSpPr>
                <a:stCxn id="108" idx="4"/>
                <a:endCxn id="70" idx="0"/>
              </p:cNvCxnSpPr>
              <p:nvPr/>
            </p:nvCxnSpPr>
            <p:spPr bwMode="auto">
              <a:xfrm flipH="1">
                <a:off x="4579635" y="4030966"/>
                <a:ext cx="106" cy="297895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62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Differences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399" y="1897366"/>
            <a:ext cx="8991736" cy="4808233"/>
            <a:chOff x="152399" y="1524000"/>
            <a:chExt cx="8991736" cy="5181599"/>
          </a:xfrm>
        </p:grpSpPr>
        <p:grpSp>
          <p:nvGrpSpPr>
            <p:cNvPr id="19" name="Group 18"/>
            <p:cNvGrpSpPr/>
            <p:nvPr/>
          </p:nvGrpSpPr>
          <p:grpSpPr>
            <a:xfrm>
              <a:off x="152399" y="1526385"/>
              <a:ext cx="3505201" cy="2736378"/>
              <a:chOff x="152399" y="1526385"/>
              <a:chExt cx="3505201" cy="273637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52399" y="2209570"/>
                <a:ext cx="3505201" cy="2053193"/>
                <a:chOff x="2174913" y="1600202"/>
                <a:chExt cx="6684576" cy="4495307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 bwMode="auto">
                <a:xfrm rot="16200000" flipH="1">
                  <a:off x="2874279" y="3783883"/>
                  <a:ext cx="629620" cy="0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/>
                <p:nvPr/>
              </p:nvCxnSpPr>
              <p:spPr bwMode="auto">
                <a:xfrm rot="5400000">
                  <a:off x="3049092" y="2269061"/>
                  <a:ext cx="595230" cy="399610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94"/>
                <p:cNvSpPr/>
                <p:nvPr/>
              </p:nvSpPr>
              <p:spPr bwMode="auto">
                <a:xfrm>
                  <a:off x="2229798" y="2769498"/>
                  <a:ext cx="1916184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1" dirty="0" smtClean="0">
                      <a:solidFill>
                        <a:schemeClr val="bg1">
                          <a:lumMod val="75000"/>
                        </a:schemeClr>
                      </a:solidFill>
                    </a:rPr>
                    <a:t>School</a:t>
                  </a:r>
                  <a:endParaRPr lang="en-US" sz="1000" b="1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 bwMode="auto">
                <a:xfrm>
                  <a:off x="2174913" y="4088975"/>
                  <a:ext cx="1812912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1" dirty="0" err="1" smtClean="0">
                      <a:solidFill>
                        <a:srgbClr val="FF0000"/>
                      </a:solidFill>
                    </a:rPr>
                    <a:t>UToronto</a:t>
                  </a:r>
                  <a:endParaRPr lang="en-US" sz="10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7" name="Straight Arrow Connector 96"/>
                <p:cNvCxnSpPr/>
                <p:nvPr/>
              </p:nvCxnSpPr>
              <p:spPr bwMode="auto">
                <a:xfrm rot="5400000">
                  <a:off x="5805882" y="3579031"/>
                  <a:ext cx="595230" cy="399610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 bwMode="auto">
                <a:xfrm rot="16200000" flipH="1">
                  <a:off x="6738939" y="3513418"/>
                  <a:ext cx="607091" cy="542691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 bwMode="auto">
                <a:xfrm rot="16200000" flipH="1">
                  <a:off x="5132738" y="5090837"/>
                  <a:ext cx="629619" cy="0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 bwMode="auto">
                <a:xfrm rot="16200000" flipH="1">
                  <a:off x="7413445" y="5090837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 bwMode="auto">
                <a:xfrm>
                  <a:off x="5562600" y="2133601"/>
                  <a:ext cx="762000" cy="685799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" name="Oval 101"/>
                <p:cNvSpPr/>
                <p:nvPr/>
              </p:nvSpPr>
              <p:spPr bwMode="auto">
                <a:xfrm>
                  <a:off x="3164591" y="1600202"/>
                  <a:ext cx="2807022" cy="62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 err="1">
                      <a:solidFill>
                        <a:schemeClr val="tx1"/>
                      </a:solidFill>
                    </a:rPr>
                    <a:t>PhDThesis</a:t>
                  </a:r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4626885" y="4076452"/>
                  <a:ext cx="1916183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First Name</a:t>
                  </a:r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5741897" y="2817213"/>
                  <a:ext cx="1549709" cy="6995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850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Author</a:t>
                  </a:r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6634686" y="4076452"/>
                  <a:ext cx="2017825" cy="699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Last Name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4572000" y="5395931"/>
                  <a:ext cx="1812909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85000" lnSpcReduction="20000"/>
                </a:bodyPr>
                <a:lstStyle/>
                <a:p>
                  <a:pPr algn="ctr"/>
                  <a:r>
                    <a:rPr lang="en-US" sz="1000" b="1" dirty="0" err="1">
                      <a:solidFill>
                        <a:srgbClr val="FF0000"/>
                      </a:solidFill>
                    </a:rPr>
                    <a:t>Michalis</a:t>
                  </a:r>
                  <a:endParaRPr lang="en-US" sz="1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 bwMode="auto">
                <a:xfrm>
                  <a:off x="6781506" y="5405646"/>
                  <a:ext cx="2077983" cy="6898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 err="1">
                      <a:solidFill>
                        <a:schemeClr val="accent3">
                          <a:lumMod val="50000"/>
                        </a:schemeClr>
                      </a:solidFill>
                    </a:rPr>
                    <a:t>Faloutsos</a:t>
                  </a:r>
                  <a:endParaRPr lang="en-US" sz="9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59" name="Oval 58"/>
              <p:cNvSpPr/>
              <p:nvPr/>
            </p:nvSpPr>
            <p:spPr bwMode="auto">
              <a:xfrm>
                <a:off x="779917" y="1526385"/>
                <a:ext cx="1255970" cy="373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3">
                        <a:lumMod val="50000"/>
                      </a:schemeClr>
                    </a:solidFill>
                  </a:rPr>
                  <a:t>Bib</a:t>
                </a:r>
              </a:p>
            </p:txBody>
          </p:sp>
          <p:cxnSp>
            <p:nvCxnSpPr>
              <p:cNvPr id="61" name="Straight Arrow Connector 60"/>
              <p:cNvCxnSpPr>
                <a:stCxn id="59" idx="4"/>
                <a:endCxn id="102" idx="0"/>
              </p:cNvCxnSpPr>
              <p:nvPr/>
            </p:nvCxnSpPr>
            <p:spPr bwMode="auto">
              <a:xfrm flipH="1">
                <a:off x="1407319" y="1899751"/>
                <a:ext cx="583" cy="30981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5562599" y="1524000"/>
              <a:ext cx="3581536" cy="2858415"/>
              <a:chOff x="5562599" y="1524000"/>
              <a:chExt cx="3581536" cy="285841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562599" y="2209800"/>
                <a:ext cx="3581536" cy="2172615"/>
                <a:chOff x="2221062" y="1600202"/>
                <a:chExt cx="6431447" cy="4505021"/>
              </a:xfrm>
            </p:grpSpPr>
            <p:cxnSp>
              <p:nvCxnSpPr>
                <p:cNvPr id="78" name="Straight Arrow Connector 77"/>
                <p:cNvCxnSpPr/>
                <p:nvPr/>
              </p:nvCxnSpPr>
              <p:spPr bwMode="auto">
                <a:xfrm rot="5400000">
                  <a:off x="5805882" y="3579031"/>
                  <a:ext cx="595230" cy="39961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 bwMode="auto">
                <a:xfrm rot="16200000" flipH="1">
                  <a:off x="6738939" y="3513418"/>
                  <a:ext cx="607091" cy="542691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 bwMode="auto">
                <a:xfrm rot="16200000" flipH="1">
                  <a:off x="5132738" y="5090837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 bwMode="auto">
                <a:xfrm rot="16200000" flipH="1">
                  <a:off x="7413445" y="5090837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 bwMode="auto">
                <a:xfrm rot="16200000" flipH="1">
                  <a:off x="2781802" y="3694704"/>
                  <a:ext cx="629620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 bwMode="auto">
                <a:xfrm rot="5400000">
                  <a:off x="3095242" y="2179882"/>
                  <a:ext cx="595230" cy="39961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4" name="Straight Arrow Connector 83"/>
                <p:cNvCxnSpPr/>
                <p:nvPr/>
              </p:nvCxnSpPr>
              <p:spPr bwMode="auto">
                <a:xfrm>
                  <a:off x="5562600" y="2133601"/>
                  <a:ext cx="762000" cy="685799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5" name="Oval 84"/>
                <p:cNvSpPr/>
                <p:nvPr/>
              </p:nvSpPr>
              <p:spPr bwMode="auto">
                <a:xfrm>
                  <a:off x="3164591" y="1600202"/>
                  <a:ext cx="2807022" cy="62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 err="1">
                      <a:solidFill>
                        <a:schemeClr val="tx1"/>
                      </a:solidFill>
                    </a:rPr>
                    <a:t>PhDThesis</a:t>
                  </a:r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 bwMode="auto">
                <a:xfrm>
                  <a:off x="4626885" y="4076452"/>
                  <a:ext cx="1916183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First Name</a:t>
                  </a:r>
                </a:p>
              </p:txBody>
            </p:sp>
            <p:sp>
              <p:nvSpPr>
                <p:cNvPr id="87" name="Oval 86"/>
                <p:cNvSpPr/>
                <p:nvPr/>
              </p:nvSpPr>
              <p:spPr bwMode="auto">
                <a:xfrm>
                  <a:off x="5741897" y="2817213"/>
                  <a:ext cx="1549709" cy="6995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Author</a:t>
                  </a: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6634685" y="4076452"/>
                  <a:ext cx="1914234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tx1"/>
                      </a:solidFill>
                    </a:rPr>
                    <a:t>Last Name</a:t>
                  </a:r>
                </a:p>
              </p:txBody>
            </p:sp>
            <p:sp>
              <p:nvSpPr>
                <p:cNvPr id="89" name="Oval 88"/>
                <p:cNvSpPr/>
                <p:nvPr/>
              </p:nvSpPr>
              <p:spPr bwMode="auto">
                <a:xfrm>
                  <a:off x="4572000" y="5395931"/>
                  <a:ext cx="1812909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FF0000"/>
                      </a:solidFill>
                    </a:rPr>
                    <a:t>Christos</a:t>
                  </a:r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>
                  <a:off x="6781506" y="5405645"/>
                  <a:ext cx="1871003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b="1" dirty="0" err="1">
                      <a:solidFill>
                        <a:schemeClr val="accent3">
                          <a:lumMod val="50000"/>
                        </a:schemeClr>
                      </a:solidFill>
                    </a:rPr>
                    <a:t>Faloutsos</a:t>
                  </a:r>
                  <a:endParaRPr lang="en-US" sz="10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 bwMode="auto">
                <a:xfrm>
                  <a:off x="2275949" y="2680319"/>
                  <a:ext cx="1916182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School</a:t>
                  </a:r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>
                  <a:off x="2221062" y="3999799"/>
                  <a:ext cx="1971066" cy="6995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b="1" dirty="0" err="1">
                      <a:solidFill>
                        <a:srgbClr val="FF0000"/>
                      </a:solidFill>
                    </a:rPr>
                    <a:t>UToronto</a:t>
                  </a:r>
                  <a:endParaRPr lang="en-US" sz="10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6" name="Oval 105"/>
              <p:cNvSpPr/>
              <p:nvPr/>
            </p:nvSpPr>
            <p:spPr bwMode="auto">
              <a:xfrm>
                <a:off x="6235337" y="1524000"/>
                <a:ext cx="1255970" cy="373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3">
                        <a:lumMod val="50000"/>
                      </a:schemeClr>
                    </a:solidFill>
                  </a:rPr>
                  <a:t>Bib</a:t>
                </a:r>
              </a:p>
            </p:txBody>
          </p:sp>
          <p:cxnSp>
            <p:nvCxnSpPr>
              <p:cNvPr id="107" name="Straight Arrow Connector 106"/>
              <p:cNvCxnSpPr>
                <a:stCxn id="106" idx="4"/>
                <a:endCxn id="85" idx="0"/>
              </p:cNvCxnSpPr>
              <p:nvPr/>
            </p:nvCxnSpPr>
            <p:spPr bwMode="auto">
              <a:xfrm>
                <a:off x="6863322" y="1897366"/>
                <a:ext cx="6294" cy="312434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3276600" y="4209039"/>
              <a:ext cx="3595186" cy="2496560"/>
              <a:chOff x="3186329" y="3657600"/>
              <a:chExt cx="3595471" cy="3048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186329" y="4328861"/>
                <a:ext cx="3595471" cy="2376739"/>
                <a:chOff x="2377574" y="1600202"/>
                <a:chExt cx="6274935" cy="4505021"/>
              </a:xfrm>
            </p:grpSpPr>
            <p:cxnSp>
              <p:nvCxnSpPr>
                <p:cNvPr id="63" name="Straight Arrow Connector 62"/>
                <p:cNvCxnSpPr/>
                <p:nvPr/>
              </p:nvCxnSpPr>
              <p:spPr bwMode="auto">
                <a:xfrm rot="5400000">
                  <a:off x="5805882" y="3579031"/>
                  <a:ext cx="595230" cy="39961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 bwMode="auto">
                <a:xfrm rot="16200000" flipH="1">
                  <a:off x="6738939" y="3513418"/>
                  <a:ext cx="607091" cy="542691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 bwMode="auto">
                <a:xfrm rot="16200000" flipH="1">
                  <a:off x="5132738" y="5090837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 bwMode="auto">
                <a:xfrm rot="16200000" flipH="1">
                  <a:off x="7413445" y="5090837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 bwMode="auto">
                <a:xfrm rot="16200000" flipH="1">
                  <a:off x="3151538" y="3822432"/>
                  <a:ext cx="629619" cy="0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 bwMode="auto">
                <a:xfrm flipH="1">
                  <a:off x="3562792" y="2170144"/>
                  <a:ext cx="526127" cy="634886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 bwMode="auto">
                <a:xfrm>
                  <a:off x="5562600" y="2133601"/>
                  <a:ext cx="762000" cy="685799"/>
                </a:xfrm>
                <a:prstGeom prst="straightConnector1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0" name="Oval 69"/>
                <p:cNvSpPr/>
                <p:nvPr/>
              </p:nvSpPr>
              <p:spPr bwMode="auto">
                <a:xfrm>
                  <a:off x="3582645" y="1600202"/>
                  <a:ext cx="2453143" cy="62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Paper</a:t>
                  </a:r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4626885" y="4076452"/>
                  <a:ext cx="1916183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First Name</a:t>
                  </a: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5741897" y="2817213"/>
                  <a:ext cx="1549709" cy="6995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Author</a:t>
                  </a: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634685" y="4076452"/>
                  <a:ext cx="1914234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Last Name</a:t>
                  </a: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4572000" y="5395931"/>
                  <a:ext cx="1812909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 err="1">
                      <a:solidFill>
                        <a:srgbClr val="FF0000"/>
                      </a:solidFill>
                    </a:rPr>
                    <a:t>Michalis</a:t>
                  </a:r>
                  <a:endParaRPr lang="en-US" sz="1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 bwMode="auto">
                <a:xfrm>
                  <a:off x="6781506" y="5405645"/>
                  <a:ext cx="1871003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algn="ctr"/>
                  <a:r>
                    <a:rPr lang="en-US" sz="900" b="1" dirty="0" err="1">
                      <a:solidFill>
                        <a:schemeClr val="accent3">
                          <a:lumMod val="50000"/>
                        </a:schemeClr>
                      </a:solidFill>
                    </a:rPr>
                    <a:t>Faloutsos</a:t>
                  </a:r>
                  <a:endParaRPr lang="en-US" sz="9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 bwMode="auto">
                <a:xfrm>
                  <a:off x="2645685" y="2808047"/>
                  <a:ext cx="1916183" cy="6995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Title</a:t>
                  </a: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77574" y="4127526"/>
                  <a:ext cx="2026138" cy="69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b="1" dirty="0">
                      <a:solidFill>
                        <a:srgbClr val="FF0000"/>
                      </a:solidFill>
                    </a:rPr>
                    <a:t>Networking</a:t>
                  </a:r>
                </a:p>
              </p:txBody>
            </p:sp>
          </p:grpSp>
          <p:sp>
            <p:nvSpPr>
              <p:cNvPr id="108" name="Oval 107"/>
              <p:cNvSpPr/>
              <p:nvPr/>
            </p:nvSpPr>
            <p:spPr bwMode="auto">
              <a:xfrm>
                <a:off x="3951756" y="3657600"/>
                <a:ext cx="1255970" cy="3733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3">
                        <a:lumMod val="50000"/>
                      </a:schemeClr>
                    </a:solidFill>
                  </a:rPr>
                  <a:t>Bib</a:t>
                </a:r>
              </a:p>
            </p:txBody>
          </p:sp>
          <p:cxnSp>
            <p:nvCxnSpPr>
              <p:cNvPr id="109" name="Straight Arrow Connector 108"/>
              <p:cNvCxnSpPr>
                <a:stCxn id="108" idx="4"/>
                <a:endCxn id="70" idx="0"/>
              </p:cNvCxnSpPr>
              <p:nvPr/>
            </p:nvCxnSpPr>
            <p:spPr bwMode="auto">
              <a:xfrm flipH="1">
                <a:off x="4579635" y="4030966"/>
                <a:ext cx="106" cy="297895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62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Diverse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Approach</a:t>
            </a:r>
          </a:p>
          <a:p>
            <a:pPr lvl="1"/>
            <a:r>
              <a:rPr lang="en-US" dirty="0" smtClean="0"/>
              <a:t>Compute all pair-wise distances of the results</a:t>
            </a:r>
          </a:p>
          <a:p>
            <a:pPr lvl="1"/>
            <a:r>
              <a:rPr lang="en-US" dirty="0" smtClean="0"/>
              <a:t>Find the k-result subset with maximum diversity</a:t>
            </a:r>
          </a:p>
          <a:p>
            <a:r>
              <a:rPr lang="en-US" dirty="0" smtClean="0"/>
              <a:t>Challenges to improve the naïve approach</a:t>
            </a:r>
          </a:p>
          <a:p>
            <a:pPr lvl="1"/>
            <a:r>
              <a:rPr lang="en-US" dirty="0" smtClean="0"/>
              <a:t>Reduce the number of distance computations</a:t>
            </a:r>
          </a:p>
          <a:p>
            <a:pPr lvl="1"/>
            <a:r>
              <a:rPr lang="en-US" dirty="0" smtClean="0"/>
              <a:t>Prune large fraction of k-result subsets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Distance Measure for Structural Query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Novel </a:t>
            </a:r>
            <a:r>
              <a:rPr lang="en-US" dirty="0"/>
              <a:t>and </a:t>
            </a:r>
            <a:r>
              <a:rPr lang="en-US" dirty="0" smtClean="0"/>
              <a:t>Efficient</a:t>
            </a:r>
          </a:p>
          <a:p>
            <a:pPr lvl="1"/>
            <a:r>
              <a:rPr lang="en-US" dirty="0" smtClean="0"/>
              <a:t>Considers </a:t>
            </a:r>
            <a:r>
              <a:rPr lang="en-US" dirty="0"/>
              <a:t>both Structural and Content Information</a:t>
            </a:r>
          </a:p>
          <a:p>
            <a:r>
              <a:rPr lang="en-US" dirty="0"/>
              <a:t>Diversification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Heuristic approach to improve the naïve algorithm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Consider approximate matches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Approximation in structure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Approximation in value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Document</a:t>
            </a:r>
            <a:endParaRPr lang="en-US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152399" y="1898825"/>
            <a:ext cx="8991736" cy="4658864"/>
            <a:chOff x="152399" y="1497762"/>
            <a:chExt cx="8991736" cy="5059927"/>
          </a:xfrm>
        </p:grpSpPr>
        <p:grpSp>
          <p:nvGrpSpPr>
            <p:cNvPr id="106" name="Group 105"/>
            <p:cNvGrpSpPr/>
            <p:nvPr/>
          </p:nvGrpSpPr>
          <p:grpSpPr>
            <a:xfrm>
              <a:off x="152399" y="2209570"/>
              <a:ext cx="3505201" cy="2053194"/>
              <a:chOff x="2174913" y="1600202"/>
              <a:chExt cx="6684575" cy="4495308"/>
            </a:xfrm>
          </p:grpSpPr>
          <p:cxnSp>
            <p:nvCxnSpPr>
              <p:cNvPr id="143" name="Straight Arrow Connector 142"/>
              <p:cNvCxnSpPr/>
              <p:nvPr/>
            </p:nvCxnSpPr>
            <p:spPr bwMode="auto">
              <a:xfrm rot="16200000" flipH="1">
                <a:off x="2874279" y="3783883"/>
                <a:ext cx="629620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 bwMode="auto">
              <a:xfrm rot="5400000">
                <a:off x="3049092" y="2269061"/>
                <a:ext cx="595230" cy="39961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/>
              <p:nvPr/>
            </p:nvSpPr>
            <p:spPr bwMode="auto">
              <a:xfrm>
                <a:off x="2229798" y="2769498"/>
                <a:ext cx="1916184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smtClean="0">
                    <a:solidFill>
                      <a:schemeClr val="tx1"/>
                    </a:solidFill>
                  </a:rPr>
                  <a:t>School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2174913" y="4088975"/>
                <a:ext cx="1812912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err="1" smtClean="0">
                    <a:solidFill>
                      <a:schemeClr val="tx1"/>
                    </a:solidFill>
                  </a:rPr>
                  <a:t>UToronto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7" name="Straight Arrow Connector 146"/>
              <p:cNvCxnSpPr/>
              <p:nvPr/>
            </p:nvCxnSpPr>
            <p:spPr bwMode="auto">
              <a:xfrm rot="5400000">
                <a:off x="5805882" y="3579031"/>
                <a:ext cx="595230" cy="39961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 bwMode="auto">
              <a:xfrm rot="16200000" flipH="1">
                <a:off x="6738939" y="3513418"/>
                <a:ext cx="607091" cy="542691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 bwMode="auto">
              <a:xfrm rot="16200000" flipH="1">
                <a:off x="5132738" y="5090837"/>
                <a:ext cx="629619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 bwMode="auto">
              <a:xfrm rot="16200000" flipH="1">
                <a:off x="7413445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1" name="Straight Arrow Connector 150"/>
              <p:cNvCxnSpPr/>
              <p:nvPr/>
            </p:nvCxnSpPr>
            <p:spPr bwMode="auto">
              <a:xfrm>
                <a:off x="5562600" y="2133601"/>
                <a:ext cx="762000" cy="68579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2" name="Oval 151"/>
              <p:cNvSpPr/>
              <p:nvPr/>
            </p:nvSpPr>
            <p:spPr bwMode="auto">
              <a:xfrm>
                <a:off x="3164591" y="1600202"/>
                <a:ext cx="2807022" cy="6296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1000" b="1" dirty="0" err="1">
                    <a:solidFill>
                      <a:schemeClr val="tx1"/>
                    </a:solidFill>
                  </a:rPr>
                  <a:t>PhDThesis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4626885" y="4076452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First Name</a:t>
                </a:r>
              </a:p>
            </p:txBody>
          </p:sp>
          <p:sp>
            <p:nvSpPr>
              <p:cNvPr id="154" name="Oval 153"/>
              <p:cNvSpPr/>
              <p:nvPr/>
            </p:nvSpPr>
            <p:spPr bwMode="auto">
              <a:xfrm>
                <a:off x="5741897" y="2817213"/>
                <a:ext cx="1549709" cy="699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200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Author</a:t>
                </a:r>
              </a:p>
            </p:txBody>
          </p:sp>
          <p:sp>
            <p:nvSpPr>
              <p:cNvPr id="155" name="Oval 154"/>
              <p:cNvSpPr/>
              <p:nvPr/>
            </p:nvSpPr>
            <p:spPr bwMode="auto">
              <a:xfrm>
                <a:off x="6634686" y="4076452"/>
                <a:ext cx="2017825" cy="6995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Last Name</a:t>
                </a:r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>
                <a:off x="4572000" y="5395931"/>
                <a:ext cx="1812909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err="1" smtClean="0">
                    <a:solidFill>
                      <a:schemeClr val="tx1"/>
                    </a:solidFill>
                  </a:rPr>
                  <a:t>Michalis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6634686" y="5405645"/>
                <a:ext cx="2224802" cy="6898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1000" b="1" dirty="0" err="1">
                    <a:solidFill>
                      <a:schemeClr val="tx1"/>
                    </a:solidFill>
                  </a:rPr>
                  <a:t>Faloutsos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5435729" y="1981200"/>
              <a:ext cx="3708406" cy="2172615"/>
              <a:chOff x="1993239" y="1600202"/>
              <a:chExt cx="6659270" cy="4505021"/>
            </a:xfrm>
          </p:grpSpPr>
          <p:cxnSp>
            <p:nvCxnSpPr>
              <p:cNvPr id="128" name="Straight Arrow Connector 127"/>
              <p:cNvCxnSpPr/>
              <p:nvPr/>
            </p:nvCxnSpPr>
            <p:spPr bwMode="auto">
              <a:xfrm rot="5400000">
                <a:off x="5805882" y="3579031"/>
                <a:ext cx="595230" cy="39961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 bwMode="auto">
              <a:xfrm rot="16200000" flipH="1">
                <a:off x="6738939" y="3513418"/>
                <a:ext cx="607091" cy="542691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 bwMode="auto">
              <a:xfrm rot="16200000" flipH="1">
                <a:off x="5132738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 bwMode="auto">
              <a:xfrm rot="16200000" flipH="1">
                <a:off x="7413445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 bwMode="auto">
              <a:xfrm rot="16200000" flipH="1">
                <a:off x="2781802" y="3694704"/>
                <a:ext cx="629620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 bwMode="auto">
              <a:xfrm rot="5400000">
                <a:off x="3095242" y="2179882"/>
                <a:ext cx="595230" cy="39961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 bwMode="auto">
              <a:xfrm>
                <a:off x="5562600" y="2133601"/>
                <a:ext cx="762000" cy="68579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5" name="Oval 134"/>
              <p:cNvSpPr/>
              <p:nvPr/>
            </p:nvSpPr>
            <p:spPr bwMode="auto">
              <a:xfrm>
                <a:off x="3164591" y="1600202"/>
                <a:ext cx="2807022" cy="6296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/>
                <a:r>
                  <a:rPr lang="en-US" sz="1000" b="1" dirty="0" err="1">
                    <a:solidFill>
                      <a:schemeClr val="tx1"/>
                    </a:solidFill>
                  </a:rPr>
                  <a:t>PhDThesis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>
                <a:off x="4626885" y="4076452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First Name</a:t>
                </a:r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>
                <a:off x="5741897" y="2817213"/>
                <a:ext cx="1549709" cy="699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Author</a:t>
                </a: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6634685" y="4076452"/>
                <a:ext cx="1914234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Last Name</a:t>
                </a:r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>
                <a:off x="4572000" y="5395931"/>
                <a:ext cx="1812909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</a:rPr>
                  <a:t>Christos</a:t>
                </a:r>
              </a:p>
            </p:txBody>
          </p:sp>
          <p:sp>
            <p:nvSpPr>
              <p:cNvPr id="140" name="Oval 139"/>
              <p:cNvSpPr/>
              <p:nvPr/>
            </p:nvSpPr>
            <p:spPr bwMode="auto">
              <a:xfrm>
                <a:off x="6781506" y="5405645"/>
                <a:ext cx="1871003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/>
                <a:r>
                  <a:rPr lang="en-US" sz="1000" b="1" dirty="0" err="1">
                    <a:solidFill>
                      <a:schemeClr val="tx1"/>
                    </a:solidFill>
                  </a:rPr>
                  <a:t>Faloutsos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>
                <a:off x="2275949" y="2680319"/>
                <a:ext cx="1916182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School</a:t>
                </a: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1993239" y="3999798"/>
                <a:ext cx="2040733" cy="7504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900" b="1" dirty="0" err="1">
                    <a:solidFill>
                      <a:schemeClr val="tx1"/>
                    </a:solidFill>
                  </a:rPr>
                  <a:t>UToronto</a:t>
                </a:r>
                <a:endParaRPr lang="en-US" sz="9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86329" y="4180950"/>
              <a:ext cx="3595471" cy="2376739"/>
              <a:chOff x="2377574" y="1600202"/>
              <a:chExt cx="6274935" cy="4505021"/>
            </a:xfrm>
          </p:grpSpPr>
          <p:cxnSp>
            <p:nvCxnSpPr>
              <p:cNvPr id="113" name="Straight Arrow Connector 112"/>
              <p:cNvCxnSpPr/>
              <p:nvPr/>
            </p:nvCxnSpPr>
            <p:spPr bwMode="auto">
              <a:xfrm rot="5400000">
                <a:off x="5805882" y="3579031"/>
                <a:ext cx="595230" cy="39961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 bwMode="auto">
              <a:xfrm rot="16200000" flipH="1">
                <a:off x="6738939" y="3513418"/>
                <a:ext cx="607091" cy="542691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 bwMode="auto">
              <a:xfrm rot="16200000" flipH="1">
                <a:off x="5132738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 bwMode="auto">
              <a:xfrm rot="16200000" flipH="1">
                <a:off x="7413445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 bwMode="auto">
              <a:xfrm rot="16200000" flipH="1">
                <a:off x="3151538" y="3822432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 bwMode="auto">
              <a:xfrm flipH="1">
                <a:off x="3562792" y="2170144"/>
                <a:ext cx="526127" cy="634886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 bwMode="auto">
              <a:xfrm>
                <a:off x="5562600" y="2133601"/>
                <a:ext cx="762000" cy="68579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0" name="Oval 119"/>
              <p:cNvSpPr/>
              <p:nvPr/>
            </p:nvSpPr>
            <p:spPr bwMode="auto">
              <a:xfrm>
                <a:off x="3582645" y="1600202"/>
                <a:ext cx="2453143" cy="6296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Paper</a:t>
                </a: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4626885" y="4076452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First Name</a:t>
                </a: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5741897" y="2817213"/>
                <a:ext cx="1549709" cy="699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Author</a:t>
                </a: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6634685" y="4076452"/>
                <a:ext cx="1914234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Last Name</a:t>
                </a: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4572000" y="5395931"/>
                <a:ext cx="1812909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/>
                <a:r>
                  <a:rPr lang="en-US" sz="900" b="1" dirty="0" err="1">
                    <a:solidFill>
                      <a:schemeClr val="tx1"/>
                    </a:solidFill>
                  </a:rPr>
                  <a:t>Michalis</a:t>
                </a:r>
                <a:endParaRPr lang="en-US" sz="9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6781506" y="5405645"/>
                <a:ext cx="1871003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/>
              </a:bodyPr>
              <a:lstStyle/>
              <a:p>
                <a:pPr algn="ctr"/>
                <a:r>
                  <a:rPr lang="en-US" sz="1000" b="1" dirty="0" err="1">
                    <a:solidFill>
                      <a:schemeClr val="tx1"/>
                    </a:solidFill>
                  </a:rPr>
                  <a:t>Faloutsos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2645685" y="2808047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Title</a:t>
                </a: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2377574" y="4127526"/>
                <a:ext cx="2026138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Networking</a:t>
                </a:r>
              </a:p>
            </p:txBody>
          </p:sp>
        </p:grpSp>
        <p:sp>
          <p:nvSpPr>
            <p:cNvPr id="109" name="Oval 108"/>
            <p:cNvSpPr/>
            <p:nvPr/>
          </p:nvSpPr>
          <p:spPr bwMode="auto">
            <a:xfrm>
              <a:off x="3777713" y="1497762"/>
              <a:ext cx="1570017" cy="373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Bib</a:t>
              </a:r>
            </a:p>
          </p:txBody>
        </p:sp>
        <p:cxnSp>
          <p:nvCxnSpPr>
            <p:cNvPr id="110" name="Straight Arrow Connector 109"/>
            <p:cNvCxnSpPr>
              <a:stCxn id="109" idx="3"/>
              <a:endCxn id="152" idx="0"/>
            </p:cNvCxnSpPr>
            <p:nvPr/>
          </p:nvCxnSpPr>
          <p:spPr bwMode="auto">
            <a:xfrm flipH="1">
              <a:off x="1407319" y="1816450"/>
              <a:ext cx="2600318" cy="39312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Straight Arrow Connector 111"/>
            <p:cNvCxnSpPr>
              <a:stCxn id="109" idx="4"/>
            </p:cNvCxnSpPr>
            <p:nvPr/>
          </p:nvCxnSpPr>
          <p:spPr bwMode="auto">
            <a:xfrm flipH="1">
              <a:off x="4562721" y="1871128"/>
              <a:ext cx="1" cy="2309822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Straight Arrow Connector 163"/>
            <p:cNvCxnSpPr>
              <a:stCxn id="109" idx="5"/>
              <a:endCxn id="135" idx="0"/>
            </p:cNvCxnSpPr>
            <p:nvPr/>
          </p:nvCxnSpPr>
          <p:spPr bwMode="auto">
            <a:xfrm>
              <a:off x="5117806" y="1816450"/>
              <a:ext cx="1751810" cy="16475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56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9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all Bibliography records related to </a:t>
            </a:r>
            <a:r>
              <a:rPr lang="en-US" dirty="0" err="1" smtClean="0"/>
              <a:t>Faloutsos</a:t>
            </a:r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1737214" y="3048000"/>
            <a:ext cx="1539386" cy="2362200"/>
            <a:chOff x="3497507" y="2514600"/>
            <a:chExt cx="1539386" cy="2362200"/>
          </a:xfrm>
        </p:grpSpPr>
        <p:sp>
          <p:nvSpPr>
            <p:cNvPr id="4" name="Oval 3"/>
            <p:cNvSpPr/>
            <p:nvPr/>
          </p:nvSpPr>
          <p:spPr bwMode="auto">
            <a:xfrm>
              <a:off x="3497507" y="2514600"/>
              <a:ext cx="1455493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Bib</a:t>
              </a:r>
              <a:endParaRPr 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505200" y="4191000"/>
              <a:ext cx="1531693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b="1" dirty="0" err="1">
                  <a:solidFill>
                    <a:schemeClr val="accent3">
                      <a:lumMod val="50000"/>
                    </a:schemeClr>
                  </a:solidFill>
                </a:rPr>
                <a:t>Faloutsos</a:t>
              </a:r>
              <a:endParaRPr 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6200000" flipH="1">
              <a:off x="3619500" y="3695700"/>
              <a:ext cx="99060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3848100" y="3695700"/>
              <a:ext cx="99060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114800" y="396749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//Bib//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Faloutsos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498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Twig Pattern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57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XPath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Expression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52399" y="1898825"/>
            <a:ext cx="8991736" cy="4658864"/>
            <a:chOff x="152399" y="1497762"/>
            <a:chExt cx="8991736" cy="5059927"/>
          </a:xfrm>
        </p:grpSpPr>
        <p:cxnSp>
          <p:nvCxnSpPr>
            <p:cNvPr id="62" name="Straight Arrow Connector 61"/>
            <p:cNvCxnSpPr>
              <a:stCxn id="59" idx="5"/>
              <a:endCxn id="85" idx="0"/>
            </p:cNvCxnSpPr>
            <p:nvPr/>
          </p:nvCxnSpPr>
          <p:spPr bwMode="auto">
            <a:xfrm>
              <a:off x="5117806" y="1816450"/>
              <a:ext cx="1751810" cy="16475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Arrow Connector 59"/>
            <p:cNvCxnSpPr>
              <a:stCxn id="59" idx="3"/>
              <a:endCxn id="102" idx="0"/>
            </p:cNvCxnSpPr>
            <p:nvPr/>
          </p:nvCxnSpPr>
          <p:spPr bwMode="auto">
            <a:xfrm flipH="1">
              <a:off x="1407319" y="1816450"/>
              <a:ext cx="2600318" cy="39312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52399" y="2209570"/>
              <a:ext cx="3396668" cy="2057630"/>
              <a:chOff x="2174913" y="1600202"/>
              <a:chExt cx="6477598" cy="4505021"/>
            </a:xfrm>
          </p:grpSpPr>
          <p:cxnSp>
            <p:nvCxnSpPr>
              <p:cNvPr id="93" name="Straight Arrow Connector 92"/>
              <p:cNvCxnSpPr/>
              <p:nvPr/>
            </p:nvCxnSpPr>
            <p:spPr bwMode="auto">
              <a:xfrm rot="16200000" flipH="1">
                <a:off x="2874279" y="3783883"/>
                <a:ext cx="629620" cy="0"/>
              </a:xfrm>
              <a:prstGeom prst="straightConnector1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 bwMode="auto">
              <a:xfrm rot="5400000">
                <a:off x="3049092" y="2269061"/>
                <a:ext cx="595230" cy="399610"/>
              </a:xfrm>
              <a:prstGeom prst="straightConnector1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 bwMode="auto">
              <a:xfrm>
                <a:off x="2229798" y="2769498"/>
                <a:ext cx="1916184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School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2174913" y="4088975"/>
                <a:ext cx="1812912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err="1" smtClean="0">
                    <a:solidFill>
                      <a:schemeClr val="bg1">
                        <a:lumMod val="75000"/>
                      </a:schemeClr>
                    </a:solidFill>
                  </a:rPr>
                  <a:t>UToronto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 bwMode="auto">
              <a:xfrm rot="5400000">
                <a:off x="5805882" y="3579031"/>
                <a:ext cx="595230" cy="399610"/>
              </a:xfrm>
              <a:prstGeom prst="straightConnector1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 bwMode="auto">
              <a:xfrm rot="16200000" flipH="1">
                <a:off x="6738939" y="3513418"/>
                <a:ext cx="607091" cy="542691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 bwMode="auto">
              <a:xfrm rot="16200000" flipH="1">
                <a:off x="5132738" y="5090837"/>
                <a:ext cx="629619" cy="0"/>
              </a:xfrm>
              <a:prstGeom prst="straightConnector1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 bwMode="auto">
              <a:xfrm rot="16200000" flipH="1">
                <a:off x="7413445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 bwMode="auto">
              <a:xfrm>
                <a:off x="5562600" y="2133601"/>
                <a:ext cx="762000" cy="68579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2" name="Oval 101"/>
              <p:cNvSpPr/>
              <p:nvPr/>
            </p:nvSpPr>
            <p:spPr bwMode="auto">
              <a:xfrm>
                <a:off x="3164591" y="1600202"/>
                <a:ext cx="2807022" cy="6296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0000" lnSpcReduction="20000"/>
              </a:bodyPr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</a:rPr>
                  <a:t>PhDThesis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4626885" y="4076452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First Name</a:t>
                </a: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5741897" y="2817213"/>
                <a:ext cx="1549709" cy="699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Author</a:t>
                </a: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6634686" y="4076452"/>
                <a:ext cx="2017825" cy="6995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0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Last Name</a:t>
                </a: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4572000" y="5395931"/>
                <a:ext cx="1812909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err="1" smtClean="0">
                    <a:solidFill>
                      <a:schemeClr val="bg1">
                        <a:lumMod val="75000"/>
                      </a:schemeClr>
                    </a:solidFill>
                  </a:rPr>
                  <a:t>Michalis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6781506" y="5405645"/>
                <a:ext cx="1871003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0000" lnSpcReduction="20000"/>
              </a:bodyPr>
              <a:lstStyle/>
              <a:p>
                <a:pPr algn="ctr"/>
                <a:r>
                  <a:rPr lang="en-US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Faloutsos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447933" y="1981200"/>
              <a:ext cx="3696202" cy="2172615"/>
              <a:chOff x="2015154" y="1600202"/>
              <a:chExt cx="6637355" cy="4505021"/>
            </a:xfrm>
          </p:grpSpPr>
          <p:cxnSp>
            <p:nvCxnSpPr>
              <p:cNvPr id="78" name="Straight Arrow Connector 77"/>
              <p:cNvCxnSpPr/>
              <p:nvPr/>
            </p:nvCxnSpPr>
            <p:spPr bwMode="auto">
              <a:xfrm rot="5400000">
                <a:off x="5805882" y="3579031"/>
                <a:ext cx="595230" cy="39961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 bwMode="auto">
              <a:xfrm rot="16200000" flipH="1">
                <a:off x="6738939" y="3513418"/>
                <a:ext cx="607091" cy="542691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 bwMode="auto">
              <a:xfrm rot="16200000" flipH="1">
                <a:off x="5132738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 bwMode="auto">
              <a:xfrm rot="16200000" flipH="1">
                <a:off x="7413445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 bwMode="auto">
              <a:xfrm rot="16200000" flipH="1">
                <a:off x="2781802" y="3694704"/>
                <a:ext cx="629620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 bwMode="auto">
              <a:xfrm rot="5400000">
                <a:off x="3095242" y="2179882"/>
                <a:ext cx="595230" cy="39961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5562600" y="2133601"/>
                <a:ext cx="762000" cy="68579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5" name="Oval 84"/>
              <p:cNvSpPr/>
              <p:nvPr/>
            </p:nvSpPr>
            <p:spPr bwMode="auto">
              <a:xfrm>
                <a:off x="3164591" y="1600202"/>
                <a:ext cx="2807022" cy="6296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0000" lnSpcReduction="20000"/>
              </a:bodyPr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</a:rPr>
                  <a:t>PhDThesis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4626885" y="4076452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First Name</a:t>
                </a: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741897" y="2817213"/>
                <a:ext cx="1549709" cy="699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55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Author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6634685" y="4076452"/>
                <a:ext cx="1914234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Last Name</a:t>
                </a: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4572000" y="5395931"/>
                <a:ext cx="1812909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Christos</a:t>
                </a: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6781506" y="5405645"/>
                <a:ext cx="1871003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/>
              <a:p>
                <a:pPr algn="ctr"/>
                <a:r>
                  <a:rPr lang="en-US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Faloutsos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2275949" y="2680319"/>
                <a:ext cx="1916182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School</a:t>
                </a: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2015154" y="3999798"/>
                <a:ext cx="2018818" cy="7504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1000" b="1" dirty="0" err="1">
                    <a:solidFill>
                      <a:schemeClr val="bg1">
                        <a:lumMod val="75000"/>
                      </a:schemeClr>
                    </a:solidFill>
                  </a:rPr>
                  <a:t>UToronto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186329" y="4180950"/>
              <a:ext cx="3595471" cy="2376739"/>
              <a:chOff x="2377574" y="1600202"/>
              <a:chExt cx="6274935" cy="4505021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 rot="5400000">
                <a:off x="5805882" y="3579031"/>
                <a:ext cx="595230" cy="39961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 bwMode="auto">
              <a:xfrm rot="16200000" flipH="1">
                <a:off x="6738939" y="3513418"/>
                <a:ext cx="607091" cy="542691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 bwMode="auto">
              <a:xfrm rot="16200000" flipH="1">
                <a:off x="5132738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 bwMode="auto">
              <a:xfrm rot="16200000" flipH="1">
                <a:off x="7413445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 bwMode="auto">
              <a:xfrm rot="16200000" flipH="1">
                <a:off x="3151538" y="3822432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 bwMode="auto">
              <a:xfrm flipH="1">
                <a:off x="3562792" y="2170144"/>
                <a:ext cx="526127" cy="634886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 bwMode="auto">
              <a:xfrm>
                <a:off x="5562600" y="2133601"/>
                <a:ext cx="762000" cy="68579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0" name="Oval 69"/>
              <p:cNvSpPr/>
              <p:nvPr/>
            </p:nvSpPr>
            <p:spPr bwMode="auto">
              <a:xfrm>
                <a:off x="3582645" y="1600202"/>
                <a:ext cx="2453143" cy="6296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55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Paper</a:t>
                </a: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4626885" y="4076452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First Name</a:t>
                </a: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5741897" y="2817213"/>
                <a:ext cx="1549709" cy="699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55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Author</a:t>
                </a: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6634685" y="4076452"/>
                <a:ext cx="1914234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Last Name</a:t>
                </a: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4572000" y="5395931"/>
                <a:ext cx="1812909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r>
                  <a:rPr lang="en-US" sz="1000" b="1" dirty="0" err="1">
                    <a:solidFill>
                      <a:schemeClr val="bg1">
                        <a:lumMod val="75000"/>
                      </a:schemeClr>
                    </a:solidFill>
                  </a:rPr>
                  <a:t>Michalis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6781506" y="5405645"/>
                <a:ext cx="1871003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/>
              <a:p>
                <a:pPr algn="ctr"/>
                <a:r>
                  <a:rPr lang="en-US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Faloutsos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645685" y="2808047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Title</a:t>
                </a: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2377574" y="4127526"/>
                <a:ext cx="2026138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Networking</a:t>
                </a:r>
              </a:p>
            </p:txBody>
          </p:sp>
        </p:grpSp>
        <p:sp>
          <p:nvSpPr>
            <p:cNvPr id="59" name="Oval 58"/>
            <p:cNvSpPr/>
            <p:nvPr/>
          </p:nvSpPr>
          <p:spPr bwMode="auto">
            <a:xfrm>
              <a:off x="3777713" y="1497762"/>
              <a:ext cx="1570017" cy="373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  <a:t>Bib</a:t>
              </a:r>
            </a:p>
          </p:txBody>
        </p:sp>
        <p:cxnSp>
          <p:nvCxnSpPr>
            <p:cNvPr id="61" name="Straight Arrow Connector 60"/>
            <p:cNvCxnSpPr>
              <a:stCxn id="59" idx="4"/>
            </p:cNvCxnSpPr>
            <p:nvPr/>
          </p:nvCxnSpPr>
          <p:spPr bwMode="auto">
            <a:xfrm flipH="1">
              <a:off x="4562721" y="1871128"/>
              <a:ext cx="1" cy="2309822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6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can return the user only two </a:t>
            </a:r>
            <a:r>
              <a:rPr lang="en-US" dirty="0" smtClean="0"/>
              <a:t>results( </a:t>
            </a:r>
            <a:r>
              <a:rPr lang="en-US" dirty="0"/>
              <a:t>k = 2)</a:t>
            </a:r>
          </a:p>
          <a:p>
            <a:pPr lvl="1"/>
            <a:r>
              <a:rPr lang="en-US" dirty="0" smtClean="0"/>
              <a:t>Which two results we should return?</a:t>
            </a:r>
          </a:p>
          <a:p>
            <a:pPr lvl="1"/>
            <a:endParaRPr lang="en-US" dirty="0"/>
          </a:p>
        </p:txBody>
      </p:sp>
      <p:pic>
        <p:nvPicPr>
          <p:cNvPr id="4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Two Results We Should Return?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52399" y="1898825"/>
            <a:ext cx="8991736" cy="4658864"/>
            <a:chOff x="152399" y="1497762"/>
            <a:chExt cx="8991736" cy="5059927"/>
          </a:xfrm>
        </p:grpSpPr>
        <p:cxnSp>
          <p:nvCxnSpPr>
            <p:cNvPr id="62" name="Straight Arrow Connector 61"/>
            <p:cNvCxnSpPr>
              <a:stCxn id="59" idx="5"/>
              <a:endCxn id="85" idx="0"/>
            </p:cNvCxnSpPr>
            <p:nvPr/>
          </p:nvCxnSpPr>
          <p:spPr bwMode="auto">
            <a:xfrm>
              <a:off x="5117806" y="1816450"/>
              <a:ext cx="1751810" cy="16475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Arrow Connector 59"/>
            <p:cNvCxnSpPr>
              <a:stCxn id="59" idx="3"/>
              <a:endCxn id="102" idx="0"/>
            </p:cNvCxnSpPr>
            <p:nvPr/>
          </p:nvCxnSpPr>
          <p:spPr bwMode="auto">
            <a:xfrm flipH="1">
              <a:off x="1407319" y="1816450"/>
              <a:ext cx="2600318" cy="39312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52399" y="2209570"/>
              <a:ext cx="3396668" cy="2057630"/>
              <a:chOff x="2174913" y="1600202"/>
              <a:chExt cx="6477598" cy="4505021"/>
            </a:xfrm>
          </p:grpSpPr>
          <p:cxnSp>
            <p:nvCxnSpPr>
              <p:cNvPr id="93" name="Straight Arrow Connector 92"/>
              <p:cNvCxnSpPr/>
              <p:nvPr/>
            </p:nvCxnSpPr>
            <p:spPr bwMode="auto">
              <a:xfrm rot="16200000" flipH="1">
                <a:off x="2874279" y="3783883"/>
                <a:ext cx="629620" cy="0"/>
              </a:xfrm>
              <a:prstGeom prst="straightConnector1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 bwMode="auto">
              <a:xfrm rot="5400000">
                <a:off x="3049092" y="2269061"/>
                <a:ext cx="595230" cy="399610"/>
              </a:xfrm>
              <a:prstGeom prst="straightConnector1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 bwMode="auto">
              <a:xfrm>
                <a:off x="2229798" y="2769498"/>
                <a:ext cx="1916184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School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2174913" y="4088975"/>
                <a:ext cx="1812912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err="1" smtClean="0">
                    <a:solidFill>
                      <a:schemeClr val="bg1">
                        <a:lumMod val="75000"/>
                      </a:schemeClr>
                    </a:solidFill>
                  </a:rPr>
                  <a:t>UToronto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 bwMode="auto">
              <a:xfrm rot="5400000">
                <a:off x="5805882" y="3579031"/>
                <a:ext cx="595230" cy="399610"/>
              </a:xfrm>
              <a:prstGeom prst="straightConnector1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 bwMode="auto">
              <a:xfrm rot="16200000" flipH="1">
                <a:off x="6738939" y="3513418"/>
                <a:ext cx="607091" cy="542691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 bwMode="auto">
              <a:xfrm rot="16200000" flipH="1">
                <a:off x="5132738" y="5090837"/>
                <a:ext cx="629619" cy="0"/>
              </a:xfrm>
              <a:prstGeom prst="straightConnector1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 bwMode="auto">
              <a:xfrm rot="16200000" flipH="1">
                <a:off x="7413445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 bwMode="auto">
              <a:xfrm>
                <a:off x="5562600" y="2133601"/>
                <a:ext cx="762000" cy="68579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2" name="Oval 101"/>
              <p:cNvSpPr/>
              <p:nvPr/>
            </p:nvSpPr>
            <p:spPr bwMode="auto">
              <a:xfrm>
                <a:off x="3164591" y="1600202"/>
                <a:ext cx="2807022" cy="6296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0000" lnSpcReduction="20000"/>
              </a:bodyPr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</a:rPr>
                  <a:t>PhDThesis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4626885" y="4076452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First Name</a:t>
                </a: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5741897" y="2817213"/>
                <a:ext cx="1549709" cy="699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Author</a:t>
                </a: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6634686" y="4076452"/>
                <a:ext cx="2017825" cy="6995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0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Last Name</a:t>
                </a: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4572000" y="5395931"/>
                <a:ext cx="1812909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err="1" smtClean="0">
                    <a:solidFill>
                      <a:schemeClr val="bg1">
                        <a:lumMod val="75000"/>
                      </a:schemeClr>
                    </a:solidFill>
                  </a:rPr>
                  <a:t>Michalis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6781506" y="5405645"/>
                <a:ext cx="1871003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0000" lnSpcReduction="20000"/>
              </a:bodyPr>
              <a:lstStyle/>
              <a:p>
                <a:pPr algn="ctr"/>
                <a:r>
                  <a:rPr lang="en-US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Faloutsos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447933" y="1981200"/>
              <a:ext cx="3696202" cy="2172615"/>
              <a:chOff x="2015154" y="1600202"/>
              <a:chExt cx="6637355" cy="4505021"/>
            </a:xfrm>
          </p:grpSpPr>
          <p:cxnSp>
            <p:nvCxnSpPr>
              <p:cNvPr id="78" name="Straight Arrow Connector 77"/>
              <p:cNvCxnSpPr/>
              <p:nvPr/>
            </p:nvCxnSpPr>
            <p:spPr bwMode="auto">
              <a:xfrm rot="5400000">
                <a:off x="5805882" y="3579031"/>
                <a:ext cx="595230" cy="39961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 bwMode="auto">
              <a:xfrm rot="16200000" flipH="1">
                <a:off x="6738939" y="3513418"/>
                <a:ext cx="607091" cy="542691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 bwMode="auto">
              <a:xfrm rot="16200000" flipH="1">
                <a:off x="5132738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 bwMode="auto">
              <a:xfrm rot="16200000" flipH="1">
                <a:off x="7413445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 bwMode="auto">
              <a:xfrm rot="16200000" flipH="1">
                <a:off x="2781802" y="3694704"/>
                <a:ext cx="629620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 bwMode="auto">
              <a:xfrm rot="5400000">
                <a:off x="3095242" y="2179882"/>
                <a:ext cx="595230" cy="39961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5562600" y="2133601"/>
                <a:ext cx="762000" cy="68579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5" name="Oval 84"/>
              <p:cNvSpPr/>
              <p:nvPr/>
            </p:nvSpPr>
            <p:spPr bwMode="auto">
              <a:xfrm>
                <a:off x="3164591" y="1600202"/>
                <a:ext cx="2807022" cy="6296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0000" lnSpcReduction="20000"/>
              </a:bodyPr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</a:rPr>
                  <a:t>PhDThesis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4626885" y="4076452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First Name</a:t>
                </a: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741897" y="2817213"/>
                <a:ext cx="1549709" cy="699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55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Author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6634685" y="4076452"/>
                <a:ext cx="1914234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Last Name</a:t>
                </a: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4572000" y="5395931"/>
                <a:ext cx="1812909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Christos</a:t>
                </a: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6781506" y="5405645"/>
                <a:ext cx="1871003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/>
              <a:p>
                <a:pPr algn="ctr"/>
                <a:r>
                  <a:rPr lang="en-US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Faloutsos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2275949" y="2680319"/>
                <a:ext cx="1916182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School</a:t>
                </a: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2015154" y="3999798"/>
                <a:ext cx="2018818" cy="699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1000" b="1" dirty="0" err="1">
                    <a:solidFill>
                      <a:schemeClr val="bg1">
                        <a:lumMod val="75000"/>
                      </a:schemeClr>
                    </a:solidFill>
                  </a:rPr>
                  <a:t>UToronto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186329" y="4180950"/>
              <a:ext cx="3595471" cy="2376739"/>
              <a:chOff x="2377574" y="1600202"/>
              <a:chExt cx="6274935" cy="4505021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 rot="5400000">
                <a:off x="5805882" y="3579031"/>
                <a:ext cx="595230" cy="39961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 bwMode="auto">
              <a:xfrm rot="16200000" flipH="1">
                <a:off x="6738939" y="3513418"/>
                <a:ext cx="607091" cy="542691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 bwMode="auto">
              <a:xfrm rot="16200000" flipH="1">
                <a:off x="5132738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 bwMode="auto">
              <a:xfrm rot="16200000" flipH="1">
                <a:off x="7413445" y="5090837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 bwMode="auto">
              <a:xfrm rot="16200000" flipH="1">
                <a:off x="3151538" y="3822432"/>
                <a:ext cx="629619" cy="0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 bwMode="auto">
              <a:xfrm flipH="1">
                <a:off x="3562792" y="2170144"/>
                <a:ext cx="526127" cy="634886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 bwMode="auto">
              <a:xfrm>
                <a:off x="5562600" y="2133601"/>
                <a:ext cx="762000" cy="685799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0" name="Oval 69"/>
              <p:cNvSpPr/>
              <p:nvPr/>
            </p:nvSpPr>
            <p:spPr bwMode="auto">
              <a:xfrm>
                <a:off x="3582645" y="1600202"/>
                <a:ext cx="2453143" cy="6296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55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Paper</a:t>
                </a: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4626885" y="4076452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First Name</a:t>
                </a: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5741897" y="2817213"/>
                <a:ext cx="1549709" cy="6995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550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Author</a:t>
                </a: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6634685" y="4076452"/>
                <a:ext cx="1914234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Last Name</a:t>
                </a: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4572000" y="5395931"/>
                <a:ext cx="1812909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r>
                  <a:rPr lang="en-US" sz="1000" b="1" dirty="0" err="1">
                    <a:solidFill>
                      <a:schemeClr val="bg1">
                        <a:lumMod val="75000"/>
                      </a:schemeClr>
                    </a:solidFill>
                  </a:rPr>
                  <a:t>Michalis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6781506" y="5405645"/>
                <a:ext cx="1871003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47500" lnSpcReduction="20000"/>
              </a:bodyPr>
              <a:lstStyle/>
              <a:p>
                <a:pPr algn="ctr"/>
                <a:r>
                  <a:rPr lang="en-US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Faloutsos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645685" y="2808047"/>
                <a:ext cx="1916183" cy="6995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Title</a:t>
                </a: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2377574" y="4127526"/>
                <a:ext cx="2026138" cy="6995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77500" lnSpcReduction="20000"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</a:rPr>
                  <a:t>Networking</a:t>
                </a:r>
              </a:p>
            </p:txBody>
          </p:sp>
        </p:grpSp>
        <p:sp>
          <p:nvSpPr>
            <p:cNvPr id="59" name="Oval 58"/>
            <p:cNvSpPr/>
            <p:nvPr/>
          </p:nvSpPr>
          <p:spPr bwMode="auto">
            <a:xfrm>
              <a:off x="3777713" y="1497762"/>
              <a:ext cx="1570017" cy="373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  <a:t>Bib</a:t>
              </a:r>
            </a:p>
          </p:txBody>
        </p:sp>
        <p:cxnSp>
          <p:nvCxnSpPr>
            <p:cNvPr id="61" name="Straight Arrow Connector 60"/>
            <p:cNvCxnSpPr>
              <a:stCxn id="59" idx="4"/>
            </p:cNvCxnSpPr>
            <p:nvPr/>
          </p:nvCxnSpPr>
          <p:spPr bwMode="auto">
            <a:xfrm flipH="1">
              <a:off x="4562721" y="1871128"/>
              <a:ext cx="1" cy="2309822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6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Suppose we can return the user only two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results(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 = 2)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Which two results we should return?</a:t>
            </a:r>
          </a:p>
          <a:p>
            <a:r>
              <a:rPr lang="en-US" dirty="0" smtClean="0"/>
              <a:t>Return </a:t>
            </a:r>
            <a:r>
              <a:rPr lang="en-US" dirty="0"/>
              <a:t>the results that are most diverse to each other</a:t>
            </a:r>
          </a:p>
          <a:p>
            <a:pPr lvl="1"/>
            <a:r>
              <a:rPr lang="en-US" dirty="0"/>
              <a:t>The idea is to help the user to better understand/explore the result set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Can be divided into two </a:t>
            </a:r>
            <a:r>
              <a:rPr lang="en-US" dirty="0" err="1" smtClean="0"/>
              <a:t>subproblems</a:t>
            </a:r>
            <a:endParaRPr lang="en-US" dirty="0" smtClean="0"/>
          </a:p>
          <a:p>
            <a:pPr lvl="1"/>
            <a:r>
              <a:rPr lang="en-US" dirty="0" smtClean="0"/>
              <a:t>How to compute the distance between two results?</a:t>
            </a:r>
          </a:p>
          <a:p>
            <a:pPr lvl="1"/>
            <a:r>
              <a:rPr lang="en-US" dirty="0" smtClean="0"/>
              <a:t>How to find k most diverse results efficiently from the set of candidate answers?</a:t>
            </a:r>
            <a:endParaRPr lang="en-US" dirty="0"/>
          </a:p>
        </p:txBody>
      </p:sp>
      <p:pic>
        <p:nvPicPr>
          <p:cNvPr id="4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Compute the Distance between Two 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differences between results</a:t>
            </a:r>
          </a:p>
          <a:p>
            <a:pPr lvl="1"/>
            <a:r>
              <a:rPr lang="en-US" dirty="0" smtClean="0"/>
              <a:t>Structural difference</a:t>
            </a:r>
          </a:p>
          <a:p>
            <a:pPr lvl="1"/>
            <a:r>
              <a:rPr lang="en-US" dirty="0" smtClean="0"/>
              <a:t>Content difference</a:t>
            </a:r>
          </a:p>
          <a:p>
            <a:endParaRPr lang="en-US" dirty="0"/>
          </a:p>
        </p:txBody>
      </p:sp>
      <p:pic>
        <p:nvPicPr>
          <p:cNvPr id="4" name="Picture 2" descr="C:\Users\jd\Downloads\ucr_mono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37" y="6172200"/>
            <a:ext cx="1165576" cy="6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613</TotalTime>
  <Words>400</Words>
  <Application>Microsoft Office PowerPoint</Application>
  <PresentationFormat>On-screen Show (4:3)</PresentationFormat>
  <Paragraphs>178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Diversifying Query Results on Semi-Structured Data</vt:lpstr>
      <vt:lpstr>XML Document</vt:lpstr>
      <vt:lpstr>Query</vt:lpstr>
      <vt:lpstr>Results</vt:lpstr>
      <vt:lpstr>Problem</vt:lpstr>
      <vt:lpstr>Which Two Results We Should Return?</vt:lpstr>
      <vt:lpstr>Solution</vt:lpstr>
      <vt:lpstr>Diversity Problem</vt:lpstr>
      <vt:lpstr>How to Compute the Distance between Two Results?</vt:lpstr>
      <vt:lpstr>Structural Differences</vt:lpstr>
      <vt:lpstr>Content Differences</vt:lpstr>
      <vt:lpstr>Finding Diverse Results</vt:lpstr>
      <vt:lpstr>Conclusion</vt:lpstr>
      <vt:lpstr>Thank You!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Diversifying Query Results on Semi-Structured Data</dc:title>
  <dc:creator>Hasan</dc:creator>
  <cp:lastModifiedBy>Hasan</cp:lastModifiedBy>
  <cp:revision>41</cp:revision>
  <dcterms:created xsi:type="dcterms:W3CDTF">2006-08-16T00:00:00Z</dcterms:created>
  <dcterms:modified xsi:type="dcterms:W3CDTF">2012-10-25T18:33:24Z</dcterms:modified>
</cp:coreProperties>
</file>