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4"/>
  </p:notesMasterIdLst>
  <p:sldIdLst>
    <p:sldId id="256" r:id="rId2"/>
    <p:sldId id="292" r:id="rId3"/>
    <p:sldId id="258" r:id="rId4"/>
    <p:sldId id="301" r:id="rId5"/>
    <p:sldId id="302" r:id="rId6"/>
    <p:sldId id="257" r:id="rId7"/>
    <p:sldId id="307" r:id="rId8"/>
    <p:sldId id="303" r:id="rId9"/>
    <p:sldId id="260" r:id="rId10"/>
    <p:sldId id="304" r:id="rId11"/>
    <p:sldId id="264" r:id="rId12"/>
    <p:sldId id="316" r:id="rId13"/>
    <p:sldId id="317" r:id="rId14"/>
    <p:sldId id="308" r:id="rId15"/>
    <p:sldId id="309" r:id="rId16"/>
    <p:sldId id="313" r:id="rId17"/>
    <p:sldId id="312" r:id="rId18"/>
    <p:sldId id="259" r:id="rId19"/>
    <p:sldId id="318" r:id="rId20"/>
    <p:sldId id="261" r:id="rId21"/>
    <p:sldId id="319" r:id="rId22"/>
    <p:sldId id="358" r:id="rId23"/>
    <p:sldId id="320" r:id="rId24"/>
    <p:sldId id="266" r:id="rId25"/>
    <p:sldId id="273" r:id="rId26"/>
    <p:sldId id="323" r:id="rId27"/>
    <p:sldId id="274" r:id="rId28"/>
    <p:sldId id="367" r:id="rId29"/>
    <p:sldId id="369" r:id="rId30"/>
    <p:sldId id="277" r:id="rId31"/>
    <p:sldId id="370" r:id="rId32"/>
    <p:sldId id="334" r:id="rId33"/>
    <p:sldId id="337" r:id="rId34"/>
    <p:sldId id="336" r:id="rId35"/>
    <p:sldId id="339" r:id="rId36"/>
    <p:sldId id="340" r:id="rId37"/>
    <p:sldId id="281" r:id="rId38"/>
    <p:sldId id="338" r:id="rId39"/>
    <p:sldId id="342" r:id="rId40"/>
    <p:sldId id="343" r:id="rId41"/>
    <p:sldId id="282" r:id="rId42"/>
    <p:sldId id="344" r:id="rId43"/>
    <p:sldId id="345" r:id="rId44"/>
    <p:sldId id="283" r:id="rId45"/>
    <p:sldId id="284" r:id="rId46"/>
    <p:sldId id="286" r:id="rId47"/>
    <p:sldId id="347" r:id="rId48"/>
    <p:sldId id="348" r:id="rId49"/>
    <p:sldId id="349" r:id="rId50"/>
    <p:sldId id="350" r:id="rId51"/>
    <p:sldId id="352" r:id="rId52"/>
    <p:sldId id="353" r:id="rId53"/>
    <p:sldId id="355" r:id="rId54"/>
    <p:sldId id="356" r:id="rId55"/>
    <p:sldId id="360" r:id="rId56"/>
    <p:sldId id="361" r:id="rId57"/>
    <p:sldId id="363" r:id="rId58"/>
    <p:sldId id="362" r:id="rId59"/>
    <p:sldId id="364" r:id="rId60"/>
    <p:sldId id="365" r:id="rId61"/>
    <p:sldId id="275" r:id="rId62"/>
    <p:sldId id="371" r:id="rId63"/>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
      <p:font typeface="Constantia" panose="02030602050306030303" pitchFamily="18" charset="0"/>
      <p:regular r:id="rId70"/>
      <p:bold r:id="rId71"/>
      <p:italic r:id="rId72"/>
      <p:boldItalic r:id="rId73"/>
    </p:embeddedFont>
    <p:embeddedFont>
      <p:font typeface="Wingdings 2" pitchFamily="2" charset="2"/>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4663" autoAdjust="0"/>
  </p:normalViewPr>
  <p:slideViewPr>
    <p:cSldViewPr>
      <p:cViewPr varScale="1">
        <p:scale>
          <a:sx n="117" d="100"/>
          <a:sy n="117" d="100"/>
        </p:scale>
        <p:origin x="165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4/9/19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4/9/19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4/9/19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4/9/19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4/9/19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4/9/19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p:txBody>
          <a:bodyPr>
            <a:normAutofit fontScale="550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Solution</a:t>
            </a:r>
            <a:r>
              <a:rPr lang="en-US" dirty="0"/>
              <a:t>: We have:   </a:t>
            </a:r>
            <a:r>
              <a:rPr lang="en-US" dirty="0">
                <a:latin typeface="Cambria Math" pitchFamily="18" charset="0"/>
                <a:ea typeface="Cambria Math" pitchFamily="18" charset="0"/>
              </a:rPr>
              <a:t>1= 1, 1 + 3 = 4, 1 + 3 + 5 = 9,  1 + 3 + 5 + 7 = 16, 1 + 3 + 5 + 7 + 9 = 25.</a:t>
            </a:r>
          </a:p>
          <a:p>
            <a:pPr lvl="1"/>
            <a:r>
              <a:rPr lang="en-US" dirty="0">
                <a:ea typeface="Cambria Math" pitchFamily="18" charset="0"/>
              </a:rPr>
              <a:t>We can conjecture that 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pPr>
              <a:buNone/>
            </a:pPr>
            <a:endParaRPr lang="en-US" dirty="0">
              <a:ea typeface="Cambria Math" pitchFamily="18" charset="0"/>
            </a:endParaRPr>
          </a:p>
          <a:p>
            <a:pPr>
              <a:buNone/>
            </a:pPr>
            <a:endParaRPr lang="en-US" dirty="0">
              <a:ea typeface="Cambria Math" pitchFamily="18" charset="0"/>
            </a:endParaRPr>
          </a:p>
          <a:p>
            <a:pPr lvl="1"/>
            <a:r>
              <a:rPr lang="en-US" dirty="0">
                <a:ea typeface="Cambria Math" pitchFamily="18" charset="0"/>
              </a:rPr>
              <a:t>We prove the conjecture is proved correct with mathematical induction.</a:t>
            </a:r>
          </a:p>
          <a:p>
            <a:pPr lvl="1"/>
            <a:r>
              <a:rPr lang="en-US" dirty="0">
                <a:ea typeface="Cambria Math" pitchFamily="18" charset="0"/>
              </a:rPr>
              <a:t>BASE CASE: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p>
          <a:p>
            <a:pPr lvl="1"/>
            <a:r>
              <a:rPr lang="en-US" dirty="0">
                <a:latin typeface="Cambria Math" pitchFamily="18" charset="0"/>
                <a:ea typeface="Cambria Math" pitchFamily="18" charset="0"/>
              </a:rPr>
              <a:t>INDUCTIVE STEP: </a:t>
            </a:r>
            <a:r>
              <a:rPr lang="en-US" i="1" dirty="0"/>
              <a:t>P(k-1)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a:t>
            </a:r>
            <a:r>
              <a:rPr lang="en-US" dirty="0">
                <a:sym typeface="Wingdings" pitchFamily="2" charset="2"/>
              </a:rPr>
              <a:t>) for every positive integer </a:t>
            </a:r>
            <a:r>
              <a:rPr lang="en-US" i="1" dirty="0">
                <a:sym typeface="Wingdings" pitchFamily="2" charset="2"/>
              </a:rPr>
              <a:t>k</a:t>
            </a:r>
            <a:r>
              <a:rPr lang="en-US" dirty="0">
                <a:sym typeface="Wingdings" pitchFamily="2" charset="2"/>
              </a:rPr>
              <a:t>.</a:t>
            </a:r>
          </a:p>
          <a:p>
            <a:pPr>
              <a:buNone/>
            </a:pPr>
            <a:r>
              <a:rPr lang="en-US" dirty="0">
                <a:ea typeface="Cambria Math" pitchFamily="18" charset="0"/>
                <a:sym typeface="Wingdings" pitchFamily="2" charset="2"/>
              </a:rPr>
              <a:t>               Assume the inductive hypothesis holds 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holds has well.</a:t>
            </a:r>
          </a:p>
          <a:p>
            <a:pPr>
              <a:buNone/>
            </a:pPr>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So, assuming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k-1</a:t>
            </a:r>
            <a:r>
              <a:rPr lang="en-US" dirty="0">
                <a:ea typeface="Cambria Math" pitchFamily="18" charset="0"/>
                <a:sym typeface="Wingdings" pitchFamily="2" charset="2"/>
              </a:rPr>
              <a:t>), it follows that:</a:t>
            </a: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Hence, we have shown that </a:t>
            </a:r>
            <a:r>
              <a:rPr lang="en-US" i="1" dirty="0">
                <a:sym typeface="Wingdings" pitchFamily="2" charset="2"/>
              </a:rPr>
              <a:t>P</a:t>
            </a:r>
            <a:r>
              <a:rPr lang="en-US" dirty="0">
                <a:sym typeface="Wingdings" pitchFamily="2" charset="2"/>
              </a:rPr>
              <a:t>(</a:t>
            </a:r>
            <a:r>
              <a:rPr lang="en-US" i="1" dirty="0">
                <a:sym typeface="Wingdings" pitchFamily="2" charset="2"/>
              </a:rPr>
              <a:t>k</a:t>
            </a:r>
            <a:r>
              <a:rPr lang="en-US" dirty="0">
                <a:sym typeface="Wingdings" pitchFamily="2" charset="2"/>
              </a:rPr>
              <a:t>) follows from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latin typeface="Cambria Math"/>
                <a:ea typeface="Cambria Math"/>
              </a:rPr>
              <a:t> − 1</a:t>
            </a:r>
            <a:r>
              <a:rPr lang="en-US" dirty="0">
                <a:ea typeface="Cambria Math" pitchFamily="18" charset="0"/>
                <a:sym typeface="Wingdings" pitchFamily="2" charset="2"/>
              </a:rPr>
              <a:t>). Therefore </a:t>
            </a:r>
            <a:r>
              <a:rPr lang="en-US" dirty="0">
                <a:ea typeface="Cambria Math" pitchFamily="18" charset="0"/>
              </a:rPr>
              <a:t>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endParaRPr lang="en-US" dirty="0"/>
          </a:p>
        </p:txBody>
      </p:sp>
      <p:sp>
        <p:nvSpPr>
          <p:cNvPr id="4" name="TextBox 3"/>
          <p:cNvSpPr txBox="1"/>
          <p:nvPr/>
        </p:nvSpPr>
        <p:spPr>
          <a:xfrm>
            <a:off x="2590800" y="2819400"/>
            <a:ext cx="4419600" cy="307777"/>
          </a:xfrm>
          <a:prstGeom prst="rect">
            <a:avLst/>
          </a:prstGeom>
          <a:noFill/>
        </p:spPr>
        <p:txBody>
          <a:bodyPr wrap="square" rtlCol="0">
            <a:spAutoFit/>
          </a:bodyPr>
          <a:lstStyle/>
          <a:p>
            <a:r>
              <a:rPr lang="en-US" sz="1400" dirty="0">
                <a:latin typeface="Cambria Math" pitchFamily="18" charset="0"/>
                <a:ea typeface="Cambria Math" pitchFamily="18" charset="0"/>
              </a:rPr>
              <a:t>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n</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a:t>
            </a:r>
            <a:r>
              <a:rPr lang="en-US" sz="1400" i="1" dirty="0">
                <a:ea typeface="Cambria Math" pitchFamily="18" charset="0"/>
              </a:rPr>
              <a:t>n</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a:t>
            </a:r>
            <a:endParaRPr lang="en-US" sz="1400" dirty="0"/>
          </a:p>
        </p:txBody>
      </p:sp>
      <p:sp>
        <p:nvSpPr>
          <p:cNvPr id="5" name="TextBox 4"/>
          <p:cNvSpPr txBox="1"/>
          <p:nvPr/>
        </p:nvSpPr>
        <p:spPr>
          <a:xfrm>
            <a:off x="2743200" y="4038600"/>
            <a:ext cx="5486400" cy="307777"/>
          </a:xfrm>
          <a:prstGeom prst="rect">
            <a:avLst/>
          </a:prstGeom>
          <a:noFill/>
          <a:ln>
            <a:solidFill>
              <a:schemeClr val="accent1"/>
            </a:solidFill>
          </a:ln>
        </p:spPr>
        <p:txBody>
          <a:bodyPr wrap="square" rtlCol="0">
            <a:spAutoFit/>
          </a:bodyPr>
          <a:lstStyle/>
          <a:p>
            <a:r>
              <a:rPr lang="en-US" sz="1400" b="1" dirty="0">
                <a:latin typeface="Cambria Math" pitchFamily="18" charset="0"/>
                <a:ea typeface="Cambria Math" pitchFamily="18" charset="0"/>
              </a:rPr>
              <a:t>Inductive Hypothesis</a:t>
            </a:r>
            <a:r>
              <a:rPr lang="en-US" sz="1400" dirty="0">
                <a:latin typeface="Cambria Math" pitchFamily="18" charset="0"/>
                <a:ea typeface="Cambria Math" pitchFamily="18" charset="0"/>
              </a:rPr>
              <a:t>: 1 + 3 + 5 + </a:t>
            </a:r>
            <a:r>
              <a:rPr lang="en-US" sz="1400" dirty="0">
                <a:latin typeface="Cambria Math"/>
                <a:ea typeface="Cambria Math"/>
              </a:rPr>
              <a:t>∙∙∙ </a:t>
            </a:r>
            <a:r>
              <a:rPr lang="en-US" sz="1400" dirty="0">
                <a:latin typeface="Cambria Math" pitchFamily="18" charset="0"/>
                <a:ea typeface="Cambria Math" pitchFamily="18" charset="0"/>
              </a:rPr>
              <a:t>+ (2</a:t>
            </a:r>
            <a:r>
              <a:rPr lang="en-US" sz="1400" i="1" dirty="0">
                <a:ea typeface="Cambria Math" pitchFamily="18" charset="0"/>
              </a:rPr>
              <a:t>k </a:t>
            </a:r>
            <a:r>
              <a:rPr lang="en-US" sz="1400" dirty="0">
                <a:latin typeface="Cambria Math"/>
                <a:ea typeface="Cambria Math"/>
              </a:rPr>
              <a:t>− </a:t>
            </a:r>
            <a:r>
              <a:rPr lang="en-US" sz="1400" dirty="0">
                <a:latin typeface="Cambria Math" pitchFamily="18" charset="0"/>
                <a:ea typeface="Cambria Math" pitchFamily="18" charset="0"/>
              </a:rPr>
              <a:t>3)  =(</a:t>
            </a:r>
            <a:r>
              <a:rPr lang="en-US" sz="1400" i="1" dirty="0">
                <a:ea typeface="Cambria Math" pitchFamily="18" charset="0"/>
              </a:rPr>
              <a:t>k </a:t>
            </a:r>
            <a:r>
              <a:rPr lang="en-US" sz="1400" dirty="0">
                <a:latin typeface="Cambria Math"/>
                <a:ea typeface="Cambria Math"/>
              </a:rPr>
              <a:t>−</a:t>
            </a:r>
            <a:r>
              <a:rPr lang="en-US" sz="1400" i="1" dirty="0">
                <a:ea typeface="Cambria Math" pitchFamily="18" charset="0"/>
              </a:rPr>
              <a:t> 1 )</a:t>
            </a:r>
            <a:r>
              <a:rPr lang="en-US" sz="1400" baseline="30000" dirty="0">
                <a:latin typeface="Cambria Math" pitchFamily="18" charset="0"/>
                <a:ea typeface="Cambria Math" pitchFamily="18" charset="0"/>
              </a:rPr>
              <a:t>2</a:t>
            </a:r>
            <a:r>
              <a:rPr lang="en-US" sz="1400" dirty="0">
                <a:latin typeface="Cambria Math" pitchFamily="18" charset="0"/>
                <a:ea typeface="Cambria Math" pitchFamily="18" charset="0"/>
              </a:rPr>
              <a:t>  </a:t>
            </a:r>
            <a:endParaRPr lang="en-US" sz="1400" dirty="0"/>
          </a:p>
        </p:txBody>
      </p:sp>
      <p:sp>
        <p:nvSpPr>
          <p:cNvPr id="6" name="TextBox 5"/>
          <p:cNvSpPr txBox="1"/>
          <p:nvPr/>
        </p:nvSpPr>
        <p:spPr>
          <a:xfrm>
            <a:off x="1219200" y="4648200"/>
            <a:ext cx="7848600" cy="954107"/>
          </a:xfrm>
          <a:prstGeom prst="rect">
            <a:avLst/>
          </a:prstGeom>
          <a:noFill/>
        </p:spPr>
        <p:txBody>
          <a:bodyPr wrap="square" rtlCol="0">
            <a:spAutoFit/>
          </a:bodyPr>
          <a:lstStyle/>
          <a:p>
            <a:r>
              <a:rPr lang="en-US" sz="1400" dirty="0">
                <a:latin typeface="Cambria Math" pitchFamily="18" charset="0"/>
                <a:ea typeface="Cambria Math" pitchFamily="18" charset="0"/>
              </a:rPr>
              <a:t>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3) +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− 1</a:t>
            </a:r>
            <a:r>
              <a:rPr lang="en-US" sz="1400" dirty="0">
                <a:latin typeface="Cambria Math" pitchFamily="18" charset="0"/>
                <a:ea typeface="Cambria Math" pitchFamily="18" charset="0"/>
              </a:rPr>
              <a:t>)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3)] +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  </a:t>
            </a:r>
            <a:r>
              <a:rPr lang="en-US" sz="1400" dirty="0">
                <a:latin typeface="Cambria Math" pitchFamily="18" charset="0"/>
                <a:ea typeface="Cambria Math" pitchFamily="18" charset="0"/>
              </a:rPr>
              <a:t>1)</a:t>
            </a:r>
          </a:p>
          <a:p>
            <a:r>
              <a:rPr lang="en-US" sz="1400" dirty="0">
                <a:latin typeface="Cambria Math" pitchFamily="18" charset="0"/>
                <a:ea typeface="Cambria Math" pitchFamily="18" charset="0"/>
              </a:rPr>
              <a:t>                                                                        =</a:t>
            </a:r>
            <a:r>
              <a:rPr lang="en-US" sz="1400" i="1" dirty="0">
                <a:ea typeface="Cambria Math" pitchFamily="18" charset="0"/>
              </a:rPr>
              <a:t> (</a:t>
            </a:r>
            <a:r>
              <a:rPr lang="en-US" sz="1400" dirty="0">
                <a:ea typeface="Cambria Math" pitchFamily="18" charset="0"/>
              </a:rPr>
              <a:t>k </a:t>
            </a:r>
            <a:r>
              <a:rPr lang="en-US" sz="1400" dirty="0">
                <a:latin typeface="Cambria Math"/>
                <a:ea typeface="Cambria Math"/>
              </a:rPr>
              <a:t>−</a:t>
            </a:r>
            <a:r>
              <a:rPr lang="en-US" sz="1400" dirty="0">
                <a:ea typeface="Cambria Math" pitchFamily="18" charset="0"/>
              </a:rPr>
              <a:t> </a:t>
            </a:r>
            <a:r>
              <a:rPr lang="en-US" sz="1400" dirty="0">
                <a:latin typeface="Cambria Math" pitchFamily="18" charset="0"/>
                <a:ea typeface="Cambria Math" pitchFamily="18" charset="0"/>
              </a:rPr>
              <a:t>1</a:t>
            </a:r>
            <a:r>
              <a:rPr lang="en-US" sz="1400" dirty="0">
                <a:ea typeface="Cambria Math" pitchFamily="18" charset="0"/>
              </a:rPr>
              <a:t>)</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  </a:t>
            </a:r>
            <a:r>
              <a:rPr lang="en-US" sz="1400" dirty="0">
                <a:latin typeface="Cambria Math" pitchFamily="18" charset="0"/>
                <a:ea typeface="Cambria Math" pitchFamily="18" charset="0"/>
              </a:rPr>
              <a:t>1)(</a:t>
            </a:r>
            <a:r>
              <a:rPr lang="en-US" sz="1400" i="1" dirty="0">
                <a:latin typeface="Cambria Math" pitchFamily="18" charset="0"/>
                <a:ea typeface="Cambria Math" pitchFamily="18" charset="0"/>
              </a:rPr>
              <a:t>by IH</a:t>
            </a:r>
            <a:r>
              <a:rPr lang="en-US" sz="1400" dirty="0">
                <a:latin typeface="Cambria Math" pitchFamily="18" charset="0"/>
                <a:ea typeface="Cambria Math" pitchFamily="18" charset="0"/>
              </a:rPr>
              <a:t>)</a:t>
            </a:r>
          </a:p>
          <a:p>
            <a:r>
              <a:rPr lang="en-US" sz="1400" dirty="0">
                <a:latin typeface="Cambria Math" pitchFamily="18" charset="0"/>
                <a:ea typeface="Cambria Math" pitchFamily="18" charset="0"/>
              </a:rPr>
              <a:t>                                                                        = </a:t>
            </a:r>
            <a:r>
              <a:rPr lang="en-US" sz="1400" i="1" dirty="0">
                <a:ea typeface="Cambria Math" pitchFamily="18" charset="0"/>
              </a:rPr>
              <a:t>k</a:t>
            </a:r>
            <a:r>
              <a:rPr lang="en-US" sz="1400" baseline="30000" dirty="0">
                <a:latin typeface="Cambria Math" pitchFamily="18" charset="0"/>
                <a:ea typeface="Cambria Math" pitchFamily="18" charset="0"/>
              </a:rPr>
              <a:t>2 </a:t>
            </a:r>
            <a:r>
              <a:rPr lang="en-US" sz="1400" i="1" dirty="0">
                <a:ea typeface="Cambria Math" pitchFamily="18" charset="0"/>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  </a:t>
            </a:r>
            <a:r>
              <a:rPr lang="en-US" sz="1400" dirty="0">
                <a:latin typeface="Cambria Math" pitchFamily="18" charset="0"/>
                <a:ea typeface="Cambria Math" pitchFamily="18" charset="0"/>
              </a:rPr>
              <a:t>1)</a:t>
            </a:r>
          </a:p>
          <a:p>
            <a:r>
              <a:rPr lang="en-US" sz="1400" dirty="0">
                <a:latin typeface="Cambria Math" pitchFamily="18" charset="0"/>
                <a:ea typeface="Cambria Math" pitchFamily="18" charset="0"/>
              </a:rPr>
              <a:t>                                                                         = </a:t>
            </a:r>
            <a:r>
              <a:rPr lang="en-US" sz="1400" i="1" dirty="0">
                <a:ea typeface="Cambria Math" pitchFamily="18" charset="0"/>
              </a:rPr>
              <a:t>k</a:t>
            </a:r>
            <a:r>
              <a:rPr lang="en-US" sz="1400" baseline="30000" dirty="0">
                <a:latin typeface="Cambria Math" pitchFamily="18" charset="0"/>
                <a:ea typeface="Cambria Math" pitchFamily="18" charset="0"/>
              </a:rPr>
              <a:t> 2</a:t>
            </a:r>
            <a:r>
              <a:rPr lang="en-US" sz="1400" dirty="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p:txBody>
          <a:bodyPr>
            <a:normAutofit/>
          </a:bodyPr>
          <a:lstStyle/>
          <a:p>
            <a:pPr>
              <a:buNone/>
            </a:pPr>
            <a:r>
              <a:rPr lang="en-US" b="1" dirty="0"/>
              <a:t>  Example</a:t>
            </a:r>
            <a:r>
              <a:rPr lang="en-US" dirty="0"/>
              <a:t>: Use mathematical induction to prove that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for all positive integers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r>
              <a:rPr lang="en-US" baseline="30000" dirty="0"/>
              <a:t> </a:t>
            </a:r>
          </a:p>
          <a:p>
            <a:pPr lvl="1"/>
            <a:r>
              <a:rPr lang="en-US" dirty="0"/>
              <a:t>BASE CASE: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a:t>
            </a:r>
            <a:r>
              <a:rPr lang="en-US" i="1" dirty="0"/>
              <a:t>.</a:t>
            </a:r>
          </a:p>
          <a:p>
            <a:pPr lvl="1"/>
            <a:r>
              <a:rPr lang="en-US" dirty="0"/>
              <a:t>INDUCTIVE STEP: Assume </a:t>
            </a:r>
            <a:r>
              <a:rPr lang="en-US" i="1" dirty="0"/>
              <a:t>P</a:t>
            </a:r>
            <a:r>
              <a:rPr lang="en-US" dirty="0"/>
              <a:t>(</a:t>
            </a:r>
            <a:r>
              <a:rPr lang="en-US" i="1" dirty="0"/>
              <a:t>k - </a:t>
            </a:r>
            <a:r>
              <a:rPr lang="en-US" dirty="0">
                <a:latin typeface="Cambria Math" pitchFamily="18" charset="0"/>
                <a:ea typeface="Cambria Math" pitchFamily="18" charset="0"/>
              </a:rPr>
              <a:t>1</a:t>
            </a:r>
            <a:r>
              <a:rPr lang="en-US" dirty="0"/>
              <a:t>) holds, i.e.,                  </a:t>
            </a:r>
            <a:r>
              <a:rPr lang="en-US" i="1" dirty="0"/>
              <a:t>k -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for an arbitrary positive integer </a:t>
            </a:r>
            <a:r>
              <a:rPr lang="en-US" i="1" dirty="0"/>
              <a:t>k</a:t>
            </a:r>
            <a:r>
              <a:rPr lang="en-US" dirty="0"/>
              <a:t>.</a:t>
            </a:r>
          </a:p>
          <a:p>
            <a:pPr lvl="1"/>
            <a:r>
              <a:rPr lang="en-US" dirty="0"/>
              <a:t>Must show that </a:t>
            </a:r>
            <a:r>
              <a:rPr lang="en-US" i="1" dirty="0"/>
              <a:t>P</a:t>
            </a:r>
            <a:r>
              <a:rPr lang="en-US" dirty="0"/>
              <a:t>(</a:t>
            </a:r>
            <a:r>
              <a:rPr lang="en-US" i="1" dirty="0"/>
              <a:t>k</a:t>
            </a:r>
            <a:r>
              <a:rPr lang="en-US" dirty="0"/>
              <a:t>)</a:t>
            </a:r>
            <a:r>
              <a:rPr lang="en-US" i="1" dirty="0"/>
              <a:t> </a:t>
            </a:r>
            <a:r>
              <a:rPr lang="en-US" dirty="0"/>
              <a:t>holds:</a:t>
            </a:r>
          </a:p>
          <a:p>
            <a:pPr lvl="1">
              <a:buNone/>
            </a:pPr>
            <a:r>
              <a:rPr lang="en-US" i="1" dirty="0"/>
              <a:t>       k</a:t>
            </a:r>
            <a:r>
              <a:rPr lang="en-US" dirty="0"/>
              <a:t> = (k - 1) + 1 </a:t>
            </a:r>
          </a:p>
          <a:p>
            <a:pPr lvl="1">
              <a:buNone/>
            </a:pPr>
            <a:r>
              <a:rPr lang="en-US" dirty="0"/>
              <a:t>         &lt;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a:t>
            </a:r>
          </a:p>
          <a:p>
            <a:pPr lvl="1">
              <a:buNone/>
            </a:pP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r>
              <a:rPr lang="en-US" i="1" dirty="0"/>
              <a:t> = </a:t>
            </a:r>
            <a:r>
              <a:rPr lang="en-US" dirty="0">
                <a:latin typeface="Cambria Math" pitchFamily="18" charset="0"/>
                <a:ea typeface="Cambria Math" pitchFamily="18" charset="0"/>
              </a:rPr>
              <a:t>2</a:t>
            </a:r>
            <a:r>
              <a:rPr lang="en-US" i="1" baseline="30000" dirty="0"/>
              <a:t>k  </a:t>
            </a:r>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7DCA13-EE81-5C46-922D-AB0BC6B8483F}"/>
              </a:ext>
            </a:extLst>
          </p:cNvPr>
          <p:cNvSpPr txBox="1"/>
          <p:nvPr/>
        </p:nvSpPr>
        <p:spPr>
          <a:xfrm>
            <a:off x="3505200" y="5410200"/>
            <a:ext cx="933782" cy="461665"/>
          </a:xfrm>
          <a:prstGeom prst="rect">
            <a:avLst/>
          </a:prstGeom>
          <a:noFill/>
        </p:spPr>
        <p:txBody>
          <a:bodyPr wrap="none" rtlCol="0">
            <a:spAutoFit/>
          </a:bodyPr>
          <a:lstStyle/>
          <a:p>
            <a:r>
              <a:rPr lang="en-US" sz="2400" dirty="0"/>
              <a:t>By IH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a:xfrm>
            <a:off x="457200" y="1935480"/>
            <a:ext cx="8305800" cy="4389120"/>
          </a:xfrm>
        </p:spPr>
        <p:txBody>
          <a:bodyPr>
            <a:normAutofit/>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lvl="1"/>
            <a:r>
              <a:rPr lang="en-US" dirty="0"/>
              <a:t>BASE CASE: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lvl="1"/>
            <a:r>
              <a:rPr lang="en-US" dirty="0"/>
              <a:t>INDUCTIVE STEP: [In Class!]</a:t>
            </a:r>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646331"/>
          </a:xfrm>
          <a:prstGeom prst="rect">
            <a:avLst/>
          </a:prstGeom>
          <a:noFill/>
          <a:ln>
            <a:solidFill>
              <a:schemeClr val="accent1"/>
            </a:solidFill>
          </a:ln>
        </p:spPr>
        <p:txBody>
          <a:bodyPr wrap="square" rtlCol="0">
            <a:spAutoFit/>
          </a:bodyPr>
          <a:lstStyle/>
          <a:p>
            <a:r>
              <a:rPr lang="en-US" dirty="0"/>
              <a:t>Note that here the BASE CASE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Divisibility Results</a:t>
            </a:r>
          </a:p>
        </p:txBody>
      </p:sp>
      <p:sp>
        <p:nvSpPr>
          <p:cNvPr id="3" name="Content Placeholder 2"/>
          <p:cNvSpPr>
            <a:spLocks noGrp="1"/>
          </p:cNvSpPr>
          <p:nvPr>
            <p:ph idx="1"/>
          </p:nvPr>
        </p:nvSpPr>
        <p:spPr/>
        <p:txBody>
          <a:bodyPr>
            <a:normAutofit/>
          </a:bodyPr>
          <a:lstStyle/>
          <a:p>
            <a:pPr>
              <a:buNone/>
            </a:pPr>
            <a:r>
              <a:rPr lang="en-US" b="1" dirty="0"/>
              <a:t>   Example</a:t>
            </a:r>
            <a:r>
              <a:rPr lang="en-US" dirty="0"/>
              <a:t>: Use mathematical induction to prove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pPr>
              <a:buNone/>
            </a:pPr>
            <a:r>
              <a:rPr lang="en-US" b="1" dirty="0"/>
              <a:t>   BC: </a:t>
            </a:r>
            <a:r>
              <a:rPr lang="en-US" dirty="0">
                <a:latin typeface="Cambria Math" pitchFamily="18" charset="0"/>
                <a:ea typeface="Cambria Math" pitchFamily="18" charset="0"/>
              </a:rPr>
              <a:t>3</a:t>
            </a:r>
            <a:r>
              <a:rPr lang="en-US" dirty="0"/>
              <a:t> | 1 – 1 = 0.</a:t>
            </a:r>
          </a:p>
          <a:p>
            <a:pPr>
              <a:buNone/>
            </a:pPr>
            <a:r>
              <a:rPr lang="en-US" i="1" dirty="0"/>
              <a:t>	</a:t>
            </a:r>
            <a:r>
              <a:rPr lang="en-US" b="1" dirty="0"/>
              <a:t>IH: </a:t>
            </a:r>
            <a:r>
              <a:rPr lang="en-US" dirty="0">
                <a:latin typeface="Cambria Math" pitchFamily="18" charset="0"/>
                <a:ea typeface="Cambria Math" pitchFamily="18" charset="0"/>
              </a:rPr>
              <a:t>3</a:t>
            </a:r>
            <a:r>
              <a:rPr lang="en-US" dirty="0"/>
              <a:t> | (j – 1)</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dirty="0"/>
              <a:t>(j – 1)</a:t>
            </a:r>
            <a:endParaRPr lang="en-US" baseline="30000" dirty="0">
              <a:latin typeface="Cambria Math" pitchFamily="18" charset="0"/>
              <a:ea typeface="Cambria Math" pitchFamily="18" charset="0"/>
            </a:endParaRPr>
          </a:p>
          <a:p>
            <a:pPr>
              <a:buNone/>
            </a:pPr>
            <a:r>
              <a:rPr lang="en-US" b="1" i="1" baseline="30000" dirty="0">
                <a:latin typeface="Cambria Math" pitchFamily="18" charset="0"/>
                <a:ea typeface="Cambria Math" pitchFamily="18" charset="0"/>
              </a:rPr>
              <a:t>	</a:t>
            </a:r>
            <a:r>
              <a:rPr lang="en-US" b="1" dirty="0"/>
              <a:t>IS: </a:t>
            </a:r>
            <a:r>
              <a:rPr lang="en-US" dirty="0">
                <a:ea typeface="Cambria Math" pitchFamily="18" charset="0"/>
              </a:rPr>
              <a:t>j</a:t>
            </a:r>
            <a:r>
              <a:rPr lang="en-US" baseline="30000" dirty="0">
                <a:latin typeface="Cambria Math" pitchFamily="18" charset="0"/>
                <a:ea typeface="Cambria Math" pitchFamily="18" charset="0"/>
              </a:rPr>
              <a:t>3</a:t>
            </a:r>
            <a:r>
              <a:rPr lang="en-US" baseline="30000" dirty="0"/>
              <a:t> </a:t>
            </a:r>
            <a:r>
              <a:rPr lang="en-US" dirty="0">
                <a:latin typeface="Cambria Math"/>
                <a:ea typeface="Cambria Math"/>
              </a:rPr>
              <a:t>− j =</a:t>
            </a:r>
            <a:r>
              <a:rPr lang="en-US" i="1" dirty="0">
                <a:latin typeface="Cambria Math"/>
                <a:ea typeface="Cambria Math"/>
              </a:rPr>
              <a:t> </a:t>
            </a:r>
            <a:r>
              <a:rPr lang="en-US" dirty="0"/>
              <a:t>(j – 1)</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dirty="0"/>
              <a:t>(j – 1)</a:t>
            </a:r>
            <a:r>
              <a:rPr lang="en-US" dirty="0">
                <a:latin typeface="Cambria Math" pitchFamily="18" charset="0"/>
                <a:ea typeface="Cambria Math" pitchFamily="18" charset="0"/>
              </a:rPr>
              <a:t> </a:t>
            </a:r>
            <a:r>
              <a:rPr lang="en-US" dirty="0">
                <a:latin typeface="Cambria Math"/>
                <a:ea typeface="Cambria Math"/>
              </a:rPr>
              <a:t>+ </a:t>
            </a:r>
            <a:r>
              <a:rPr lang="en-US" dirty="0">
                <a:latin typeface="Cambria Math" pitchFamily="18" charset="0"/>
                <a:ea typeface="Cambria Math" pitchFamily="18" charset="0"/>
              </a:rPr>
              <a:t>3</a:t>
            </a:r>
            <a:r>
              <a:rPr lang="en-US" dirty="0"/>
              <a:t>j</a:t>
            </a:r>
            <a:r>
              <a:rPr lang="en-US" baseline="30000" dirty="0">
                <a:latin typeface="Cambria Math" pitchFamily="18" charset="0"/>
                <a:ea typeface="Cambria Math" pitchFamily="18" charset="0"/>
              </a:rPr>
              <a:t>2 </a:t>
            </a:r>
            <a:r>
              <a:rPr lang="en-US" i="1" dirty="0">
                <a:latin typeface="Cambria Math"/>
                <a:ea typeface="Cambria Math"/>
              </a:rPr>
              <a:t>− </a:t>
            </a:r>
            <a:r>
              <a:rPr lang="en-US" dirty="0">
                <a:latin typeface="Cambria Math" pitchFamily="18" charset="0"/>
                <a:ea typeface="Cambria Math" pitchFamily="18" charset="0"/>
              </a:rPr>
              <a:t>3</a:t>
            </a:r>
            <a:r>
              <a:rPr lang="en-US" dirty="0"/>
              <a:t>j</a:t>
            </a:r>
            <a:endParaRPr lang="en-US" i="1" dirty="0">
              <a:latin typeface="Cambria Math"/>
              <a:ea typeface="Cambria Math"/>
            </a:endParaRPr>
          </a:p>
          <a:p>
            <a:pPr>
              <a:buNone/>
            </a:pPr>
            <a:r>
              <a:rPr lang="en-US" dirty="0">
                <a:latin typeface="Cambria Math"/>
                <a:ea typeface="Cambria Math"/>
              </a:rPr>
              <a:t>		        = </a:t>
            </a:r>
            <a:r>
              <a:rPr lang="en-US" dirty="0">
                <a:latin typeface="Cambria Math" pitchFamily="18" charset="0"/>
                <a:ea typeface="Cambria Math" pitchFamily="18" charset="0"/>
              </a:rPr>
              <a:t>3x</a:t>
            </a:r>
            <a:r>
              <a:rPr lang="en-US" dirty="0">
                <a:latin typeface="Cambria Math"/>
                <a:ea typeface="Cambria Math"/>
              </a:rPr>
              <a:t>+ </a:t>
            </a:r>
            <a:r>
              <a:rPr lang="en-US" dirty="0">
                <a:latin typeface="Cambria Math" pitchFamily="18" charset="0"/>
                <a:ea typeface="Cambria Math" pitchFamily="18" charset="0"/>
              </a:rPr>
              <a:t>3</a:t>
            </a:r>
            <a:r>
              <a:rPr lang="en-US" dirty="0"/>
              <a:t>j</a:t>
            </a:r>
            <a:r>
              <a:rPr lang="en-US" baseline="30000" dirty="0">
                <a:latin typeface="Cambria Math" pitchFamily="18" charset="0"/>
                <a:ea typeface="Cambria Math" pitchFamily="18" charset="0"/>
              </a:rPr>
              <a:t>2 </a:t>
            </a:r>
            <a:r>
              <a:rPr lang="en-US" i="1" dirty="0">
                <a:latin typeface="Cambria Math"/>
                <a:ea typeface="Cambria Math"/>
              </a:rPr>
              <a:t>− </a:t>
            </a:r>
            <a:r>
              <a:rPr lang="en-US" dirty="0">
                <a:latin typeface="Cambria Math" pitchFamily="18" charset="0"/>
                <a:ea typeface="Cambria Math" pitchFamily="18" charset="0"/>
              </a:rPr>
              <a:t>3</a:t>
            </a:r>
            <a:r>
              <a:rPr lang="en-US" dirty="0"/>
              <a:t>j  </a:t>
            </a:r>
            <a:endParaRPr lang="en-US" baseline="30000" dirty="0">
              <a:latin typeface="Cambria Math" pitchFamily="18" charset="0"/>
              <a:ea typeface="Cambria Math" pitchFamily="18" charset="0"/>
            </a:endParaRPr>
          </a:p>
          <a:p>
            <a:pPr>
              <a:buNone/>
            </a:pPr>
            <a:r>
              <a:rPr lang="en-US" dirty="0">
                <a:latin typeface="Cambria Math"/>
                <a:ea typeface="Cambria Math"/>
              </a:rPr>
              <a:t>	</a:t>
            </a:r>
            <a:endParaRPr lang="en-US" baseline="30000" dirty="0">
              <a:latin typeface="Cambria Math" pitchFamily="18" charset="0"/>
              <a:ea typeface="Cambria Math" pitchFamily="18" charset="0"/>
            </a:endParaRPr>
          </a:p>
          <a:p>
            <a:pPr>
              <a:buNone/>
            </a:pPr>
            <a:r>
              <a:rPr lang="en-US" baseline="30000" dirty="0">
                <a:latin typeface="Cambria Math" pitchFamily="18" charset="0"/>
                <a:ea typeface="Cambria Math" pitchFamily="18" charset="0"/>
              </a:rPr>
              <a:t>	 </a:t>
            </a:r>
            <a:r>
              <a:rPr lang="en-US" dirty="0">
                <a:latin typeface="Cambria Math"/>
                <a:ea typeface="Cambria Math"/>
              </a:rPr>
              <a:t>Since </a:t>
            </a:r>
            <a:r>
              <a:rPr lang="en-US" dirty="0">
                <a:ea typeface="Cambria Math" pitchFamily="18" charset="0"/>
              </a:rPr>
              <a:t>j</a:t>
            </a:r>
            <a:r>
              <a:rPr lang="en-US" baseline="30000" dirty="0">
                <a:latin typeface="Cambria Math" pitchFamily="18" charset="0"/>
                <a:ea typeface="Cambria Math" pitchFamily="18" charset="0"/>
              </a:rPr>
              <a:t>3</a:t>
            </a:r>
            <a:r>
              <a:rPr lang="en-US" baseline="30000" dirty="0"/>
              <a:t> </a:t>
            </a:r>
            <a:r>
              <a:rPr lang="en-US" dirty="0">
                <a:latin typeface="Cambria Math"/>
                <a:ea typeface="Cambria Math"/>
              </a:rPr>
              <a:t>− j = </a:t>
            </a:r>
            <a:r>
              <a:rPr lang="en-US" dirty="0">
                <a:latin typeface="Cambria Math" pitchFamily="18" charset="0"/>
                <a:ea typeface="Cambria Math" pitchFamily="18" charset="0"/>
              </a:rPr>
              <a:t>3y, for some integer y, we know 3 | </a:t>
            </a:r>
            <a:r>
              <a:rPr lang="en-US" dirty="0">
                <a:ea typeface="Cambria Math" pitchFamily="18" charset="0"/>
              </a:rPr>
              <a:t>j</a:t>
            </a:r>
            <a:r>
              <a:rPr lang="en-US" baseline="30000" dirty="0">
                <a:latin typeface="Cambria Math" pitchFamily="18" charset="0"/>
                <a:ea typeface="Cambria Math" pitchFamily="18" charset="0"/>
              </a:rPr>
              <a:t>3</a:t>
            </a:r>
            <a:r>
              <a:rPr lang="en-US" baseline="30000" dirty="0"/>
              <a:t> </a:t>
            </a:r>
            <a:r>
              <a:rPr lang="en-US" dirty="0">
                <a:latin typeface="Cambria Math"/>
                <a:ea typeface="Cambria Math"/>
              </a:rPr>
              <a:t>− j</a:t>
            </a:r>
            <a:endParaRPr lang="en-US" baseline="30000" dirty="0">
              <a:latin typeface="Cambria Math" pitchFamily="18" charset="0"/>
              <a:ea typeface="Cambria Math" pitchFamily="18" charset="0"/>
            </a:endParaRPr>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401625-D787-E744-8907-51A2A2047489}"/>
              </a:ext>
            </a:extLst>
          </p:cNvPr>
          <p:cNvSpPr txBox="1"/>
          <p:nvPr/>
        </p:nvSpPr>
        <p:spPr>
          <a:xfrm>
            <a:off x="4540045" y="4343400"/>
            <a:ext cx="2930995" cy="646331"/>
          </a:xfrm>
          <a:prstGeom prst="rect">
            <a:avLst/>
          </a:prstGeom>
          <a:noFill/>
        </p:spPr>
        <p:txBody>
          <a:bodyPr wrap="none" rtlCol="0">
            <a:spAutoFit/>
          </a:bodyPr>
          <a:lstStyle/>
          <a:p>
            <a:r>
              <a:rPr lang="en-US" dirty="0"/>
              <a:t>BY IH, (j – 1)</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dirty="0"/>
              <a:t>(j – 1)</a:t>
            </a:r>
            <a:r>
              <a:rPr lang="en-US" dirty="0">
                <a:latin typeface="Cambria Math" pitchFamily="18" charset="0"/>
                <a:ea typeface="Cambria Math" pitchFamily="18" charset="0"/>
              </a:rPr>
              <a:t>  = 3x,</a:t>
            </a:r>
          </a:p>
          <a:p>
            <a:r>
              <a:rPr lang="en-US" dirty="0"/>
              <a:t>for some integer x</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Number of Subsets of a Finite Set</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show that if </a:t>
            </a:r>
            <a:r>
              <a:rPr lang="en-US" i="1" dirty="0"/>
              <a:t>S</a:t>
            </a:r>
            <a:r>
              <a:rPr lang="en-US" dirty="0"/>
              <a:t> is a finite set with n elements, where </a:t>
            </a:r>
            <a:r>
              <a:rPr lang="en-US" i="1" dirty="0"/>
              <a:t>n</a:t>
            </a:r>
            <a:r>
              <a:rPr lang="en-US" dirty="0"/>
              <a:t> is a nonnegative integer, then </a:t>
            </a:r>
            <a:r>
              <a:rPr lang="en-US" i="1" dirty="0"/>
              <a:t>S</a:t>
            </a:r>
            <a:r>
              <a:rPr lang="en-US" dirty="0"/>
              <a:t> has </a:t>
            </a:r>
            <a:r>
              <a:rPr lang="en-US" dirty="0">
                <a:latin typeface="Cambria Math" pitchFamily="18" charset="0"/>
                <a:ea typeface="Cambria Math" pitchFamily="18" charset="0"/>
              </a:rPr>
              <a:t>2</a:t>
            </a:r>
            <a:r>
              <a:rPr lang="en-US" i="1" baseline="30000" dirty="0"/>
              <a:t>n</a:t>
            </a:r>
            <a:r>
              <a:rPr lang="en-US" dirty="0"/>
              <a:t> subsets.</a:t>
            </a:r>
          </a:p>
          <a:p>
            <a:pPr>
              <a:buNone/>
            </a:pPr>
            <a:r>
              <a:rPr lang="en-US" sz="2000" dirty="0"/>
              <a:t>        (</a:t>
            </a:r>
            <a:r>
              <a:rPr lang="en-US" sz="2000" i="1" dirty="0"/>
              <a:t>Chapter </a:t>
            </a:r>
            <a:r>
              <a:rPr lang="en-US" sz="2000" dirty="0">
                <a:latin typeface="Cambria Math" pitchFamily="18" charset="0"/>
                <a:ea typeface="Cambria Math" pitchFamily="18" charset="0"/>
              </a:rPr>
              <a:t>6</a:t>
            </a:r>
            <a:r>
              <a:rPr lang="en-US" sz="2000" i="1" dirty="0"/>
              <a:t> uses combinatorial methods to prove this result.</a:t>
            </a:r>
            <a:r>
              <a:rPr lang="en-US" sz="2000" dirty="0"/>
              <a:t>)</a:t>
            </a:r>
          </a:p>
          <a:p>
            <a:pPr>
              <a:buNone/>
            </a:pPr>
            <a:r>
              <a:rPr lang="en-US" b="1" dirty="0"/>
              <a:t>   Solution</a:t>
            </a:r>
            <a:r>
              <a:rPr lang="en-US" dirty="0"/>
              <a:t>: Let </a:t>
            </a:r>
            <a:r>
              <a:rPr lang="en-US" i="1" dirty="0"/>
              <a:t>P</a:t>
            </a:r>
            <a:r>
              <a:rPr lang="en-US" dirty="0"/>
              <a:t>(</a:t>
            </a:r>
            <a:r>
              <a:rPr lang="en-US" i="1" dirty="0"/>
              <a:t>n</a:t>
            </a:r>
            <a:r>
              <a:rPr lang="en-US" dirty="0"/>
              <a:t>) be the proposition that a set with </a:t>
            </a:r>
            <a:r>
              <a:rPr lang="en-US" i="1" dirty="0"/>
              <a:t>n</a:t>
            </a:r>
            <a:r>
              <a:rPr lang="en-US" dirty="0"/>
              <a:t> elements has </a:t>
            </a:r>
            <a:r>
              <a:rPr lang="en-US" dirty="0">
                <a:latin typeface="Cambria Math" pitchFamily="18" charset="0"/>
                <a:ea typeface="Cambria Math" pitchFamily="18" charset="0"/>
              </a:rPr>
              <a:t>2</a:t>
            </a:r>
            <a:r>
              <a:rPr lang="en-US" i="1" baseline="30000" dirty="0"/>
              <a:t>n</a:t>
            </a:r>
            <a:r>
              <a:rPr lang="en-US" dirty="0"/>
              <a:t> subsets.</a:t>
            </a:r>
          </a:p>
          <a:p>
            <a:pPr lvl="1"/>
            <a:r>
              <a:rPr lang="en-US" dirty="0"/>
              <a:t>BASE CASE: </a:t>
            </a:r>
            <a:r>
              <a:rPr lang="en-US" i="1" dirty="0"/>
              <a:t>P</a:t>
            </a:r>
            <a:r>
              <a:rPr lang="en-US" dirty="0"/>
              <a:t>(</a:t>
            </a:r>
            <a:r>
              <a:rPr lang="en-US" dirty="0">
                <a:latin typeface="Cambria Math" pitchFamily="18" charset="0"/>
                <a:ea typeface="Cambria Math" pitchFamily="18" charset="0"/>
              </a:rPr>
              <a:t>0</a:t>
            </a:r>
            <a:r>
              <a:rPr lang="en-US" dirty="0"/>
              <a:t>) is true, because the empty set has only itself as a subset and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r>
              <a:rPr lang="en-US" dirty="0"/>
              <a:t>INDUCTIVE STEP: Assume </a:t>
            </a:r>
            <a:r>
              <a:rPr lang="en-US" i="1" dirty="0"/>
              <a:t>P</a:t>
            </a:r>
            <a:r>
              <a:rPr lang="en-US" dirty="0"/>
              <a:t>(</a:t>
            </a:r>
            <a:r>
              <a:rPr lang="en-US" i="1" dirty="0"/>
              <a:t>k-</a:t>
            </a:r>
            <a:r>
              <a:rPr lang="en-US" dirty="0">
                <a:latin typeface="Cambria Math" pitchFamily="18" charset="0"/>
                <a:ea typeface="Cambria Math" pitchFamily="18" charset="0"/>
              </a:rPr>
              <a:t> 1</a:t>
            </a:r>
            <a:r>
              <a:rPr lang="en-US" dirty="0"/>
              <a:t>) is true for an arbitrary nonnegative integer </a:t>
            </a:r>
            <a:r>
              <a:rPr lang="en-US" i="1" dirty="0"/>
              <a:t>k</a:t>
            </a:r>
            <a:r>
              <a:rPr lang="en-US" dirty="0"/>
              <a:t>.</a:t>
            </a:r>
          </a:p>
          <a:p>
            <a:pPr lvl="1"/>
            <a:endParaRPr lang="en-US" dirty="0"/>
          </a:p>
          <a:p>
            <a:pPr lvl="1">
              <a:buNone/>
            </a:pPr>
            <a:endParaRPr lang="en-US" dirty="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Number of Subsets of a Finite Set</a:t>
            </a:r>
          </a:p>
        </p:txBody>
      </p:sp>
      <p:sp>
        <p:nvSpPr>
          <p:cNvPr id="3" name="Content Placeholder 2"/>
          <p:cNvSpPr>
            <a:spLocks noGrp="1"/>
          </p:cNvSpPr>
          <p:nvPr>
            <p:ph idx="1"/>
          </p:nvPr>
        </p:nvSpPr>
        <p:spPr/>
        <p:txBody>
          <a:bodyPr>
            <a:normAutofit fontScale="92500" lnSpcReduction="20000"/>
          </a:bodyPr>
          <a:lstStyle/>
          <a:p>
            <a:pPr lvl="1">
              <a:buNone/>
            </a:pPr>
            <a:endParaRPr lang="en-US" dirty="0"/>
          </a:p>
          <a:p>
            <a:pPr lvl="1">
              <a:buNone/>
            </a:pPr>
            <a:endParaRPr lang="en-US" dirty="0"/>
          </a:p>
          <a:p>
            <a:pPr lvl="2"/>
            <a:r>
              <a:rPr lang="en-US" dirty="0"/>
              <a:t>Let </a:t>
            </a:r>
            <a:r>
              <a:rPr lang="en-US" i="1" dirty="0"/>
              <a:t>T</a:t>
            </a:r>
            <a:r>
              <a:rPr lang="en-US" dirty="0"/>
              <a:t> be a set with </a:t>
            </a:r>
            <a:r>
              <a:rPr lang="en-US" i="1" dirty="0"/>
              <a:t>k</a:t>
            </a:r>
            <a:r>
              <a:rPr lang="en-US" dirty="0"/>
              <a:t> elements. Then </a:t>
            </a:r>
            <a:r>
              <a:rPr lang="en-US" i="1" dirty="0"/>
              <a:t>T</a:t>
            </a:r>
            <a:r>
              <a:rPr lang="en-US" dirty="0"/>
              <a:t> = </a:t>
            </a:r>
            <a:r>
              <a:rPr lang="en-US" i="1" dirty="0"/>
              <a:t>S</a:t>
            </a:r>
            <a:r>
              <a:rPr lang="en-US" dirty="0"/>
              <a:t> </a:t>
            </a:r>
            <a:r>
              <a:rPr lang="en-US" dirty="0">
                <a:latin typeface="Cambria Math"/>
                <a:ea typeface="Cambria Math"/>
              </a:rPr>
              <a:t>∪</a:t>
            </a:r>
            <a:r>
              <a:rPr lang="en-US" dirty="0"/>
              <a:t> {</a:t>
            </a:r>
            <a:r>
              <a:rPr lang="en-US" i="1" dirty="0"/>
              <a:t>a</a:t>
            </a:r>
            <a:r>
              <a:rPr lang="en-US" dirty="0"/>
              <a:t>}, where </a:t>
            </a:r>
            <a:r>
              <a:rPr lang="en-US" i="1" dirty="0"/>
              <a:t>a</a:t>
            </a:r>
            <a:r>
              <a:rPr lang="en-US" dirty="0"/>
              <a:t> </a:t>
            </a:r>
            <a:r>
              <a:rPr lang="en-US" dirty="0">
                <a:latin typeface="Cambria Math"/>
                <a:ea typeface="Cambria Math"/>
              </a:rPr>
              <a:t>∈</a:t>
            </a:r>
            <a:r>
              <a:rPr lang="en-US" dirty="0"/>
              <a:t> </a:t>
            </a:r>
            <a:r>
              <a:rPr lang="en-US" i="1" dirty="0"/>
              <a:t>T</a:t>
            </a:r>
            <a:r>
              <a:rPr lang="en-US" dirty="0"/>
              <a:t> and </a:t>
            </a:r>
            <a:r>
              <a:rPr lang="en-US" i="1" dirty="0"/>
              <a:t>S</a:t>
            </a:r>
            <a:r>
              <a:rPr lang="en-US" dirty="0"/>
              <a:t> = </a:t>
            </a:r>
            <a:r>
              <a:rPr lang="en-US" i="1" dirty="0"/>
              <a:t>T </a:t>
            </a:r>
            <a:r>
              <a:rPr lang="en-US" i="1" dirty="0">
                <a:latin typeface="Cambria Math"/>
                <a:ea typeface="Cambria Math"/>
              </a:rPr>
              <a:t>−</a:t>
            </a:r>
            <a:r>
              <a:rPr lang="en-US" dirty="0"/>
              <a:t> {</a:t>
            </a:r>
            <a:r>
              <a:rPr lang="en-US" i="1" dirty="0"/>
              <a:t>a</a:t>
            </a:r>
            <a:r>
              <a:rPr lang="en-US" dirty="0"/>
              <a:t>}.  Hence |</a:t>
            </a:r>
            <a:r>
              <a:rPr lang="en-US" i="1" dirty="0"/>
              <a:t>S</a:t>
            </a:r>
            <a:r>
              <a:rPr lang="en-US" dirty="0"/>
              <a:t>| = </a:t>
            </a:r>
            <a:r>
              <a:rPr lang="en-US" i="1" dirty="0"/>
              <a:t>k - </a:t>
            </a:r>
            <a:r>
              <a:rPr lang="en-US" dirty="0">
                <a:latin typeface="Cambria Math" pitchFamily="18" charset="0"/>
                <a:ea typeface="Cambria Math" pitchFamily="18" charset="0"/>
              </a:rPr>
              <a:t>1</a:t>
            </a:r>
            <a:r>
              <a:rPr lang="en-US" dirty="0"/>
              <a:t>.</a:t>
            </a:r>
          </a:p>
          <a:p>
            <a:pPr lvl="2"/>
            <a:r>
              <a:rPr lang="en-US" dirty="0"/>
              <a:t>For each subset </a:t>
            </a:r>
            <a:r>
              <a:rPr lang="en-US" i="1" dirty="0"/>
              <a:t>X</a:t>
            </a:r>
            <a:r>
              <a:rPr lang="en-US" dirty="0"/>
              <a:t> of </a:t>
            </a:r>
            <a:r>
              <a:rPr lang="en-US" i="1" dirty="0"/>
              <a:t>S</a:t>
            </a:r>
            <a:r>
              <a:rPr lang="en-US" dirty="0"/>
              <a:t>, there are exactly two subsets of </a:t>
            </a:r>
            <a:r>
              <a:rPr lang="en-US" i="1" dirty="0"/>
              <a:t>T</a:t>
            </a:r>
            <a:r>
              <a:rPr lang="en-US" dirty="0"/>
              <a:t>, i.e., </a:t>
            </a:r>
            <a:r>
              <a:rPr lang="en-US" i="1" dirty="0"/>
              <a:t>X</a:t>
            </a:r>
            <a:r>
              <a:rPr lang="en-US" dirty="0"/>
              <a:t> and           </a:t>
            </a:r>
            <a:r>
              <a:rPr lang="en-US" i="1" dirty="0"/>
              <a:t>X</a:t>
            </a:r>
            <a:r>
              <a:rPr lang="en-US" dirty="0"/>
              <a:t> </a:t>
            </a:r>
            <a:r>
              <a:rPr lang="en-US" dirty="0">
                <a:latin typeface="Cambria Math"/>
                <a:ea typeface="Cambria Math"/>
              </a:rPr>
              <a:t>∪ {</a:t>
            </a:r>
            <a:r>
              <a:rPr lang="en-US" i="1" dirty="0">
                <a:latin typeface="Cambria Math"/>
                <a:ea typeface="Cambria Math"/>
              </a:rPr>
              <a:t>a</a:t>
            </a:r>
            <a:r>
              <a:rPr lang="en-US" dirty="0">
                <a:latin typeface="Cambria Math"/>
                <a:ea typeface="Cambria Math"/>
              </a:rPr>
              <a:t>}. </a:t>
            </a:r>
          </a:p>
          <a:p>
            <a:pPr lvl="2"/>
            <a:endParaRPr lang="en-US" dirty="0">
              <a:latin typeface="Cambria Math"/>
              <a:ea typeface="Cambria Math"/>
            </a:endParaRPr>
          </a:p>
          <a:p>
            <a:pPr lvl="2"/>
            <a:endParaRPr lang="en-US" dirty="0">
              <a:latin typeface="Cambria Math"/>
              <a:ea typeface="Cambria Math"/>
            </a:endParaRPr>
          </a:p>
          <a:p>
            <a:pPr lvl="2"/>
            <a:endParaRPr lang="en-US" dirty="0">
              <a:latin typeface="Cambria Math"/>
              <a:ea typeface="Cambria Math"/>
            </a:endParaRPr>
          </a:p>
          <a:p>
            <a:pPr lvl="2"/>
            <a:endParaRPr lang="en-US" dirty="0">
              <a:latin typeface="Cambria Math"/>
              <a:ea typeface="Cambria Math"/>
            </a:endParaRPr>
          </a:p>
          <a:p>
            <a:pPr lvl="2">
              <a:buNone/>
            </a:pPr>
            <a:endParaRPr lang="en-US" dirty="0">
              <a:latin typeface="Cambria Math"/>
              <a:ea typeface="Cambria Math"/>
            </a:endParaRPr>
          </a:p>
          <a:p>
            <a:pPr lvl="2">
              <a:buNone/>
            </a:pPr>
            <a:endParaRPr lang="en-US" dirty="0">
              <a:latin typeface="Cambria Math"/>
              <a:ea typeface="Cambria Math"/>
            </a:endParaRPr>
          </a:p>
          <a:p>
            <a:pPr lvl="2"/>
            <a:r>
              <a:rPr lang="en-US" dirty="0">
                <a:latin typeface="Cambria Math"/>
                <a:ea typeface="Cambria Math"/>
              </a:rPr>
              <a:t>By the inductive hypothesis </a:t>
            </a:r>
            <a:r>
              <a:rPr lang="en-US" i="1" dirty="0">
                <a:latin typeface="Cambria Math"/>
                <a:ea typeface="Cambria Math"/>
              </a:rPr>
              <a:t>S </a:t>
            </a:r>
            <a:r>
              <a:rPr lang="en-US" dirty="0">
                <a:latin typeface="Cambria Math"/>
                <a:ea typeface="Cambria Math"/>
              </a:rPr>
              <a:t> has </a:t>
            </a:r>
            <a:r>
              <a:rPr lang="en-US" dirty="0">
                <a:latin typeface="Cambria Math" pitchFamily="18" charset="0"/>
                <a:ea typeface="Cambria Math" pitchFamily="18" charset="0"/>
              </a:rPr>
              <a:t>2</a:t>
            </a:r>
            <a:r>
              <a:rPr lang="en-US" i="1" baseline="30000" dirty="0"/>
              <a:t>k - 1 </a:t>
            </a:r>
            <a:r>
              <a:rPr lang="en-US" dirty="0"/>
              <a:t>subsets. Since there are two subsets of T  for each subset of </a:t>
            </a:r>
            <a:r>
              <a:rPr lang="en-US" i="1" dirty="0"/>
              <a:t>S</a:t>
            </a:r>
            <a:r>
              <a:rPr lang="en-US" dirty="0"/>
              <a:t>, the number of subsets of </a:t>
            </a:r>
            <a:r>
              <a:rPr lang="en-US" i="1" dirty="0"/>
              <a:t>T</a:t>
            </a:r>
            <a:r>
              <a:rPr lang="en-US" dirty="0"/>
              <a:t>  is           </a:t>
            </a:r>
            <a:r>
              <a:rPr lang="en-US" dirty="0">
                <a:latin typeface="Cambria Math" pitchFamily="18" charset="0"/>
                <a:ea typeface="Cambria Math" pitchFamily="18" charset="0"/>
              </a:rPr>
              <a:t>2</a:t>
            </a:r>
            <a:r>
              <a:rPr lang="en-US" i="1" baseline="30000" dirty="0"/>
              <a:t> </a:t>
            </a:r>
            <a:r>
              <a:rPr lang="en-US" dirty="0">
                <a:latin typeface="Cambria Math"/>
                <a:ea typeface="Cambria Math"/>
              </a:rPr>
              <a:t>∙</a:t>
            </a:r>
            <a:r>
              <a:rPr lang="en-US" dirty="0">
                <a:latin typeface="Cambria Math" pitchFamily="18" charset="0"/>
                <a:ea typeface="Cambria Math" pitchFamily="18" charset="0"/>
              </a:rPr>
              <a:t>2</a:t>
            </a:r>
            <a:r>
              <a:rPr lang="en-US" i="1" baseline="30000" dirty="0"/>
              <a:t>k - 1 </a:t>
            </a:r>
            <a:r>
              <a:rPr lang="en-US" dirty="0"/>
              <a:t>= </a:t>
            </a:r>
            <a:r>
              <a:rPr lang="en-US" dirty="0">
                <a:latin typeface="Cambria Math" pitchFamily="18" charset="0"/>
                <a:ea typeface="Cambria Math" pitchFamily="18" charset="0"/>
              </a:rPr>
              <a:t>2</a:t>
            </a:r>
            <a:r>
              <a:rPr lang="en-US" i="1" baseline="30000" dirty="0"/>
              <a:t>k</a:t>
            </a:r>
            <a:r>
              <a:rPr lang="en-US" dirty="0"/>
              <a:t> .</a:t>
            </a:r>
          </a:p>
          <a:p>
            <a:pPr lvl="1"/>
            <a:endParaRPr lang="en-US" dirty="0"/>
          </a:p>
          <a:p>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For an arbitrary nonnegative integer        </a:t>
            </a:r>
            <a:r>
              <a:rPr lang="en-US" i="1" dirty="0"/>
              <a:t>k - </a:t>
            </a:r>
            <a:r>
              <a:rPr lang="en-US" dirty="0">
                <a:latin typeface="Cambria Math" pitchFamily="18" charset="0"/>
                <a:ea typeface="Cambria Math" pitchFamily="18" charset="0"/>
              </a:rPr>
              <a:t>1</a:t>
            </a:r>
            <a:r>
              <a:rPr lang="en-US" dirty="0"/>
              <a:t>, every set with </a:t>
            </a:r>
            <a:r>
              <a:rPr lang="en-US" i="1" dirty="0"/>
              <a:t>k</a:t>
            </a:r>
            <a:r>
              <a:rPr lang="en-US" dirty="0">
                <a:latin typeface="Cambria Math" pitchFamily="18" charset="0"/>
                <a:ea typeface="Cambria Math" pitchFamily="18" charset="0"/>
              </a:rPr>
              <a:t> - 1</a:t>
            </a:r>
            <a:r>
              <a:rPr lang="en-US" dirty="0"/>
              <a:t> elements has </a:t>
            </a:r>
            <a:r>
              <a:rPr lang="en-US" dirty="0">
                <a:latin typeface="Cambria Math" pitchFamily="18" charset="0"/>
                <a:ea typeface="Cambria Math" pitchFamily="18" charset="0"/>
              </a:rPr>
              <a:t>2</a:t>
            </a:r>
            <a:r>
              <a:rPr lang="en-US" i="1" baseline="30000" dirty="0"/>
              <a:t>k - 1</a:t>
            </a:r>
            <a:r>
              <a:rPr lang="en-US" dirty="0"/>
              <a:t> subsets.</a:t>
            </a:r>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Checkerboards</a:t>
            </a:r>
          </a:p>
        </p:txBody>
      </p:sp>
      <p:sp>
        <p:nvSpPr>
          <p:cNvPr id="3" name="Content Placeholder 2"/>
          <p:cNvSpPr>
            <a:spLocks noGrp="1"/>
          </p:cNvSpPr>
          <p:nvPr>
            <p:ph idx="1"/>
          </p:nvPr>
        </p:nvSpPr>
        <p:spPr/>
        <p:txBody>
          <a:bodyPr>
            <a:normAutofit fontScale="70000" lnSpcReduction="20000"/>
          </a:bodyPr>
          <a:lstStyle/>
          <a:p>
            <a:pPr>
              <a:buNone/>
            </a:pPr>
            <a:r>
              <a:rPr lang="en-US" b="1" dirty="0"/>
              <a:t>    Example</a:t>
            </a:r>
            <a:r>
              <a:rPr lang="en-US" dirty="0"/>
              <a:t>: Show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a:t>
            </a:r>
          </a:p>
          <a:p>
            <a:pPr>
              <a:buNone/>
            </a:pPr>
            <a:endParaRPr lang="en-US" dirty="0"/>
          </a:p>
          <a:p>
            <a:pPr>
              <a:buNone/>
            </a:pPr>
            <a:endParaRPr lang="en-US" dirty="0"/>
          </a:p>
          <a:p>
            <a:pPr>
              <a:buNone/>
            </a:pPr>
            <a:r>
              <a:rPr lang="en-US" b="1" dirty="0"/>
              <a:t>    </a:t>
            </a:r>
          </a:p>
          <a:p>
            <a:pPr>
              <a:buNone/>
            </a:pPr>
            <a:r>
              <a:rPr lang="en-US" b="1" dirty="0"/>
              <a:t>     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mathematical induction to prove that </a:t>
            </a:r>
            <a:r>
              <a:rPr lang="en-US" i="1" dirty="0"/>
              <a:t>P</a:t>
            </a:r>
            <a:r>
              <a:rPr lang="en-US" dirty="0"/>
              <a:t>(</a:t>
            </a:r>
            <a:r>
              <a:rPr lang="en-US" i="1" dirty="0"/>
              <a:t>n</a:t>
            </a:r>
            <a:r>
              <a:rPr lang="en-US" dirty="0"/>
              <a:t>) is true for all positive integers </a:t>
            </a:r>
            <a:r>
              <a:rPr lang="en-US" i="1" dirty="0"/>
              <a:t>n</a:t>
            </a:r>
            <a:r>
              <a:rPr lang="en-US" dirty="0"/>
              <a:t>.</a:t>
            </a:r>
          </a:p>
          <a:p>
            <a:pPr lvl="1"/>
            <a:r>
              <a:rPr lang="en-US" dirty="0"/>
              <a:t>BASE CASE: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checkerboards with one square removed can be tiled using one right </a:t>
            </a:r>
            <a:r>
              <a:rPr lang="en-US" dirty="0" err="1"/>
              <a:t>triomino</a:t>
            </a:r>
            <a:r>
              <a:rPr lang="en-US" dirty="0"/>
              <a:t>.</a:t>
            </a:r>
          </a:p>
          <a:p>
            <a:pPr lvl="1"/>
            <a:endParaRPr lang="en-US" dirty="0"/>
          </a:p>
          <a:p>
            <a:pPr lvl="1"/>
            <a:endParaRPr lang="en-US" dirty="0"/>
          </a:p>
          <a:p>
            <a:pPr lvl="1"/>
            <a:endParaRPr lang="en-US" dirty="0"/>
          </a:p>
          <a:p>
            <a:pPr lvl="1"/>
            <a:endParaRPr lang="en-US" dirty="0"/>
          </a:p>
          <a:p>
            <a:pPr lvl="1"/>
            <a:r>
              <a:rPr lang="en-US" dirty="0"/>
              <a:t>INDUCTIVE STEP:  Assume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 is true for every  </a:t>
            </a:r>
            <a:r>
              <a:rPr lang="en-US" dirty="0">
                <a:latin typeface="Cambria Math" pitchFamily="18" charset="0"/>
                <a:ea typeface="Cambria Math" pitchFamily="18" charset="0"/>
              </a:rPr>
              <a:t>2</a:t>
            </a:r>
            <a:r>
              <a:rPr lang="en-US" i="1" baseline="30000" dirty="0"/>
              <a:t>k-1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k-1</a:t>
            </a:r>
            <a:r>
              <a:rPr lang="en-US" dirty="0"/>
              <a:t> checkerboard, for some positive integer </a:t>
            </a:r>
            <a:r>
              <a:rPr lang="en-US" i="1" dirty="0"/>
              <a:t>k - </a:t>
            </a:r>
            <a:r>
              <a:rPr lang="en-US" dirty="0">
                <a:latin typeface="Cambria Math" pitchFamily="18" charset="0"/>
                <a:ea typeface="Cambria Math" pitchFamily="18" charset="0"/>
              </a:rPr>
              <a:t>1</a:t>
            </a:r>
            <a:r>
              <a:rPr lang="en-US" dirty="0"/>
              <a:t>.</a:t>
            </a:r>
          </a:p>
          <a:p>
            <a:pPr>
              <a:buNone/>
            </a:pPr>
            <a:r>
              <a:rPr lang="en-US" dirty="0"/>
              <a:t> </a:t>
            </a:r>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a:t>A right </a:t>
            </a:r>
            <a:r>
              <a:rPr lang="en-US" dirty="0" err="1"/>
              <a:t>triomino</a:t>
            </a:r>
            <a:r>
              <a:rPr lang="en-US" dirty="0"/>
              <a:t> is an L-shaped tile which covers three squares at a time.</a:t>
            </a:r>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Checkerboards</a:t>
            </a:r>
          </a:p>
        </p:txBody>
      </p:sp>
      <p:sp>
        <p:nvSpPr>
          <p:cNvPr id="3" name="Content Placeholder 2"/>
          <p:cNvSpPr>
            <a:spLocks noGrp="1"/>
          </p:cNvSpPr>
          <p:nvPr>
            <p:ph idx="1"/>
          </p:nvPr>
        </p:nvSpPr>
        <p:spPr/>
        <p:txBody>
          <a:bodyPr>
            <a:normAutofit fontScale="62500" lnSpcReduction="20000"/>
          </a:bodyPr>
          <a:lstStyle/>
          <a:p>
            <a:pPr lvl="1"/>
            <a:endParaRPr lang="en-US" dirty="0"/>
          </a:p>
          <a:p>
            <a:pPr lvl="1">
              <a:buNone/>
            </a:pPr>
            <a:endParaRPr lang="en-US" dirty="0"/>
          </a:p>
          <a:p>
            <a:pPr lvl="1">
              <a:buNone/>
            </a:pPr>
            <a:endParaRPr lang="en-US" dirty="0"/>
          </a:p>
          <a:p>
            <a:pPr lvl="1">
              <a:buNone/>
            </a:pPr>
            <a:endParaRPr lang="en-US" dirty="0"/>
          </a:p>
          <a:p>
            <a:pPr lvl="1">
              <a:buNone/>
            </a:pPr>
            <a:endParaRPr lang="en-US" dirty="0"/>
          </a:p>
          <a:p>
            <a:pPr lvl="2"/>
            <a:r>
              <a:rPr lang="en-US" dirty="0"/>
              <a:t>Consider a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with one square removed. Split this checkerboard into four checkerboards of size </a:t>
            </a:r>
            <a:r>
              <a:rPr lang="en-US" dirty="0">
                <a:latin typeface="Cambria Math" pitchFamily="18" charset="0"/>
                <a:ea typeface="Cambria Math" pitchFamily="18" charset="0"/>
              </a:rPr>
              <a:t>2</a:t>
            </a:r>
            <a:r>
              <a:rPr lang="en-US" i="1" baseline="30000" dirty="0"/>
              <a:t>k-1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k-1</a:t>
            </a:r>
            <a:r>
              <a:rPr lang="en-US" dirty="0"/>
              <a:t>,by dividing it in half in both directions.</a:t>
            </a:r>
          </a:p>
          <a:p>
            <a:pPr lvl="2"/>
            <a:endParaRPr lang="en-US" dirty="0"/>
          </a:p>
          <a:p>
            <a:pPr lvl="2"/>
            <a:endParaRPr lang="en-US" dirty="0"/>
          </a:p>
          <a:p>
            <a:pPr lvl="2"/>
            <a:endParaRPr lang="en-US" dirty="0"/>
          </a:p>
          <a:p>
            <a:pPr lvl="2">
              <a:buNone/>
            </a:pPr>
            <a:endParaRPr lang="en-US" dirty="0"/>
          </a:p>
          <a:p>
            <a:pPr lvl="2">
              <a:buNone/>
            </a:pPr>
            <a:endParaRPr lang="en-US" dirty="0"/>
          </a:p>
          <a:p>
            <a:pPr lvl="2">
              <a:buNone/>
            </a:pPr>
            <a:endParaRPr lang="en-US" dirty="0"/>
          </a:p>
          <a:p>
            <a:pPr lvl="2"/>
            <a:endParaRPr lang="en-US" dirty="0"/>
          </a:p>
          <a:p>
            <a:pPr lvl="2"/>
            <a:endParaRPr lang="en-US" dirty="0"/>
          </a:p>
          <a:p>
            <a:pPr lvl="2"/>
            <a:r>
              <a:rPr lang="en-US" dirty="0"/>
              <a:t>Remove a square from one of the four</a:t>
            </a:r>
            <a:r>
              <a:rPr lang="en-US" dirty="0">
                <a:latin typeface="Cambria Math" pitchFamily="18" charset="0"/>
                <a:ea typeface="Cambria Math" pitchFamily="18" charset="0"/>
              </a:rPr>
              <a:t> 2</a:t>
            </a:r>
            <a:r>
              <a:rPr lang="en-US" i="1" baseline="30000" dirty="0"/>
              <a:t>k-1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k-1</a:t>
            </a:r>
            <a:r>
              <a:rPr lang="en-US" dirty="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a:t>triominoe</a:t>
            </a:r>
            <a:r>
              <a:rPr lang="en-US" dirty="0"/>
              <a:t>. </a:t>
            </a:r>
          </a:p>
          <a:p>
            <a:pPr lvl="2"/>
            <a:r>
              <a:rPr lang="en-US" dirty="0"/>
              <a:t>Hence, the entire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latin typeface="Cambria Math" pitchFamily="18" charset="0"/>
                <a:ea typeface="Cambria Math" pitchFamily="18" charset="0"/>
              </a:rPr>
              <a:t> </a:t>
            </a:r>
            <a:r>
              <a:rPr lang="en-US" dirty="0"/>
              <a:t>checkerboard with one square removed can be tiled using right </a:t>
            </a:r>
            <a:r>
              <a:rPr lang="en-US" dirty="0" err="1"/>
              <a:t>triominoes</a:t>
            </a:r>
            <a:r>
              <a:rPr lang="en-US" dirty="0"/>
              <a:t>.</a:t>
            </a:r>
          </a:p>
          <a:p>
            <a:pPr lvl="2"/>
            <a:endParaRPr lang="en-US" dirty="0"/>
          </a:p>
          <a:p>
            <a:pPr lvl="2"/>
            <a:endParaRPr lang="en-US" dirty="0"/>
          </a:p>
          <a:p>
            <a:pPr lvl="2"/>
            <a:endParaRPr lang="en-US" dirty="0"/>
          </a:p>
          <a:p>
            <a:pPr lvl="2"/>
            <a:endParaRPr lang="en-US" dirty="0"/>
          </a:p>
        </p:txBody>
      </p:sp>
      <p:sp>
        <p:nvSpPr>
          <p:cNvPr id="8" name="TextBox 7"/>
          <p:cNvSpPr txBox="1"/>
          <p:nvPr/>
        </p:nvSpPr>
        <p:spPr>
          <a:xfrm>
            <a:off x="1447800" y="1981200"/>
            <a:ext cx="6629400" cy="923330"/>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latin typeface="Cambria Math" pitchFamily="18" charset="0"/>
                <a:ea typeface="Cambria Math" pitchFamily="18" charset="0"/>
              </a:rPr>
              <a:t>2</a:t>
            </a:r>
            <a:r>
              <a:rPr lang="en-US" i="1" baseline="30000" dirty="0"/>
              <a:t>k-1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k-1</a:t>
            </a:r>
            <a:r>
              <a:rPr lang="en-US" dirty="0"/>
              <a:t> checkerboard, for some positive integer </a:t>
            </a:r>
            <a:r>
              <a:rPr lang="en-US" i="1" dirty="0"/>
              <a:t>k</a:t>
            </a:r>
            <a:r>
              <a:rPr lang="en-US" dirty="0"/>
              <a:t>,  with one square removed can be tiled using right </a:t>
            </a:r>
            <a:r>
              <a:rPr lang="en-US" dirty="0" err="1"/>
              <a:t>triominoes</a:t>
            </a:r>
            <a:r>
              <a:rPr lang="en-US" dirty="0"/>
              <a:t>.</a:t>
            </a:r>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Strong Induction and Well-Ordering</a:t>
            </a:r>
          </a:p>
        </p:txBody>
      </p:sp>
      <p:sp>
        <p:nvSpPr>
          <p:cNvPr id="3" name="Subtitle 2"/>
          <p:cNvSpPr>
            <a:spLocks noGrp="1"/>
          </p:cNvSpPr>
          <p:nvPr>
            <p:ph type="subTitle" idx="1"/>
          </p:nvPr>
        </p:nvSpPr>
        <p:spPr/>
        <p:txBody>
          <a:bodyPr/>
          <a:lstStyle/>
          <a:p>
            <a:r>
              <a:rPr lang="en-US"/>
              <a:t>Section 5.2</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Strong Induction</a:t>
            </a:r>
          </a:p>
          <a:p>
            <a:r>
              <a:rPr lang="en-US" dirty="0"/>
              <a:t>Example Proofs using Strong Induction</a:t>
            </a:r>
          </a:p>
          <a:p>
            <a:pPr lvl="1">
              <a:buNone/>
            </a:pP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Weak Induction</a:t>
            </a:r>
          </a:p>
          <a:p>
            <a:r>
              <a:rPr lang="en-US" dirty="0"/>
              <a:t>Strong Induction</a:t>
            </a:r>
          </a:p>
          <a:p>
            <a:r>
              <a:rPr lang="en-US" dirty="0"/>
              <a:t>Recursive Definitions</a:t>
            </a:r>
          </a:p>
          <a:p>
            <a:r>
              <a:rPr lang="en-US" dirty="0"/>
              <a:t>Structural Induction</a:t>
            </a:r>
          </a:p>
          <a:p>
            <a:r>
              <a:rPr lang="en-US" dirty="0"/>
              <a:t>Recursive Algorithms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p:txBody>
          <a:bodyPr>
            <a:normAutofit/>
          </a:bodyPr>
          <a:lstStyle/>
          <a:p>
            <a:r>
              <a:rPr lang="en-US" i="1" dirty="0"/>
              <a:t>Strong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where </a:t>
            </a:r>
            <a:r>
              <a:rPr lang="en-US" i="1" dirty="0"/>
              <a:t>P</a:t>
            </a:r>
            <a:r>
              <a:rPr lang="en-US" dirty="0"/>
              <a:t>(</a:t>
            </a:r>
            <a:r>
              <a:rPr lang="en-US" i="1" dirty="0"/>
              <a:t>n</a:t>
            </a:r>
            <a:r>
              <a:rPr lang="en-US" dirty="0"/>
              <a:t>) is a propositional function, complete two steps:</a:t>
            </a:r>
          </a:p>
          <a:p>
            <a:pPr lvl="1"/>
            <a:r>
              <a:rPr lang="en-US" i="1" dirty="0"/>
              <a:t>BASE CASE</a:t>
            </a:r>
            <a:r>
              <a:rPr lang="en-US" dirty="0"/>
              <a:t>: Verify that the proposition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the conditional statement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i="1" dirty="0"/>
              <a:t>k</a:t>
            </a:r>
            <a:r>
              <a:rPr lang="en-US" dirty="0"/>
              <a:t>)</a:t>
            </a:r>
            <a:r>
              <a:rPr lang="en-US" i="1" dirty="0"/>
              <a:t> </a:t>
            </a:r>
            <a:r>
              <a:rPr lang="en-US" dirty="0"/>
              <a:t>holds for all positive integers </a:t>
            </a:r>
            <a:r>
              <a:rPr lang="en-US" i="1" dirty="0"/>
              <a:t>k</a:t>
            </a:r>
            <a:r>
              <a:rPr lang="en-US" dirty="0"/>
              <a:t>. </a:t>
            </a:r>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a:t>Strong Induction is sometimes called the </a:t>
            </a:r>
            <a:r>
              <a:rPr lang="en-US" i="1" dirty="0"/>
              <a:t>second principle of mathematical induction </a:t>
            </a:r>
            <a:r>
              <a:rPr lang="en-US" dirty="0"/>
              <a:t>or </a:t>
            </a:r>
            <a:r>
              <a:rPr lang="en-US" i="1" dirty="0"/>
              <a:t>complete induction</a:t>
            </a:r>
            <a:r>
              <a:rPr lang="en-US"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Strong Induction and  </a:t>
            </a:r>
            <a:br>
              <a:rPr lang="en-US" dirty="0"/>
            </a:br>
            <a:r>
              <a:rPr lang="en-US" dirty="0"/>
              <a:t>the 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a:t>Strong induction tells us that we can reach all rungs if:</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For every integer </a:t>
            </a:r>
            <a:r>
              <a:rPr lang="en-US" i="1" dirty="0"/>
              <a:t>k</a:t>
            </a:r>
            <a:r>
              <a:rPr lang="en-US" dirty="0"/>
              <a:t>, if we can reach the first </a:t>
            </a:r>
            <a:r>
              <a:rPr lang="en-US" i="1" dirty="0"/>
              <a:t>k -</a:t>
            </a:r>
            <a:r>
              <a:rPr lang="en-US" dirty="0">
                <a:latin typeface="Cambria Math" pitchFamily="18" charset="0"/>
                <a:ea typeface="Cambria Math" pitchFamily="18" charset="0"/>
              </a:rPr>
              <a:t> 1</a:t>
            </a:r>
            <a:r>
              <a:rPr lang="en-US" dirty="0"/>
              <a:t> rungs, then we can reach the k-</a:t>
            </a:r>
            <a:r>
              <a:rPr lang="en-US" dirty="0" err="1"/>
              <a:t>th</a:t>
            </a:r>
            <a:r>
              <a:rPr lang="en-US" dirty="0"/>
              <a:t> rung. </a:t>
            </a:r>
          </a:p>
          <a:p>
            <a:pPr marL="342900" indent="-342900">
              <a:buFont typeface="+mj-lt"/>
              <a:buAutoNum type="arabicPeriod"/>
            </a:pPr>
            <a:endParaRPr lang="en-US" dirty="0"/>
          </a:p>
        </p:txBody>
      </p:sp>
      <p:sp>
        <p:nvSpPr>
          <p:cNvPr id="6" name="TextBox 5"/>
          <p:cNvSpPr txBox="1"/>
          <p:nvPr/>
        </p:nvSpPr>
        <p:spPr>
          <a:xfrm>
            <a:off x="609600" y="3200400"/>
            <a:ext cx="5638800" cy="3416320"/>
          </a:xfrm>
          <a:prstGeom prst="rect">
            <a:avLst/>
          </a:prstGeom>
          <a:noFill/>
        </p:spPr>
        <p:txBody>
          <a:bodyPr wrap="square" rtlCol="0">
            <a:spAutoFit/>
          </a:bodyPr>
          <a:lstStyle/>
          <a:p>
            <a:r>
              <a:rPr lang="en-US" dirty="0"/>
              <a:t>To conclude that we can reach every rung by strong induction:</a:t>
            </a:r>
          </a:p>
          <a:p>
            <a:pPr>
              <a:buFont typeface="Arial" pitchFamily="34" charset="0"/>
              <a:buChar char="•"/>
            </a:pPr>
            <a:r>
              <a:rPr lang="en-US" dirty="0"/>
              <a:t> BASE CASE:  </a:t>
            </a:r>
            <a:r>
              <a:rPr lang="en-US" i="1" dirty="0"/>
              <a:t>P</a:t>
            </a:r>
            <a:r>
              <a:rPr lang="en-US" dirty="0"/>
              <a:t>(</a:t>
            </a:r>
            <a:r>
              <a:rPr lang="en-US" dirty="0">
                <a:latin typeface="Cambria Math" pitchFamily="18" charset="0"/>
                <a:ea typeface="Cambria Math" pitchFamily="18" charset="0"/>
              </a:rPr>
              <a:t>1</a:t>
            </a:r>
            <a:r>
              <a:rPr lang="en-US" dirty="0"/>
              <a:t>) holds</a:t>
            </a:r>
          </a:p>
          <a:p>
            <a:pPr>
              <a:buFont typeface="Arial" pitchFamily="34" charset="0"/>
              <a:buChar char="•"/>
            </a:pPr>
            <a:r>
              <a:rPr lang="en-US" dirty="0"/>
              <a:t> INDUCTIVE STEP:  Assume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 - </a:t>
            </a:r>
            <a:r>
              <a:rPr lang="en-US" dirty="0">
                <a:latin typeface="Cambria Math" pitchFamily="18" charset="0"/>
                <a:ea typeface="Cambria Math" pitchFamily="18" charset="0"/>
              </a:rPr>
              <a:t>1</a:t>
            </a:r>
            <a:r>
              <a:rPr lang="en-US" dirty="0"/>
              <a:t>)</a:t>
            </a:r>
          </a:p>
          <a:p>
            <a:r>
              <a:rPr lang="en-US" dirty="0"/>
              <a:t>   </a:t>
            </a:r>
            <a:r>
              <a:rPr lang="en-US" dirty="0">
                <a:latin typeface="Cambria Math"/>
                <a:ea typeface="Cambria Math"/>
              </a:rPr>
              <a:t>holds for an arbitrary integer </a:t>
            </a:r>
            <a:r>
              <a:rPr lang="en-US" i="1" dirty="0">
                <a:latin typeface="Cambria Math"/>
                <a:ea typeface="Cambria Math"/>
              </a:rPr>
              <a:t>k</a:t>
            </a:r>
            <a:r>
              <a:rPr lang="en-US" dirty="0">
                <a:latin typeface="Cambria Math"/>
                <a:ea typeface="Cambria Math"/>
              </a:rPr>
              <a:t>, and show that  </a:t>
            </a:r>
          </a:p>
          <a:p>
            <a:r>
              <a:rPr lang="en-US" i="1" dirty="0">
                <a:latin typeface="Cambria Math"/>
                <a:ea typeface="Cambria Math"/>
              </a:rPr>
              <a:t>    </a:t>
            </a:r>
            <a:r>
              <a:rPr lang="en-US" i="1" dirty="0"/>
              <a:t>P</a:t>
            </a:r>
            <a:r>
              <a:rPr lang="en-US" dirty="0"/>
              <a:t>(</a:t>
            </a:r>
            <a:r>
              <a:rPr lang="en-US" i="1" dirty="0"/>
              <a:t>k</a:t>
            </a:r>
            <a:r>
              <a:rPr lang="en-US" dirty="0"/>
              <a:t>)</a:t>
            </a:r>
            <a:r>
              <a:rPr lang="en-US" i="1" dirty="0"/>
              <a:t> </a:t>
            </a:r>
            <a:r>
              <a:rPr lang="en-US" dirty="0"/>
              <a:t>must also hold</a:t>
            </a:r>
            <a:r>
              <a:rPr lang="en-US" i="1" dirty="0"/>
              <a:t>.</a:t>
            </a:r>
          </a:p>
          <a:p>
            <a:r>
              <a:rPr lang="en-US" dirty="0"/>
              <a:t>We  will have then shown by strong induction that for every positive integer </a:t>
            </a:r>
            <a:r>
              <a:rPr lang="en-US" i="1" dirty="0"/>
              <a:t>n</a:t>
            </a:r>
            <a:r>
              <a:rPr lang="en-US" dirty="0"/>
              <a:t>, </a:t>
            </a:r>
            <a:r>
              <a:rPr lang="en-US" i="1" dirty="0"/>
              <a:t>P</a:t>
            </a:r>
            <a:r>
              <a:rPr lang="en-US" dirty="0"/>
              <a:t>(</a:t>
            </a:r>
            <a:r>
              <a:rPr lang="en-US" i="1" dirty="0"/>
              <a:t>n</a:t>
            </a:r>
            <a:r>
              <a:rPr lang="en-US" dirty="0"/>
              <a:t>) holds, i.e., we can </a:t>
            </a:r>
          </a:p>
          <a:p>
            <a:r>
              <a:rPr lang="en-US" dirty="0"/>
              <a:t>reach the </a:t>
            </a:r>
            <a:r>
              <a:rPr lang="en-US" i="1" dirty="0"/>
              <a:t>n</a:t>
            </a:r>
            <a:r>
              <a:rPr lang="en-US" dirty="0"/>
              <a:t>th rung of the ladder.</a:t>
            </a:r>
          </a:p>
          <a:p>
            <a:pPr>
              <a:buFont typeface="Arial" pitchFamily="34" charset="0"/>
              <a:buChar char="•"/>
            </a:pPr>
            <a:endParaRPr lang="en-US" i="1" dirty="0"/>
          </a:p>
          <a:p>
            <a:pPr>
              <a:buFont typeface="Arial" pitchFamily="34" charset="0"/>
              <a:buChar char="•"/>
            </a:pPr>
            <a:endParaRPr lang="en-US" dirty="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Which Form of Induction Should Be Used?</a:t>
            </a:r>
          </a:p>
        </p:txBody>
      </p:sp>
      <p:sp>
        <p:nvSpPr>
          <p:cNvPr id="3" name="Content Placeholder 2"/>
          <p:cNvSpPr>
            <a:spLocks noGrp="1"/>
          </p:cNvSpPr>
          <p:nvPr>
            <p:ph idx="1"/>
          </p:nvPr>
        </p:nvSpPr>
        <p:spPr/>
        <p:txBody>
          <a:bodyPr>
            <a:normAutofit/>
          </a:bodyPr>
          <a:lstStyle/>
          <a:p>
            <a:r>
              <a:rPr lang="en-US" dirty="0"/>
              <a:t>We can always use strong induction instead of  mathematical induction. </a:t>
            </a:r>
          </a:p>
          <a:p>
            <a:r>
              <a:rPr lang="en-US" dirty="0"/>
              <a:t>I usually approach a problem with the idea of using strong induction, since it is the more powerful tool.</a:t>
            </a:r>
          </a:p>
          <a:p>
            <a:r>
              <a:rPr lang="en-US" dirty="0"/>
              <a:t>However, for simple problems, weak induction is enough.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Completion of the proof of the Fundamental Theorem of Arithmetic</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Show that if </a:t>
            </a:r>
            <a:r>
              <a:rPr lang="en-US" i="1" dirty="0"/>
              <a:t>n</a:t>
            </a:r>
            <a:r>
              <a:rPr lang="en-US" dirty="0"/>
              <a:t> is an integer greater than </a:t>
            </a:r>
            <a:r>
              <a:rPr lang="en-US" dirty="0">
                <a:latin typeface="Cambria Math" pitchFamily="18" charset="0"/>
                <a:ea typeface="Cambria Math" pitchFamily="18" charset="0"/>
              </a:rPr>
              <a:t>1</a:t>
            </a:r>
            <a:r>
              <a:rPr lang="en-US" dirty="0"/>
              <a:t>, then </a:t>
            </a:r>
            <a:r>
              <a:rPr lang="en-US" i="1" dirty="0"/>
              <a:t>n</a:t>
            </a:r>
            <a:r>
              <a:rPr lang="en-US" dirty="0"/>
              <a:t> can be written as the product of primes.</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a:t>
            </a:r>
            <a:r>
              <a:rPr lang="en-US" dirty="0"/>
              <a:t> can be written as a product of primes.</a:t>
            </a:r>
          </a:p>
          <a:p>
            <a:pPr lvl="1"/>
            <a:r>
              <a:rPr lang="en-US" dirty="0"/>
              <a:t>BASE CASE: </a:t>
            </a:r>
            <a:r>
              <a:rPr lang="en-US" i="1" dirty="0"/>
              <a:t>P</a:t>
            </a:r>
            <a:r>
              <a:rPr lang="en-US" dirty="0"/>
              <a:t>(</a:t>
            </a:r>
            <a:r>
              <a:rPr lang="en-US" dirty="0">
                <a:latin typeface="Cambria Math" pitchFamily="18" charset="0"/>
                <a:ea typeface="Cambria Math" pitchFamily="18" charset="0"/>
              </a:rPr>
              <a:t>2</a:t>
            </a:r>
            <a:r>
              <a:rPr lang="en-US" dirty="0"/>
              <a:t>) is true since </a:t>
            </a:r>
            <a:r>
              <a:rPr lang="en-US" dirty="0">
                <a:latin typeface="Cambria Math" pitchFamily="18" charset="0"/>
                <a:ea typeface="Cambria Math" pitchFamily="18" charset="0"/>
              </a:rPr>
              <a:t>2</a:t>
            </a:r>
            <a:r>
              <a:rPr lang="en-US" dirty="0"/>
              <a:t> itself is prime.</a:t>
            </a:r>
          </a:p>
          <a:p>
            <a:pPr lvl="1"/>
            <a:r>
              <a:rPr lang="en-US" dirty="0"/>
              <a:t>INDUCTIVE STEP: The inductive hypothesis is </a:t>
            </a:r>
            <a:r>
              <a:rPr lang="en-US" i="1" dirty="0"/>
              <a:t>P</a:t>
            </a:r>
            <a:r>
              <a:rPr lang="en-US" dirty="0"/>
              <a:t>(</a:t>
            </a:r>
            <a:r>
              <a:rPr lang="en-US" i="1" dirty="0"/>
              <a:t>j</a:t>
            </a:r>
            <a:r>
              <a:rPr lang="en-US" dirty="0"/>
              <a:t>) is true for all integers </a:t>
            </a:r>
            <a:r>
              <a:rPr lang="en-US" i="1" dirty="0"/>
              <a:t>j</a:t>
            </a:r>
            <a:r>
              <a:rPr lang="en-US" dirty="0"/>
              <a:t> with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j</a:t>
            </a:r>
            <a:r>
              <a:rPr lang="en-US" dirty="0"/>
              <a:t> </a:t>
            </a:r>
            <a:r>
              <a:rPr lang="en-US" dirty="0">
                <a:latin typeface="Cambria Math"/>
                <a:ea typeface="Cambria Math"/>
              </a:rPr>
              <a:t>&lt;</a:t>
            </a:r>
            <a:r>
              <a:rPr lang="en-US" dirty="0"/>
              <a:t> </a:t>
            </a:r>
            <a:r>
              <a:rPr lang="en-US" i="1" dirty="0"/>
              <a:t>k</a:t>
            </a:r>
            <a:r>
              <a:rPr lang="en-US" dirty="0"/>
              <a:t>. To show that </a:t>
            </a:r>
            <a:r>
              <a:rPr lang="en-US" i="1" dirty="0"/>
              <a:t>P</a:t>
            </a:r>
            <a:r>
              <a:rPr lang="en-US" dirty="0"/>
              <a:t>(</a:t>
            </a:r>
            <a:r>
              <a:rPr lang="en-US" i="1" dirty="0"/>
              <a:t>k</a:t>
            </a:r>
            <a:r>
              <a:rPr lang="en-US" dirty="0"/>
              <a:t>) must be true under this assumption, two cases need to be considered:</a:t>
            </a:r>
          </a:p>
          <a:p>
            <a:pPr lvl="2"/>
            <a:r>
              <a:rPr lang="en-US" dirty="0"/>
              <a:t>If </a:t>
            </a:r>
            <a:r>
              <a:rPr lang="en-US" i="1" dirty="0"/>
              <a:t>k</a:t>
            </a:r>
            <a:r>
              <a:rPr lang="en-US" dirty="0">
                <a:latin typeface="Cambria Math" pitchFamily="18" charset="0"/>
                <a:ea typeface="Cambria Math" pitchFamily="18" charset="0"/>
              </a:rPr>
              <a:t>  is prime, then </a:t>
            </a:r>
            <a:r>
              <a:rPr lang="en-US" i="1" dirty="0"/>
              <a:t>P</a:t>
            </a:r>
            <a:r>
              <a:rPr lang="en-US" dirty="0"/>
              <a:t>(</a:t>
            </a:r>
            <a:r>
              <a:rPr lang="en-US" i="1" dirty="0"/>
              <a:t>k</a:t>
            </a:r>
            <a:r>
              <a:rPr lang="en-US" dirty="0"/>
              <a:t>) is true.</a:t>
            </a:r>
          </a:p>
          <a:p>
            <a:pPr lvl="2"/>
            <a:r>
              <a:rPr lang="en-US" dirty="0"/>
              <a:t>Otherwise, </a:t>
            </a:r>
            <a:r>
              <a:rPr lang="en-US" i="1" dirty="0"/>
              <a:t>k</a:t>
            </a:r>
            <a:r>
              <a:rPr lang="en-US" dirty="0">
                <a:latin typeface="Cambria Math" pitchFamily="18" charset="0"/>
                <a:ea typeface="Cambria Math" pitchFamily="18" charset="0"/>
              </a:rPr>
              <a:t>  is composite and can be written as the product of two positive integers </a:t>
            </a:r>
            <a:r>
              <a:rPr lang="en-US" i="1" dirty="0">
                <a:ea typeface="Cambria Math" pitchFamily="18" charset="0"/>
              </a:rPr>
              <a:t>a</a:t>
            </a:r>
            <a:r>
              <a:rPr lang="en-US" dirty="0">
                <a:latin typeface="Cambria Math" pitchFamily="18" charset="0"/>
                <a:ea typeface="Cambria Math" pitchFamily="18" charset="0"/>
              </a:rPr>
              <a:t> and </a:t>
            </a:r>
            <a:r>
              <a:rPr lang="en-US" i="1" dirty="0">
                <a:ea typeface="Cambria Math" pitchFamily="18" charset="0"/>
              </a:rPr>
              <a:t>b </a:t>
            </a:r>
            <a:r>
              <a:rPr lang="en-US" dirty="0">
                <a:latin typeface="Cambria Math" pitchFamily="18" charset="0"/>
                <a:ea typeface="Cambria Math" pitchFamily="18" charset="0"/>
              </a:rPr>
              <a:t>with 2</a:t>
            </a:r>
            <a:r>
              <a:rPr lang="en-US" dirty="0"/>
              <a:t> </a:t>
            </a:r>
            <a:r>
              <a:rPr lang="en-US" dirty="0">
                <a:latin typeface="Cambria Math"/>
                <a:ea typeface="Cambria Math"/>
              </a:rPr>
              <a:t>≤</a:t>
            </a:r>
            <a:r>
              <a:rPr lang="en-US" dirty="0"/>
              <a:t> </a:t>
            </a:r>
            <a:r>
              <a:rPr lang="en-US" i="1" dirty="0"/>
              <a:t>a</a:t>
            </a:r>
            <a:r>
              <a:rPr lang="en-US" dirty="0"/>
              <a:t>  </a:t>
            </a:r>
            <a:r>
              <a:rPr lang="en-US" dirty="0">
                <a:latin typeface="Cambria Math"/>
                <a:ea typeface="Cambria Math"/>
              </a:rPr>
              <a:t>≤</a:t>
            </a:r>
            <a:r>
              <a:rPr lang="en-US" dirty="0"/>
              <a:t> </a:t>
            </a:r>
            <a:r>
              <a:rPr lang="en-US" i="1" dirty="0"/>
              <a:t>b</a:t>
            </a:r>
            <a:r>
              <a:rPr lang="en-US" dirty="0">
                <a:latin typeface="Cambria Math"/>
                <a:ea typeface="Cambria Math"/>
              </a:rPr>
              <a:t> &lt;</a:t>
            </a:r>
            <a:r>
              <a:rPr lang="en-US" i="1" dirty="0"/>
              <a:t> k</a:t>
            </a:r>
            <a:r>
              <a:rPr lang="en-US" dirty="0">
                <a:latin typeface="Cambria Math" pitchFamily="18" charset="0"/>
                <a:ea typeface="Cambria Math" pitchFamily="18" charset="0"/>
              </a:rPr>
              <a:t>. By the inductive hypothesis a and b can be written as the product of primes and therefore </a:t>
            </a:r>
            <a:r>
              <a:rPr lang="en-US" i="1" dirty="0"/>
              <a:t>k</a:t>
            </a:r>
            <a:r>
              <a:rPr lang="en-US" dirty="0">
                <a:latin typeface="Cambria Math" pitchFamily="18" charset="0"/>
                <a:ea typeface="Cambria Math" pitchFamily="18" charset="0"/>
              </a:rPr>
              <a:t> can also be written as the product of those primes.</a:t>
            </a:r>
            <a:endParaRPr lang="en-US" dirty="0"/>
          </a:p>
          <a:p>
            <a:pPr>
              <a:buNone/>
            </a:pPr>
            <a:r>
              <a:rPr lang="en-US" dirty="0"/>
              <a:t>    Hence, it has been shown that every integer greater than </a:t>
            </a:r>
            <a:r>
              <a:rPr lang="en-US" dirty="0">
                <a:latin typeface="Cambria Math" pitchFamily="18" charset="0"/>
                <a:ea typeface="Cambria Math" pitchFamily="18" charset="0"/>
              </a:rPr>
              <a:t>1</a:t>
            </a:r>
            <a:r>
              <a:rPr lang="en-US" dirty="0"/>
              <a:t> can be written as the product of primes.</a:t>
            </a:r>
          </a:p>
          <a:p>
            <a:pPr>
              <a:buNone/>
            </a:pPr>
            <a:r>
              <a:rPr lang="en-US" dirty="0"/>
              <a:t>          (</a:t>
            </a:r>
            <a:r>
              <a:rPr lang="en-US" i="1" dirty="0"/>
              <a:t>uniqueness proved in Section </a:t>
            </a:r>
            <a:r>
              <a:rPr lang="en-US" dirty="0">
                <a:latin typeface="Cambria Math" pitchFamily="18" charset="0"/>
                <a:ea typeface="Cambria Math" pitchFamily="18" charset="0"/>
              </a:rPr>
              <a:t>4.3</a:t>
            </a:r>
            <a:r>
              <a:rPr lang="en-US" dirty="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BASE CASE: </a:t>
            </a:r>
            <a:r>
              <a:rPr lang="en-US" i="1" dirty="0"/>
              <a:t>P</a:t>
            </a:r>
            <a:r>
              <a:rPr lang="en-US" dirty="0"/>
              <a:t>(</a:t>
            </a:r>
            <a:r>
              <a:rPr lang="en-US" dirty="0">
                <a:latin typeface="Cambria Math" pitchFamily="18" charset="0"/>
                <a:ea typeface="Cambria Math" pitchFamily="18" charset="0"/>
              </a:rPr>
              <a:t>12</a:t>
            </a:r>
            <a:r>
              <a:rPr lang="en-US" dirty="0"/>
              <a:t>), </a:t>
            </a:r>
            <a:r>
              <a:rPr lang="en-US" i="1" dirty="0"/>
              <a:t>P</a:t>
            </a:r>
            <a:r>
              <a:rPr lang="en-US" dirty="0"/>
              <a:t>(</a:t>
            </a:r>
            <a:r>
              <a:rPr lang="en-US" dirty="0">
                <a:latin typeface="Cambria Math" pitchFamily="18" charset="0"/>
                <a:ea typeface="Cambria Math" pitchFamily="18" charset="0"/>
              </a:rPr>
              <a:t>13</a:t>
            </a:r>
            <a:r>
              <a:rPr lang="en-US" dirty="0"/>
              <a:t>),</a:t>
            </a:r>
            <a:r>
              <a:rPr lang="en-US" i="1" dirty="0"/>
              <a:t> P</a:t>
            </a:r>
            <a:r>
              <a:rPr lang="en-US" dirty="0"/>
              <a:t>(</a:t>
            </a:r>
            <a:r>
              <a:rPr lang="en-US" dirty="0">
                <a:latin typeface="Cambria Math" pitchFamily="18" charset="0"/>
                <a:ea typeface="Cambria Math" pitchFamily="18" charset="0"/>
              </a:rPr>
              <a:t>14</a:t>
            </a:r>
            <a:r>
              <a:rPr lang="en-US" dirty="0"/>
              <a:t>), and </a:t>
            </a:r>
            <a:r>
              <a:rPr lang="en-US" i="1" dirty="0"/>
              <a:t>P</a:t>
            </a:r>
            <a:r>
              <a:rPr lang="en-US" dirty="0"/>
              <a:t>(</a:t>
            </a:r>
            <a:r>
              <a:rPr lang="en-US" dirty="0">
                <a:latin typeface="Cambria Math" pitchFamily="18" charset="0"/>
                <a:ea typeface="Cambria Math" pitchFamily="18" charset="0"/>
              </a:rPr>
              <a:t>15</a:t>
            </a:r>
            <a:r>
              <a:rPr lang="en-US" dirty="0"/>
              <a:t>) hold.</a:t>
            </a:r>
          </a:p>
          <a:p>
            <a:pPr lvl="2"/>
            <a:r>
              <a:rPr lang="en-US" i="1" dirty="0"/>
              <a:t>P</a:t>
            </a:r>
            <a:r>
              <a:rPr lang="en-US" dirty="0"/>
              <a:t>(</a:t>
            </a:r>
            <a:r>
              <a:rPr lang="en-US" dirty="0">
                <a:latin typeface="Cambria Math" pitchFamily="18" charset="0"/>
                <a:ea typeface="Cambria Math" pitchFamily="18" charset="0"/>
              </a:rPr>
              <a:t>12</a:t>
            </a:r>
            <a:r>
              <a:rPr lang="en-US" dirty="0"/>
              <a:t>) uses three </a:t>
            </a:r>
            <a:r>
              <a:rPr lang="en-US" dirty="0">
                <a:latin typeface="Cambria Math" pitchFamily="18" charset="0"/>
                <a:ea typeface="Cambria Math" pitchFamily="18" charset="0"/>
              </a:rPr>
              <a:t>4</a:t>
            </a:r>
            <a:r>
              <a:rPr lang="en-US" dirty="0"/>
              <a:t>-cent stamps.</a:t>
            </a:r>
          </a:p>
          <a:p>
            <a:pPr lvl="2"/>
            <a:r>
              <a:rPr lang="en-US" i="1" dirty="0"/>
              <a:t>P</a:t>
            </a:r>
            <a:r>
              <a:rPr lang="en-US" dirty="0"/>
              <a:t>(</a:t>
            </a:r>
            <a:r>
              <a:rPr lang="en-US" dirty="0">
                <a:latin typeface="Cambria Math" pitchFamily="18" charset="0"/>
                <a:ea typeface="Cambria Math" pitchFamily="18" charset="0"/>
              </a:rPr>
              <a:t>13</a:t>
            </a:r>
            <a:r>
              <a:rPr lang="en-US" dirty="0"/>
              <a:t>) uses two </a:t>
            </a:r>
            <a:r>
              <a:rPr lang="en-US" dirty="0">
                <a:latin typeface="Cambria Math" pitchFamily="18" charset="0"/>
                <a:ea typeface="Cambria Math" pitchFamily="18" charset="0"/>
              </a:rPr>
              <a:t>4</a:t>
            </a:r>
            <a:r>
              <a:rPr lang="en-US" dirty="0"/>
              <a:t>-cent stamps and one </a:t>
            </a:r>
            <a:r>
              <a:rPr lang="en-US" dirty="0">
                <a:latin typeface="Cambria Math" pitchFamily="18" charset="0"/>
                <a:ea typeface="Cambria Math" pitchFamily="18" charset="0"/>
              </a:rPr>
              <a:t>5</a:t>
            </a:r>
            <a:r>
              <a:rPr lang="en-US" dirty="0"/>
              <a:t>-cent stamp.</a:t>
            </a:r>
          </a:p>
          <a:p>
            <a:pPr lvl="2"/>
            <a:r>
              <a:rPr lang="en-US" i="1" dirty="0"/>
              <a:t>P</a:t>
            </a:r>
            <a:r>
              <a:rPr lang="en-US" dirty="0"/>
              <a:t>(</a:t>
            </a:r>
            <a:r>
              <a:rPr lang="en-US" dirty="0">
                <a:latin typeface="Cambria Math" pitchFamily="18" charset="0"/>
                <a:ea typeface="Cambria Math" pitchFamily="18" charset="0"/>
              </a:rPr>
              <a:t>14</a:t>
            </a:r>
            <a:r>
              <a:rPr lang="en-US" dirty="0"/>
              <a:t>) uses one </a:t>
            </a:r>
            <a:r>
              <a:rPr lang="en-US" dirty="0">
                <a:latin typeface="Cambria Math" pitchFamily="18" charset="0"/>
                <a:ea typeface="Cambria Math" pitchFamily="18" charset="0"/>
              </a:rPr>
              <a:t>4</a:t>
            </a:r>
            <a:r>
              <a:rPr lang="en-US" dirty="0"/>
              <a:t>-cent stamp and two </a:t>
            </a:r>
            <a:r>
              <a:rPr lang="en-US" dirty="0">
                <a:latin typeface="Cambria Math" pitchFamily="18" charset="0"/>
                <a:ea typeface="Cambria Math" pitchFamily="18" charset="0"/>
              </a:rPr>
              <a:t>5</a:t>
            </a:r>
            <a:r>
              <a:rPr lang="en-US" dirty="0"/>
              <a:t>-cent stamps.</a:t>
            </a:r>
          </a:p>
          <a:p>
            <a:pPr lvl="2"/>
            <a:r>
              <a:rPr lang="en-US" i="1" dirty="0"/>
              <a:t>P</a:t>
            </a:r>
            <a:r>
              <a:rPr lang="en-US" dirty="0"/>
              <a:t>(</a:t>
            </a:r>
            <a:r>
              <a:rPr lang="en-US" dirty="0">
                <a:latin typeface="Cambria Math" pitchFamily="18" charset="0"/>
                <a:ea typeface="Cambria Math" pitchFamily="18" charset="0"/>
              </a:rPr>
              <a:t>15</a:t>
            </a:r>
            <a:r>
              <a:rPr lang="en-US" dirty="0"/>
              <a:t>) uses three </a:t>
            </a:r>
            <a:r>
              <a:rPr lang="en-US" dirty="0">
                <a:latin typeface="Cambria Math" pitchFamily="18" charset="0"/>
                <a:ea typeface="Cambria Math" pitchFamily="18" charset="0"/>
              </a:rPr>
              <a:t>5</a:t>
            </a:r>
            <a:r>
              <a:rPr lang="en-US" dirty="0"/>
              <a:t>-cent stamps.</a:t>
            </a:r>
          </a:p>
          <a:p>
            <a:pPr lvl="1"/>
            <a:r>
              <a:rPr lang="en-US" dirty="0"/>
              <a:t>INDUCTIVE STEP: The inductive hypothesis  states that </a:t>
            </a:r>
            <a:r>
              <a:rPr lang="en-US" i="1" dirty="0"/>
              <a:t>P</a:t>
            </a:r>
            <a:r>
              <a:rPr lang="en-US" dirty="0"/>
              <a:t>(</a:t>
            </a:r>
            <a:r>
              <a:rPr lang="en-US" i="1" dirty="0"/>
              <a:t>j</a:t>
            </a:r>
            <a:r>
              <a:rPr lang="en-US" dirty="0"/>
              <a:t>) holds for </a:t>
            </a:r>
            <a:r>
              <a:rPr lang="en-US" dirty="0">
                <a:latin typeface="Cambria Math" pitchFamily="18" charset="0"/>
                <a:ea typeface="Cambria Math" pitchFamily="18" charset="0"/>
              </a:rPr>
              <a:t>12</a:t>
            </a:r>
            <a:r>
              <a:rPr lang="en-US" dirty="0"/>
              <a:t> ≤ </a:t>
            </a:r>
            <a:r>
              <a:rPr lang="en-US" i="1" dirty="0"/>
              <a:t>j</a:t>
            </a:r>
            <a:r>
              <a:rPr lang="en-US" dirty="0"/>
              <a:t> &lt; </a:t>
            </a:r>
            <a:r>
              <a:rPr lang="en-US" i="1" dirty="0"/>
              <a:t>k</a:t>
            </a:r>
            <a:r>
              <a:rPr lang="en-US" dirty="0"/>
              <a:t>, where </a:t>
            </a:r>
            <a:r>
              <a:rPr lang="en-US" i="1" dirty="0"/>
              <a:t>k</a:t>
            </a:r>
            <a:r>
              <a:rPr lang="en-US" dirty="0"/>
              <a:t> ≥ </a:t>
            </a:r>
            <a:r>
              <a:rPr lang="en-US" dirty="0">
                <a:latin typeface="Cambria Math" pitchFamily="18" charset="0"/>
                <a:ea typeface="Cambria Math" pitchFamily="18" charset="0"/>
              </a:rPr>
              <a:t>16.  </a:t>
            </a:r>
            <a:endParaRPr lang="en-US" dirty="0"/>
          </a:p>
          <a:p>
            <a:pPr lvl="1"/>
            <a:r>
              <a:rPr lang="en-US" dirty="0"/>
              <a:t>Using the inductive hypothesis, </a:t>
            </a:r>
            <a:r>
              <a:rPr lang="en-US" i="1" dirty="0"/>
              <a:t>P</a:t>
            </a:r>
            <a:r>
              <a:rPr lang="en-US" dirty="0"/>
              <a:t>(</a:t>
            </a:r>
            <a:r>
              <a:rPr lang="en-US" i="1" dirty="0"/>
              <a:t>k</a:t>
            </a:r>
            <a:r>
              <a:rPr lang="en-US" dirty="0"/>
              <a:t> </a:t>
            </a:r>
            <a:r>
              <a:rPr lang="en-US" dirty="0">
                <a:latin typeface="Cambria Math"/>
                <a:ea typeface="Cambria Math"/>
              </a:rPr>
              <a:t>− 4) holds since </a:t>
            </a:r>
            <a:r>
              <a:rPr lang="en-US" i="1" dirty="0"/>
              <a:t>k</a:t>
            </a:r>
            <a:r>
              <a:rPr lang="en-US" dirty="0"/>
              <a:t> </a:t>
            </a:r>
            <a:r>
              <a:rPr lang="en-US" dirty="0">
                <a:latin typeface="Cambria Math"/>
                <a:ea typeface="Cambria Math"/>
              </a:rPr>
              <a:t>− 4 ≥ </a:t>
            </a:r>
            <a:r>
              <a:rPr lang="en-US" dirty="0">
                <a:latin typeface="Cambria Math" pitchFamily="18" charset="0"/>
                <a:ea typeface="Cambria Math" pitchFamily="18" charset="0"/>
              </a:rPr>
              <a:t>12.</a:t>
            </a:r>
            <a:r>
              <a:rPr lang="en-US" dirty="0">
                <a:latin typeface="Cambria Math"/>
                <a:ea typeface="Cambria Math"/>
              </a:rPr>
              <a:t>  To form postage of  </a:t>
            </a:r>
            <a:r>
              <a:rPr lang="en-US" i="1" dirty="0"/>
              <a:t>k</a:t>
            </a:r>
            <a:r>
              <a:rPr lang="en-US" dirty="0">
                <a:latin typeface="Cambria Math" pitchFamily="18" charset="0"/>
                <a:ea typeface="Cambria Math" pitchFamily="18" charset="0"/>
              </a:rPr>
              <a:t> cents, add a 4</a:t>
            </a:r>
            <a:r>
              <a:rPr lang="en-US" dirty="0"/>
              <a:t>-cent stamp to the postage for </a:t>
            </a:r>
            <a:r>
              <a:rPr lang="en-US" i="1" dirty="0"/>
              <a:t>k</a:t>
            </a:r>
            <a:r>
              <a:rPr lang="en-US" dirty="0"/>
              <a:t> </a:t>
            </a:r>
            <a:r>
              <a:rPr lang="en-US" dirty="0">
                <a:latin typeface="Cambria Math"/>
                <a:ea typeface="Cambria Math"/>
              </a:rPr>
              <a:t>− 4 </a:t>
            </a:r>
            <a:r>
              <a:rPr lang="en-US" dirty="0">
                <a:ea typeface="Cambria Math"/>
              </a:rPr>
              <a:t>cents.</a:t>
            </a:r>
            <a:r>
              <a:rPr lang="en-US" dirty="0">
                <a:latin typeface="Cambria Math" pitchFamily="18" charset="0"/>
                <a:ea typeface="Cambria Math" pitchFamily="18" charset="0"/>
              </a:rPr>
              <a:t> </a:t>
            </a:r>
            <a:endParaRPr lang="en-US" dirty="0">
              <a:latin typeface="Cambria Math"/>
              <a:ea typeface="Cambria Math"/>
            </a:endParaRPr>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Definitions and Structural Induction</a:t>
            </a:r>
          </a:p>
        </p:txBody>
      </p:sp>
      <p:sp>
        <p:nvSpPr>
          <p:cNvPr id="3" name="Subtitle 2"/>
          <p:cNvSpPr>
            <a:spLocks noGrp="1"/>
          </p:cNvSpPr>
          <p:nvPr>
            <p:ph type="subTitle" idx="1"/>
          </p:nvPr>
        </p:nvSpPr>
        <p:spPr/>
        <p:txBody>
          <a:bodyPr/>
          <a:lstStyle/>
          <a:p>
            <a:r>
              <a:rPr lang="en-US"/>
              <a:t>Section 5.3</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Recursively Defined Functions</a:t>
            </a:r>
          </a:p>
          <a:p>
            <a:r>
              <a:rPr lang="en-US" dirty="0"/>
              <a:t>Recursively Defined Sets and Structures</a:t>
            </a:r>
          </a:p>
          <a:p>
            <a:r>
              <a:rPr lang="en-US" dirty="0"/>
              <a:t>Structural Induction</a:t>
            </a:r>
          </a:p>
          <a:p>
            <a:pPr lvl="1">
              <a:buNone/>
            </a:pP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BASE CASE: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Recursively Defined Functions</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Suppose </a:t>
            </a:r>
            <a:r>
              <a:rPr lang="en-US" i="1" dirty="0"/>
              <a:t>f </a:t>
            </a:r>
            <a:r>
              <a:rPr lang="en-US" dirty="0"/>
              <a:t>is defined by:</a:t>
            </a:r>
          </a:p>
          <a:p>
            <a:pPr>
              <a:buNone/>
            </a:pPr>
            <a:r>
              <a:rPr lang="en-US" i="1" dirty="0"/>
              <a:t>         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a:t>
            </a:r>
          </a:p>
          <a:p>
            <a:pPr>
              <a:buNone/>
            </a:pPr>
            <a:r>
              <a:rPr lang="en-US" i="1" dirty="0"/>
              <a:t>         f(n</a:t>
            </a:r>
            <a:r>
              <a:rPr lang="en-US" dirty="0"/>
              <a:t>)</a:t>
            </a:r>
            <a:r>
              <a:rPr lang="en-US" i="1" dirty="0"/>
              <a:t> = </a:t>
            </a:r>
            <a:r>
              <a:rPr lang="en-US" dirty="0">
                <a:latin typeface="Cambria Math" pitchFamily="18" charset="0"/>
                <a:ea typeface="Cambria Math" pitchFamily="18" charset="0"/>
              </a:rPr>
              <a:t>2</a:t>
            </a:r>
            <a:r>
              <a:rPr lang="en-US" i="1" dirty="0"/>
              <a:t>f</a:t>
            </a:r>
            <a:r>
              <a:rPr lang="en-US" dirty="0"/>
              <a:t>(</a:t>
            </a:r>
            <a:r>
              <a:rPr lang="en-US" i="1" dirty="0"/>
              <a:t>n -</a:t>
            </a:r>
            <a:r>
              <a:rPr lang="en-US" dirty="0">
                <a:latin typeface="Cambria Math" pitchFamily="18" charset="0"/>
                <a:ea typeface="Cambria Math" pitchFamily="18" charset="0"/>
              </a:rPr>
              <a:t> 1</a:t>
            </a:r>
            <a:r>
              <a:rPr lang="en-US" dirty="0"/>
              <a:t>)</a:t>
            </a:r>
            <a:r>
              <a:rPr lang="en-US" i="1" dirty="0"/>
              <a:t> + </a:t>
            </a:r>
            <a:r>
              <a:rPr lang="en-US" dirty="0">
                <a:latin typeface="Cambria Math" pitchFamily="18" charset="0"/>
                <a:ea typeface="Cambria Math" pitchFamily="18" charset="0"/>
              </a:rPr>
              <a:t>3</a:t>
            </a:r>
          </a:p>
          <a:p>
            <a:pPr>
              <a:buNone/>
            </a:pPr>
            <a:r>
              <a:rPr lang="en-US" dirty="0"/>
              <a:t>    Find </a:t>
            </a:r>
            <a:r>
              <a:rPr lang="en-US" i="1" dirty="0"/>
              <a:t>f</a:t>
            </a:r>
            <a:r>
              <a:rPr lang="en-US" dirty="0"/>
              <a:t>(</a:t>
            </a:r>
            <a:r>
              <a:rPr lang="en-US" dirty="0">
                <a:latin typeface="Cambria Math" pitchFamily="18" charset="0"/>
                <a:ea typeface="Cambria Math" pitchFamily="18" charset="0"/>
              </a:rPr>
              <a:t>1</a:t>
            </a:r>
            <a:r>
              <a:rPr lang="en-US" dirty="0"/>
              <a:t>), </a:t>
            </a:r>
            <a:r>
              <a:rPr lang="en-US" i="1" dirty="0"/>
              <a:t>f</a:t>
            </a:r>
            <a:r>
              <a:rPr lang="en-US" dirty="0"/>
              <a:t>(</a:t>
            </a:r>
            <a:r>
              <a:rPr lang="en-US" dirty="0">
                <a:latin typeface="Cambria Math" pitchFamily="18" charset="0"/>
                <a:ea typeface="Cambria Math" pitchFamily="18" charset="0"/>
              </a:rPr>
              <a:t>2</a:t>
            </a:r>
            <a:r>
              <a:rPr lang="en-US" dirty="0"/>
              <a:t>), </a:t>
            </a:r>
            <a:r>
              <a:rPr lang="en-US" i="1" dirty="0"/>
              <a:t>f</a:t>
            </a:r>
            <a:r>
              <a:rPr lang="en-US" dirty="0"/>
              <a:t>(</a:t>
            </a:r>
            <a:r>
              <a:rPr lang="en-US" dirty="0">
                <a:latin typeface="Cambria Math" pitchFamily="18" charset="0"/>
                <a:ea typeface="Cambria Math" pitchFamily="18" charset="0"/>
              </a:rPr>
              <a:t>3</a:t>
            </a:r>
            <a:r>
              <a:rPr lang="en-US" dirty="0"/>
              <a:t>), </a:t>
            </a:r>
            <a:r>
              <a:rPr lang="en-US" i="1" dirty="0"/>
              <a:t>f</a:t>
            </a:r>
            <a:r>
              <a:rPr lang="en-US" dirty="0"/>
              <a:t>(</a:t>
            </a:r>
            <a:r>
              <a:rPr lang="en-US" dirty="0">
                <a:latin typeface="Cambria Math" pitchFamily="18" charset="0"/>
                <a:ea typeface="Cambria Math" pitchFamily="18" charset="0"/>
              </a:rPr>
              <a:t>4</a:t>
            </a:r>
            <a:r>
              <a:rPr lang="en-US" dirty="0"/>
              <a:t>)</a:t>
            </a:r>
          </a:p>
          <a:p>
            <a:pPr>
              <a:buNone/>
            </a:pPr>
            <a:r>
              <a:rPr lang="en-US" dirty="0"/>
              <a:t>    </a:t>
            </a:r>
            <a:r>
              <a:rPr lang="en-US" b="1" dirty="0"/>
              <a:t>Solution</a:t>
            </a:r>
            <a:r>
              <a:rPr lang="en-US" dirty="0"/>
              <a:t>:</a:t>
            </a:r>
          </a:p>
          <a:p>
            <a:pPr lvl="2"/>
            <a:r>
              <a:rPr lang="en-US" i="1" dirty="0"/>
              <a:t>f</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∙3 + 3 = 9</a:t>
            </a:r>
          </a:p>
          <a:p>
            <a:pPr lvl="2"/>
            <a:r>
              <a:rPr lang="en-US" i="1" dirty="0"/>
              <a:t>f</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1</a:t>
            </a:r>
            <a:r>
              <a:rPr lang="en-US" dirty="0">
                <a:ea typeface="Cambria Math" pitchFamily="18" charset="0"/>
              </a:rPr>
              <a:t>)</a:t>
            </a:r>
            <a:r>
              <a:rPr lang="en-US" i="1" dirty="0"/>
              <a:t>+ </a:t>
            </a:r>
            <a:r>
              <a:rPr lang="en-US" dirty="0">
                <a:latin typeface="Cambria Math" pitchFamily="18" charset="0"/>
                <a:ea typeface="Cambria Math" pitchFamily="18" charset="0"/>
              </a:rPr>
              <a:t>3 = 2</a:t>
            </a:r>
            <a:r>
              <a:rPr lang="en-US" dirty="0">
                <a:latin typeface="Cambria Math"/>
                <a:ea typeface="Cambria Math"/>
              </a:rPr>
              <a:t>∙9 + 3 = 21</a:t>
            </a:r>
          </a:p>
          <a:p>
            <a:pPr lvl="2"/>
            <a:r>
              <a:rPr lang="en-US" i="1" dirty="0"/>
              <a:t>f</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2</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∙21 + 3 = 45</a:t>
            </a:r>
          </a:p>
          <a:p>
            <a:pPr lvl="2"/>
            <a:r>
              <a:rPr lang="en-US" i="1" dirty="0"/>
              <a:t>f</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3</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∙45 + 3 = 93</a:t>
            </a:r>
          </a:p>
          <a:p>
            <a:pPr lvl="2">
              <a:buNone/>
            </a:pPr>
            <a:endParaRPr lang="en-US" dirty="0">
              <a:latin typeface="Cambria Math"/>
              <a:ea typeface="Cambria Math"/>
            </a:endParaRPr>
          </a:p>
          <a:p>
            <a:pPr>
              <a:buNone/>
            </a:pPr>
            <a:r>
              <a:rPr lang="en-US" b="1" dirty="0"/>
              <a:t>   Example:  </a:t>
            </a:r>
            <a:r>
              <a:rPr lang="en-US" dirty="0"/>
              <a:t>Give a recursive definition of the factorial function </a:t>
            </a:r>
            <a:r>
              <a:rPr lang="en-US" i="1" dirty="0"/>
              <a:t>n</a:t>
            </a:r>
            <a:r>
              <a:rPr lang="en-US" dirty="0"/>
              <a:t>!:</a:t>
            </a:r>
          </a:p>
          <a:p>
            <a:pPr>
              <a:buNone/>
            </a:pPr>
            <a:r>
              <a:rPr lang="en-US" b="1" dirty="0"/>
              <a:t>   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a:t>
            </a:r>
            <a:r>
              <a:rPr lang="en-US" dirty="0"/>
              <a:t>)</a:t>
            </a:r>
            <a:r>
              <a:rPr lang="en-US" i="1" dirty="0"/>
              <a:t> = n</a:t>
            </a:r>
            <a:r>
              <a:rPr lang="en-US" dirty="0">
                <a:latin typeface="Cambria Math"/>
                <a:ea typeface="Cambria Math"/>
              </a:rPr>
              <a:t>∙</a:t>
            </a:r>
            <a:r>
              <a:rPr lang="en-US" i="1" dirty="0"/>
              <a:t> f</a:t>
            </a:r>
            <a:r>
              <a:rPr lang="en-US" dirty="0"/>
              <a:t>(</a:t>
            </a:r>
            <a:r>
              <a:rPr lang="en-US" i="1" dirty="0"/>
              <a:t>n-1</a:t>
            </a:r>
            <a:r>
              <a:rPr lang="en-US" dirty="0"/>
              <a:t>)</a:t>
            </a:r>
          </a:p>
          <a:p>
            <a:pPr lvl="2">
              <a:buNone/>
            </a:pPr>
            <a:endParaRPr lang="en-US" dirty="0">
              <a:latin typeface="Cambria Math"/>
              <a:ea typeface="Cambria Math"/>
            </a:endParaRPr>
          </a:p>
          <a:p>
            <a:pPr lvl="2"/>
            <a:endParaRPr lang="en-US" dirty="0"/>
          </a:p>
          <a:p>
            <a:endParaRPr lang="en-US" dirty="0"/>
          </a:p>
        </p:txBody>
      </p:sp>
    </p:spTree>
    <p:extLst>
      <p:ext uri="{BB962C8B-B14F-4D97-AF65-F5344CB8AC3E}">
        <p14:creationId xmlns:p14="http://schemas.microsoft.com/office/powerpoint/2010/main" val="670676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Recurrences by Induction</a:t>
            </a:r>
          </a:p>
        </p:txBody>
      </p:sp>
      <p:sp>
        <p:nvSpPr>
          <p:cNvPr id="3" name="Content Placeholder 2"/>
          <p:cNvSpPr>
            <a:spLocks noGrp="1"/>
          </p:cNvSpPr>
          <p:nvPr>
            <p:ph idx="1"/>
          </p:nvPr>
        </p:nvSpPr>
        <p:spPr/>
        <p:txBody>
          <a:bodyPr>
            <a:normAutofit/>
          </a:bodyPr>
          <a:lstStyle/>
          <a:p>
            <a:pPr>
              <a:buNone/>
            </a:pPr>
            <a:r>
              <a:rPr lang="en-US" b="1" dirty="0"/>
              <a:t>Recurrence</a:t>
            </a:r>
            <a:r>
              <a:rPr lang="en-US" dirty="0"/>
              <a:t>: f(</a:t>
            </a:r>
            <a:r>
              <a:rPr lang="en-US" dirty="0">
                <a:latin typeface="Cambria Math" pitchFamily="18" charset="0"/>
                <a:ea typeface="Cambria Math" pitchFamily="18" charset="0"/>
              </a:rPr>
              <a:t>1</a:t>
            </a:r>
            <a:r>
              <a:rPr lang="en-US" dirty="0"/>
              <a:t>) </a:t>
            </a:r>
            <a:r>
              <a:rPr lang="en-US" i="1" dirty="0"/>
              <a:t>= </a:t>
            </a:r>
            <a:r>
              <a:rPr lang="en-US" dirty="0">
                <a:latin typeface="Cambria Math" pitchFamily="18" charset="0"/>
                <a:ea typeface="Cambria Math" pitchFamily="18" charset="0"/>
              </a:rPr>
              <a:t>1; </a:t>
            </a:r>
            <a:r>
              <a:rPr lang="en-US" dirty="0"/>
              <a:t>f(n) </a:t>
            </a:r>
            <a:r>
              <a:rPr lang="en-US" i="1" dirty="0"/>
              <a:t>= </a:t>
            </a:r>
            <a:r>
              <a:rPr lang="en-US" dirty="0">
                <a:latin typeface="Cambria Math" pitchFamily="18" charset="0"/>
                <a:ea typeface="Cambria Math" pitchFamily="18" charset="0"/>
              </a:rPr>
              <a:t>2</a:t>
            </a:r>
            <a:r>
              <a:rPr lang="en-US" dirty="0"/>
              <a:t>f(n -</a:t>
            </a:r>
            <a:r>
              <a:rPr lang="en-US" dirty="0">
                <a:latin typeface="Cambria Math" pitchFamily="18" charset="0"/>
                <a:ea typeface="Cambria Math" pitchFamily="18" charset="0"/>
              </a:rPr>
              <a:t> 1</a:t>
            </a:r>
            <a:r>
              <a:rPr lang="en-US" dirty="0"/>
              <a:t>)</a:t>
            </a:r>
            <a:r>
              <a:rPr lang="en-US" i="1" dirty="0"/>
              <a:t> + </a:t>
            </a:r>
            <a:r>
              <a:rPr lang="en-US" dirty="0">
                <a:latin typeface="Cambria Math" pitchFamily="18" charset="0"/>
                <a:ea typeface="Cambria Math" pitchFamily="18" charset="0"/>
              </a:rPr>
              <a:t>1.</a:t>
            </a:r>
          </a:p>
          <a:p>
            <a:pPr>
              <a:buNone/>
            </a:pPr>
            <a:r>
              <a:rPr lang="en-US" b="1" dirty="0">
                <a:latin typeface="Cambria Math" pitchFamily="18" charset="0"/>
                <a:ea typeface="Cambria Math" pitchFamily="18" charset="0"/>
              </a:rPr>
              <a:t>Fact: </a:t>
            </a:r>
            <a:r>
              <a:rPr lang="en-US" dirty="0">
                <a:latin typeface="Cambria Math" pitchFamily="18" charset="0"/>
                <a:ea typeface="Cambria Math" pitchFamily="18" charset="0"/>
              </a:rPr>
              <a:t>f(n) = 2</a:t>
            </a:r>
            <a:r>
              <a:rPr lang="en-US" baseline="30000" dirty="0">
                <a:latin typeface="Cambria Math" pitchFamily="18" charset="0"/>
                <a:ea typeface="Cambria Math" pitchFamily="18" charset="0"/>
              </a:rPr>
              <a:t>n</a:t>
            </a:r>
            <a:r>
              <a:rPr lang="en-US" dirty="0">
                <a:latin typeface="Cambria Math" pitchFamily="18" charset="0"/>
                <a:ea typeface="Cambria Math" pitchFamily="18" charset="0"/>
              </a:rPr>
              <a:t> - 1</a:t>
            </a:r>
          </a:p>
          <a:p>
            <a:pPr>
              <a:buNone/>
            </a:pPr>
            <a:r>
              <a:rPr lang="en-US" b="1" dirty="0">
                <a:latin typeface="Cambria Math" pitchFamily="18" charset="0"/>
                <a:ea typeface="Cambria Math" pitchFamily="18" charset="0"/>
              </a:rPr>
              <a:t>Proof:</a:t>
            </a:r>
          </a:p>
          <a:p>
            <a:pPr>
              <a:buNone/>
            </a:pPr>
            <a:r>
              <a:rPr lang="en-US" b="1" dirty="0">
                <a:latin typeface="Cambria Math" pitchFamily="18" charset="0"/>
                <a:ea typeface="Cambria Math" pitchFamily="18" charset="0"/>
              </a:rPr>
              <a:t>BC: </a:t>
            </a:r>
            <a:r>
              <a:rPr lang="en-US" dirty="0">
                <a:latin typeface="Cambria Math" pitchFamily="18" charset="0"/>
                <a:ea typeface="Cambria Math" pitchFamily="18" charset="0"/>
              </a:rPr>
              <a:t>f(1) = 1 = 2</a:t>
            </a:r>
            <a:r>
              <a:rPr lang="en-US" baseline="30000" dirty="0">
                <a:latin typeface="Cambria Math" pitchFamily="18" charset="0"/>
                <a:ea typeface="Cambria Math" pitchFamily="18" charset="0"/>
              </a:rPr>
              <a:t>1</a:t>
            </a:r>
            <a:r>
              <a:rPr lang="en-US" dirty="0">
                <a:latin typeface="Cambria Math" pitchFamily="18" charset="0"/>
                <a:ea typeface="Cambria Math" pitchFamily="18" charset="0"/>
              </a:rPr>
              <a:t> - 1</a:t>
            </a:r>
          </a:p>
          <a:p>
            <a:pPr>
              <a:buNone/>
            </a:pPr>
            <a:r>
              <a:rPr lang="en-US" b="1" dirty="0">
                <a:latin typeface="Cambria Math" pitchFamily="18" charset="0"/>
                <a:ea typeface="Cambria Math" pitchFamily="18" charset="0"/>
              </a:rPr>
              <a:t>IH: </a:t>
            </a:r>
            <a:r>
              <a:rPr lang="en-US" dirty="0">
                <a:latin typeface="Cambria Math" pitchFamily="18" charset="0"/>
                <a:ea typeface="Cambria Math" pitchFamily="18" charset="0"/>
              </a:rPr>
              <a:t>For all 0 &lt; j &lt;n , f(j) = 2</a:t>
            </a:r>
            <a:r>
              <a:rPr lang="en-US" baseline="30000" dirty="0">
                <a:latin typeface="Cambria Math" pitchFamily="18" charset="0"/>
                <a:ea typeface="Cambria Math" pitchFamily="18" charset="0"/>
              </a:rPr>
              <a:t>j</a:t>
            </a:r>
            <a:r>
              <a:rPr lang="en-US" dirty="0">
                <a:latin typeface="Cambria Math" pitchFamily="18" charset="0"/>
                <a:ea typeface="Cambria Math" pitchFamily="18" charset="0"/>
              </a:rPr>
              <a:t> - 1</a:t>
            </a:r>
          </a:p>
          <a:p>
            <a:pPr>
              <a:buNone/>
            </a:pPr>
            <a:r>
              <a:rPr lang="en-US" b="1" dirty="0">
                <a:latin typeface="Cambria Math" pitchFamily="18" charset="0"/>
                <a:ea typeface="Cambria Math" pitchFamily="18" charset="0"/>
              </a:rPr>
              <a:t>IS: </a:t>
            </a:r>
            <a:r>
              <a:rPr lang="en-US" dirty="0">
                <a:latin typeface="Cambria Math" pitchFamily="18" charset="0"/>
                <a:ea typeface="Cambria Math" pitchFamily="18" charset="0"/>
              </a:rPr>
              <a:t>f(n) = 2</a:t>
            </a:r>
            <a:r>
              <a:rPr lang="en-US" dirty="0"/>
              <a:t>f(n -</a:t>
            </a:r>
            <a:r>
              <a:rPr lang="en-US" dirty="0">
                <a:latin typeface="Cambria Math" pitchFamily="18" charset="0"/>
                <a:ea typeface="Cambria Math" pitchFamily="18" charset="0"/>
              </a:rPr>
              <a:t> 1</a:t>
            </a:r>
            <a:r>
              <a:rPr lang="en-US" dirty="0"/>
              <a:t>)</a:t>
            </a:r>
            <a:r>
              <a:rPr lang="en-US" i="1" dirty="0"/>
              <a:t> + </a:t>
            </a:r>
            <a:r>
              <a:rPr lang="en-US" dirty="0">
                <a:latin typeface="Cambria Math" pitchFamily="18" charset="0"/>
                <a:ea typeface="Cambria Math" pitchFamily="18" charset="0"/>
              </a:rPr>
              <a:t>1</a:t>
            </a:r>
          </a:p>
          <a:p>
            <a:pPr>
              <a:buNone/>
            </a:pPr>
            <a:r>
              <a:rPr lang="en-US" b="1" dirty="0">
                <a:latin typeface="Cambria Math" pitchFamily="18" charset="0"/>
                <a:ea typeface="Cambria Math" pitchFamily="18" charset="0"/>
              </a:rPr>
              <a:t>               </a:t>
            </a:r>
            <a:r>
              <a:rPr lang="en-US" dirty="0">
                <a:latin typeface="Cambria Math" pitchFamily="18" charset="0"/>
                <a:ea typeface="Cambria Math" pitchFamily="18" charset="0"/>
              </a:rPr>
              <a:t>=</a:t>
            </a:r>
            <a:r>
              <a:rPr lang="en-US" b="1" dirty="0">
                <a:latin typeface="Cambria Math" pitchFamily="18" charset="0"/>
                <a:ea typeface="Cambria Math" pitchFamily="18" charset="0"/>
              </a:rPr>
              <a:t> </a:t>
            </a:r>
            <a:r>
              <a:rPr lang="en-US" dirty="0">
                <a:latin typeface="Cambria Math" pitchFamily="18" charset="0"/>
                <a:ea typeface="Cambria Math" pitchFamily="18" charset="0"/>
              </a:rPr>
              <a:t>2 (2</a:t>
            </a:r>
            <a:r>
              <a:rPr lang="en-US" baseline="30000" dirty="0">
                <a:latin typeface="Cambria Math" pitchFamily="18" charset="0"/>
                <a:ea typeface="Cambria Math" pitchFamily="18" charset="0"/>
              </a:rPr>
              <a:t>n-1</a:t>
            </a:r>
            <a:r>
              <a:rPr lang="en-US" dirty="0">
                <a:latin typeface="Cambria Math" pitchFamily="18" charset="0"/>
                <a:ea typeface="Cambria Math" pitchFamily="18" charset="0"/>
              </a:rPr>
              <a:t> - 1) + 1    (by IH)</a:t>
            </a:r>
          </a:p>
          <a:p>
            <a:pPr>
              <a:buNone/>
            </a:pPr>
            <a:r>
              <a:rPr lang="en-US" dirty="0">
                <a:latin typeface="Cambria Math" pitchFamily="18" charset="0"/>
                <a:ea typeface="Cambria Math" pitchFamily="18" charset="0"/>
              </a:rPr>
              <a:t>               = 2</a:t>
            </a:r>
            <a:r>
              <a:rPr lang="en-US" baseline="30000" dirty="0">
                <a:latin typeface="Cambria Math" pitchFamily="18" charset="0"/>
                <a:ea typeface="Cambria Math" pitchFamily="18" charset="0"/>
              </a:rPr>
              <a:t>n</a:t>
            </a:r>
            <a:r>
              <a:rPr lang="en-US" dirty="0">
                <a:latin typeface="Cambria Math" pitchFamily="18" charset="0"/>
                <a:ea typeface="Cambria Math" pitchFamily="18" charset="0"/>
              </a:rPr>
              <a:t> - 1</a:t>
            </a:r>
            <a:endParaRPr lang="en-US" sz="2600" dirty="0">
              <a:latin typeface="Cambria Math" pitchFamily="18" charset="0"/>
              <a:ea typeface="Cambria Math" pitchFamily="18" charset="0"/>
            </a:endParaRPr>
          </a:p>
        </p:txBody>
      </p:sp>
    </p:spTree>
    <p:extLst>
      <p:ext uri="{BB962C8B-B14F-4D97-AF65-F5344CB8AC3E}">
        <p14:creationId xmlns:p14="http://schemas.microsoft.com/office/powerpoint/2010/main" val="243740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pPr>
              <a:buNone/>
            </a:pPr>
            <a:r>
              <a:rPr lang="en-US" b="1" dirty="0"/>
              <a:t>   Example </a:t>
            </a:r>
            <a:r>
              <a:rPr lang="en-US" dirty="0"/>
              <a:t>: The Fibonacci numbers are defined as follows:</a:t>
            </a:r>
          </a:p>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Find</a:t>
            </a:r>
            <a:r>
              <a:rPr lang="en-US" i="1" dirty="0"/>
              <a:t> f</a:t>
            </a:r>
            <a:r>
              <a:rPr lang="en-US" baseline="-25000" dirty="0">
                <a:latin typeface="Cambria Math" pitchFamily="18" charset="0"/>
                <a:ea typeface="Cambria Math" pitchFamily="18" charset="0"/>
              </a:rPr>
              <a:t>2</a:t>
            </a:r>
            <a:r>
              <a:rPr lang="en-US" i="1" dirty="0"/>
              <a:t>, f</a:t>
            </a:r>
            <a:r>
              <a:rPr lang="en-US" baseline="-25000" dirty="0">
                <a:latin typeface="Cambria Math" pitchFamily="18" charset="0"/>
                <a:ea typeface="Cambria Math" pitchFamily="18" charset="0"/>
              </a:rPr>
              <a:t>3 </a:t>
            </a:r>
            <a:r>
              <a:rPr lang="en-US" i="1" dirty="0"/>
              <a:t>, f</a:t>
            </a:r>
            <a:r>
              <a:rPr lang="en-US" baseline="-25000" dirty="0">
                <a:latin typeface="Cambria Math" pitchFamily="18" charset="0"/>
                <a:ea typeface="Cambria Math" pitchFamily="18" charset="0"/>
              </a:rPr>
              <a:t>4 </a:t>
            </a:r>
            <a:r>
              <a:rPr lang="en-US" i="1" dirty="0"/>
              <a:t>, f</a:t>
            </a:r>
            <a:r>
              <a:rPr lang="en-US" baseline="-25000" dirty="0">
                <a:latin typeface="Cambria Math" pitchFamily="18" charset="0"/>
                <a:ea typeface="Cambria Math" pitchFamily="18" charset="0"/>
              </a:rPr>
              <a:t>5 </a:t>
            </a:r>
            <a:r>
              <a:rPr lang="en-US" dirty="0"/>
              <a:t>.</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a:t>Fibonacci </a:t>
            </a:r>
          </a:p>
          <a:p>
            <a:r>
              <a:rPr lang="en-US" dirty="0"/>
              <a:t>(</a:t>
            </a:r>
            <a:r>
              <a:rPr lang="en-US" dirty="0">
                <a:latin typeface="Cambria Math" pitchFamily="18" charset="0"/>
                <a:ea typeface="Cambria Math" pitchFamily="18" charset="0"/>
              </a:rPr>
              <a:t>1170</a:t>
            </a:r>
            <a:r>
              <a:rPr lang="en-US" dirty="0"/>
              <a:t>- </a:t>
            </a:r>
            <a:r>
              <a:rPr lang="en-US" dirty="0">
                <a:latin typeface="Cambria Math" pitchFamily="18" charset="0"/>
                <a:ea typeface="Cambria Math" pitchFamily="18" charset="0"/>
              </a:rPr>
              <a:t>1250</a:t>
            </a:r>
            <a:r>
              <a:rPr lang="en-US" dirty="0"/>
              <a:t>)</a:t>
            </a:r>
          </a:p>
        </p:txBody>
      </p:sp>
      <p:sp>
        <p:nvSpPr>
          <p:cNvPr id="7" name="TextBox 6"/>
          <p:cNvSpPr txBox="1"/>
          <p:nvPr/>
        </p:nvSpPr>
        <p:spPr>
          <a:xfrm>
            <a:off x="4724400" y="3048000"/>
            <a:ext cx="3352800" cy="2031325"/>
          </a:xfrm>
          <a:prstGeom prst="rect">
            <a:avLst/>
          </a:prstGeom>
          <a:noFill/>
          <a:ln>
            <a:solidFill>
              <a:schemeClr val="accent1"/>
            </a:solidFill>
          </a:ln>
        </p:spPr>
        <p:txBody>
          <a:bodyPr wrap="square" rtlCol="0">
            <a:spAutoFit/>
          </a:bodyPr>
          <a:lstStyle/>
          <a:p>
            <a:r>
              <a:rPr lang="en-US" dirty="0"/>
              <a:t>Fibonacci numbers were used to model population growth of rabbits. </a:t>
            </a:r>
          </a:p>
          <a:p>
            <a:endParaRPr lang="en-US" dirty="0"/>
          </a:p>
          <a:p>
            <a:r>
              <a:rPr lang="en-US" dirty="0"/>
              <a:t>Next, we use strong induction to prove a result about the Fibonacci numbers.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Recurrences by Induction</a:t>
            </a:r>
          </a:p>
        </p:txBody>
      </p:sp>
      <p:sp>
        <p:nvSpPr>
          <p:cNvPr id="3" name="Content Placeholder 2"/>
          <p:cNvSpPr>
            <a:spLocks noGrp="1"/>
          </p:cNvSpPr>
          <p:nvPr>
            <p:ph idx="1"/>
          </p:nvPr>
        </p:nvSpPr>
        <p:spPr/>
        <p:txBody>
          <a:bodyPr>
            <a:normAutofit lnSpcReduction="10000"/>
          </a:bodyPr>
          <a:lstStyle/>
          <a:p>
            <a:pPr>
              <a:buNone/>
            </a:pPr>
            <a:r>
              <a:rPr lang="en-US" b="1" dirty="0">
                <a:latin typeface="Cambria Math" pitchFamily="18" charset="0"/>
                <a:ea typeface="Cambria Math" pitchFamily="18" charset="0"/>
              </a:rPr>
              <a:t>Recurrence</a:t>
            </a:r>
            <a:r>
              <a:rPr lang="en-US" dirty="0">
                <a:latin typeface="Cambria Math" pitchFamily="18" charset="0"/>
                <a:ea typeface="Cambria Math" pitchFamily="18" charset="0"/>
              </a:rPr>
              <a:t>: f(0) = 0; f(1) = 1; f(n) = f(n - 1) + f(n-2)</a:t>
            </a:r>
          </a:p>
          <a:p>
            <a:pPr>
              <a:buNone/>
            </a:pPr>
            <a:r>
              <a:rPr lang="en-US" b="1" dirty="0">
                <a:latin typeface="Cambria Math" pitchFamily="18" charset="0"/>
                <a:ea typeface="Cambria Math" pitchFamily="18" charset="0"/>
              </a:rPr>
              <a:t>Fact</a:t>
            </a:r>
            <a:r>
              <a:rPr lang="en-US" dirty="0">
                <a:latin typeface="Cambria Math" pitchFamily="18" charset="0"/>
                <a:ea typeface="Cambria Math" pitchFamily="18" charset="0"/>
              </a:rPr>
              <a:t>:  </a:t>
            </a:r>
            <a:r>
              <a:rPr lang="en-US" dirty="0">
                <a:latin typeface="Cambria Math" pitchFamily="18" charset="0"/>
                <a:ea typeface="Cambria Math"/>
              </a:rPr>
              <a:t>f(n) </a:t>
            </a:r>
            <a:r>
              <a:rPr lang="en-US" dirty="0">
                <a:latin typeface="Cambria Math"/>
                <a:ea typeface="Cambria Math"/>
              </a:rPr>
              <a:t>&gt; </a:t>
            </a:r>
            <a:r>
              <a:rPr lang="el-GR" dirty="0">
                <a:latin typeface="Cambria Math"/>
                <a:ea typeface="Cambria Math"/>
              </a:rPr>
              <a:t>α</a:t>
            </a:r>
            <a:r>
              <a:rPr lang="en-US" baseline="30000" dirty="0">
                <a:ea typeface="Cambria Math"/>
              </a:rPr>
              <a:t>n</a:t>
            </a:r>
            <a:r>
              <a:rPr lang="en-US" baseline="30000" dirty="0">
                <a:latin typeface="Cambria Math"/>
                <a:ea typeface="Cambria Math"/>
              </a:rPr>
              <a:t>−2</a:t>
            </a:r>
            <a:r>
              <a:rPr lang="en-US" dirty="0"/>
              <a:t> , for n</a:t>
            </a:r>
            <a:r>
              <a:rPr lang="en-US" dirty="0">
                <a:latin typeface="Cambria Math"/>
                <a:ea typeface="Cambria Math"/>
              </a:rPr>
              <a:t> ≥3,</a:t>
            </a:r>
            <a:r>
              <a:rPr lang="en-US" dirty="0"/>
              <a:t>  where  </a:t>
            </a:r>
            <a:r>
              <a:rPr lang="el-GR" dirty="0">
                <a:latin typeface="Cambria Math"/>
                <a:ea typeface="Cambria Math"/>
              </a:rPr>
              <a:t>α</a:t>
            </a:r>
            <a:r>
              <a:rPr lang="en-US" dirty="0">
                <a:latin typeface="Cambria Math"/>
                <a:ea typeface="Cambria Math"/>
              </a:rPr>
              <a:t> = (1 + √5)/2</a:t>
            </a:r>
            <a:endParaRPr lang="en-US" baseline="30000" dirty="0">
              <a:latin typeface="Cambria Math"/>
              <a:ea typeface="Cambria Math"/>
            </a:endParaRPr>
          </a:p>
          <a:p>
            <a:pPr>
              <a:buNone/>
            </a:pPr>
            <a:r>
              <a:rPr lang="en-US" b="1" dirty="0">
                <a:latin typeface="Cambria Math" pitchFamily="18" charset="0"/>
                <a:ea typeface="Cambria Math" pitchFamily="18" charset="0"/>
              </a:rPr>
              <a:t>Proof</a:t>
            </a:r>
            <a:r>
              <a:rPr lang="en-US" dirty="0">
                <a:latin typeface="Cambria Math" pitchFamily="18" charset="0"/>
                <a:ea typeface="Cambria Math" pitchFamily="18" charset="0"/>
              </a:rPr>
              <a:t>:</a:t>
            </a:r>
          </a:p>
          <a:p>
            <a:pPr>
              <a:buNone/>
            </a:pPr>
            <a:r>
              <a:rPr lang="en-US" b="1" dirty="0">
                <a:latin typeface="Cambria Math" pitchFamily="18" charset="0"/>
                <a:ea typeface="Cambria Math" pitchFamily="18" charset="0"/>
              </a:rPr>
              <a:t>BC</a:t>
            </a:r>
            <a:r>
              <a:rPr lang="en-US" dirty="0">
                <a:latin typeface="Cambria Math" pitchFamily="18" charset="0"/>
                <a:ea typeface="Cambria Math" pitchFamily="18" charset="0"/>
              </a:rPr>
              <a:t>: </a:t>
            </a:r>
            <a:r>
              <a:rPr lang="en-US" dirty="0">
                <a:latin typeface="Cambria Math" pitchFamily="18" charset="0"/>
                <a:ea typeface="Cambria Math"/>
              </a:rPr>
              <a:t>f(3) = 2 &gt; </a:t>
            </a:r>
            <a:r>
              <a:rPr lang="el-GR" dirty="0">
                <a:latin typeface="Cambria Math"/>
                <a:ea typeface="Cambria Math"/>
              </a:rPr>
              <a:t>α</a:t>
            </a:r>
            <a:r>
              <a:rPr lang="en-US" dirty="0">
                <a:latin typeface="Cambria Math"/>
                <a:ea typeface="Cambria Math"/>
              </a:rPr>
              <a:t>; f(4) = 3 &gt; </a:t>
            </a:r>
            <a:r>
              <a:rPr lang="el-GR" dirty="0">
                <a:latin typeface="Cambria Math"/>
                <a:ea typeface="Cambria Math"/>
              </a:rPr>
              <a:t>α</a:t>
            </a:r>
            <a:r>
              <a:rPr lang="en-US" baseline="30000" dirty="0">
                <a:latin typeface="Cambria Math"/>
                <a:ea typeface="Cambria Math"/>
              </a:rPr>
              <a:t>2</a:t>
            </a:r>
          </a:p>
          <a:p>
            <a:pPr>
              <a:buNone/>
            </a:pPr>
            <a:r>
              <a:rPr lang="en-US" b="1" dirty="0">
                <a:latin typeface="Cambria Math" pitchFamily="18" charset="0"/>
                <a:ea typeface="Cambria Math" pitchFamily="18" charset="0"/>
              </a:rPr>
              <a:t>IH</a:t>
            </a:r>
            <a:r>
              <a:rPr lang="en-US" dirty="0">
                <a:latin typeface="Cambria Math" pitchFamily="18" charset="0"/>
                <a:ea typeface="Cambria Math" pitchFamily="18" charset="0"/>
              </a:rPr>
              <a:t>: For all 2 &lt; j &lt; n , f(j) &gt; </a:t>
            </a:r>
            <a:r>
              <a:rPr lang="el-GR" dirty="0">
                <a:latin typeface="Cambria Math"/>
                <a:ea typeface="Cambria Math"/>
              </a:rPr>
              <a:t>α</a:t>
            </a:r>
            <a:r>
              <a:rPr lang="en-US" baseline="30000" dirty="0">
                <a:latin typeface="Cambria Math"/>
                <a:ea typeface="Cambria Math"/>
              </a:rPr>
              <a:t>j−2</a:t>
            </a:r>
          </a:p>
          <a:p>
            <a:pPr>
              <a:buNone/>
            </a:pPr>
            <a:r>
              <a:rPr lang="en-US" b="1" dirty="0">
                <a:latin typeface="Cambria Math" pitchFamily="18" charset="0"/>
                <a:ea typeface="Cambria Math" pitchFamily="18" charset="0"/>
              </a:rPr>
              <a:t>IS</a:t>
            </a:r>
            <a:r>
              <a:rPr lang="en-US" dirty="0">
                <a:latin typeface="Cambria Math" pitchFamily="18" charset="0"/>
                <a:ea typeface="Cambria Math" pitchFamily="18" charset="0"/>
              </a:rPr>
              <a:t>: f(n) = f(n-1) + f(n-2)</a:t>
            </a:r>
            <a:endParaRPr lang="en-US" baseline="30000" dirty="0">
              <a:latin typeface="Cambria Math"/>
              <a:ea typeface="Cambria Math"/>
            </a:endParaRPr>
          </a:p>
          <a:p>
            <a:pPr>
              <a:buNone/>
            </a:pPr>
            <a:r>
              <a:rPr lang="en-US" baseline="30000" dirty="0">
                <a:latin typeface="Cambria Math"/>
                <a:ea typeface="Cambria Math"/>
              </a:rPr>
              <a:t>                      </a:t>
            </a:r>
            <a:r>
              <a:rPr lang="en-US" dirty="0">
                <a:latin typeface="Cambria Math" pitchFamily="18" charset="0"/>
                <a:ea typeface="Cambria Math"/>
              </a:rPr>
              <a:t>&gt;</a:t>
            </a:r>
            <a:r>
              <a:rPr lang="en-US" baseline="30000" dirty="0">
                <a:latin typeface="Cambria Math"/>
                <a:ea typeface="Cambria Math"/>
              </a:rPr>
              <a:t>  </a:t>
            </a:r>
            <a:r>
              <a:rPr lang="el-GR" dirty="0">
                <a:latin typeface="Cambria Math"/>
                <a:ea typeface="Cambria Math"/>
              </a:rPr>
              <a:t>α</a:t>
            </a:r>
            <a:r>
              <a:rPr lang="en-US" baseline="30000" dirty="0">
                <a:latin typeface="Cambria Math"/>
                <a:ea typeface="Cambria Math"/>
              </a:rPr>
              <a:t>n−3</a:t>
            </a:r>
            <a:r>
              <a:rPr lang="el-GR" dirty="0">
                <a:latin typeface="Cambria Math"/>
                <a:ea typeface="Cambria Math"/>
              </a:rPr>
              <a:t> </a:t>
            </a:r>
            <a:r>
              <a:rPr lang="en-US" dirty="0">
                <a:latin typeface="Cambria Math"/>
                <a:ea typeface="Cambria Math"/>
              </a:rPr>
              <a:t>+  </a:t>
            </a:r>
            <a:r>
              <a:rPr lang="el-GR" dirty="0">
                <a:latin typeface="Cambria Math"/>
                <a:ea typeface="Cambria Math"/>
              </a:rPr>
              <a:t>α</a:t>
            </a:r>
            <a:r>
              <a:rPr lang="en-US" baseline="30000" dirty="0">
                <a:latin typeface="Cambria Math"/>
                <a:ea typeface="Cambria Math"/>
              </a:rPr>
              <a:t>n−4 </a:t>
            </a:r>
            <a:r>
              <a:rPr lang="en-US" dirty="0">
                <a:latin typeface="Cambria Math" pitchFamily="18" charset="0"/>
                <a:ea typeface="Cambria Math" pitchFamily="18" charset="0"/>
              </a:rPr>
              <a:t>(By IH)</a:t>
            </a:r>
          </a:p>
          <a:p>
            <a:pPr>
              <a:buNone/>
            </a:pPr>
            <a:r>
              <a:rPr lang="en-US" dirty="0">
                <a:latin typeface="Cambria Math" pitchFamily="18" charset="0"/>
                <a:ea typeface="Cambria Math" pitchFamily="18" charset="0"/>
              </a:rPr>
              <a:t>               = </a:t>
            </a:r>
            <a:r>
              <a:rPr lang="el-GR" dirty="0">
                <a:latin typeface="Cambria Math"/>
                <a:ea typeface="Cambria Math"/>
              </a:rPr>
              <a:t>α</a:t>
            </a:r>
            <a:r>
              <a:rPr lang="en-US" baseline="30000" dirty="0">
                <a:latin typeface="Cambria Math"/>
                <a:ea typeface="Cambria Math"/>
              </a:rPr>
              <a:t>n -2 </a:t>
            </a:r>
          </a:p>
          <a:p>
            <a:pPr>
              <a:buNone/>
            </a:pPr>
            <a:r>
              <a:rPr lang="en-US" dirty="0">
                <a:latin typeface="Cambria Math" pitchFamily="18" charset="0"/>
                <a:ea typeface="Cambria Math"/>
              </a:rPr>
              <a:t>Last step holds since</a:t>
            </a:r>
            <a:r>
              <a:rPr lang="en-US" dirty="0">
                <a:ea typeface="Cambria Math"/>
              </a:rPr>
              <a:t> </a:t>
            </a:r>
            <a:r>
              <a:rPr lang="el-GR" dirty="0">
                <a:latin typeface="Cambria Math"/>
                <a:ea typeface="Cambria Math"/>
              </a:rPr>
              <a:t>α</a:t>
            </a:r>
            <a:r>
              <a:rPr lang="en-US" baseline="30000" dirty="0">
                <a:latin typeface="Cambria Math"/>
                <a:ea typeface="Cambria Math"/>
              </a:rPr>
              <a:t>2</a:t>
            </a:r>
            <a:r>
              <a:rPr lang="en-US" dirty="0">
                <a:latin typeface="Cambria Math"/>
                <a:ea typeface="Cambria Math"/>
              </a:rPr>
              <a:t>  = </a:t>
            </a:r>
            <a:r>
              <a:rPr lang="el-GR" dirty="0">
                <a:latin typeface="Cambria Math"/>
                <a:ea typeface="Cambria Math"/>
              </a:rPr>
              <a:t>α</a:t>
            </a:r>
            <a:r>
              <a:rPr lang="en-US" dirty="0">
                <a:latin typeface="Cambria Math"/>
                <a:ea typeface="Cambria Math"/>
              </a:rPr>
              <a:t> + 1 </a:t>
            </a:r>
            <a:r>
              <a:rPr lang="en-US" dirty="0">
                <a:ea typeface="Cambria Math"/>
              </a:rPr>
              <a:t>(because </a:t>
            </a:r>
            <a:r>
              <a:rPr lang="el-GR" dirty="0">
                <a:latin typeface="Cambria Math"/>
                <a:ea typeface="Cambria Math"/>
              </a:rPr>
              <a:t>α </a:t>
            </a:r>
            <a:r>
              <a:rPr lang="en-US" dirty="0">
                <a:ea typeface="Cambria Math"/>
              </a:rPr>
              <a:t>is a solution of </a:t>
            </a:r>
            <a:r>
              <a:rPr lang="en-US" i="1" dirty="0">
                <a:ea typeface="Cambria Math"/>
              </a:rPr>
              <a:t>x</a:t>
            </a:r>
            <a:r>
              <a:rPr lang="en-US" baseline="30000" dirty="0">
                <a:latin typeface="Cambria Math"/>
                <a:ea typeface="Cambria Math"/>
              </a:rPr>
              <a:t>2</a:t>
            </a:r>
            <a:r>
              <a:rPr lang="en-US" dirty="0">
                <a:latin typeface="Cambria Math"/>
                <a:ea typeface="Cambria Math"/>
              </a:rPr>
              <a:t> −</a:t>
            </a:r>
            <a:r>
              <a:rPr lang="en-US" i="1" dirty="0">
                <a:ea typeface="Cambria Math"/>
              </a:rPr>
              <a:t> x</a:t>
            </a:r>
            <a:r>
              <a:rPr lang="en-US" dirty="0">
                <a:latin typeface="Cambria Math"/>
                <a:ea typeface="Cambria Math"/>
              </a:rPr>
              <a:t> −</a:t>
            </a:r>
            <a:r>
              <a:rPr lang="en-US" i="1" dirty="0">
                <a:ea typeface="Cambria Math"/>
              </a:rPr>
              <a:t> </a:t>
            </a:r>
            <a:r>
              <a:rPr lang="en-US" dirty="0">
                <a:latin typeface="Cambria Math"/>
                <a:ea typeface="Cambria Math"/>
              </a:rPr>
              <a:t>1 = 0</a:t>
            </a:r>
            <a:r>
              <a:rPr lang="en-US" dirty="0">
                <a:ea typeface="Cambria Math"/>
              </a:rPr>
              <a:t>), implies that </a:t>
            </a:r>
            <a:r>
              <a:rPr lang="el-GR" dirty="0">
                <a:latin typeface="Cambria Math"/>
                <a:ea typeface="Cambria Math"/>
              </a:rPr>
              <a:t>α</a:t>
            </a:r>
            <a:r>
              <a:rPr lang="en-US" baseline="30000" dirty="0">
                <a:latin typeface="Cambria Math"/>
                <a:ea typeface="Cambria Math"/>
              </a:rPr>
              <a:t>n-2 </a:t>
            </a:r>
            <a:r>
              <a:rPr lang="en-US" dirty="0">
                <a:latin typeface="Cambria Math"/>
                <a:ea typeface="Cambria Math"/>
              </a:rPr>
              <a:t>= </a:t>
            </a:r>
            <a:r>
              <a:rPr lang="el-GR" dirty="0">
                <a:latin typeface="Cambria Math"/>
                <a:ea typeface="Cambria Math"/>
              </a:rPr>
              <a:t>α</a:t>
            </a:r>
            <a:r>
              <a:rPr lang="en-US" baseline="30000" dirty="0">
                <a:latin typeface="Cambria Math"/>
                <a:ea typeface="Cambria Math"/>
              </a:rPr>
              <a:t>n−3</a:t>
            </a:r>
            <a:r>
              <a:rPr lang="el-GR" dirty="0">
                <a:latin typeface="Cambria Math"/>
                <a:ea typeface="Cambria Math"/>
              </a:rPr>
              <a:t> </a:t>
            </a:r>
            <a:r>
              <a:rPr lang="en-US" dirty="0">
                <a:latin typeface="Cambria Math"/>
                <a:ea typeface="Cambria Math"/>
              </a:rPr>
              <a:t>+  </a:t>
            </a:r>
            <a:r>
              <a:rPr lang="el-GR" dirty="0">
                <a:latin typeface="Cambria Math"/>
                <a:ea typeface="Cambria Math"/>
              </a:rPr>
              <a:t>α</a:t>
            </a:r>
            <a:r>
              <a:rPr lang="en-US" baseline="30000" dirty="0">
                <a:latin typeface="Cambria Math"/>
                <a:ea typeface="Cambria Math"/>
              </a:rPr>
              <a:t>n−4 </a:t>
            </a:r>
            <a:endParaRPr lang="en-US" dirty="0">
              <a:ea typeface="Cambria Math"/>
            </a:endParaRPr>
          </a:p>
          <a:p>
            <a:pPr>
              <a:buNone/>
            </a:pPr>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val="1581889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fontScale="92500" lnSpcReduction="10000"/>
          </a:bodyPr>
          <a:lstStyle/>
          <a:p>
            <a:pPr>
              <a:buNone/>
            </a:pPr>
            <a:r>
              <a:rPr lang="en-US" i="1" dirty="0"/>
              <a:t>   Recursive definitions </a:t>
            </a:r>
            <a:r>
              <a:rPr lang="en-US" dirty="0"/>
              <a:t>of sets have two parts:</a:t>
            </a:r>
          </a:p>
          <a:p>
            <a:pPr lvl="1"/>
            <a:r>
              <a:rPr lang="en-US" dirty="0"/>
              <a:t>The </a:t>
            </a:r>
            <a:r>
              <a:rPr lang="en-US" i="1" dirty="0"/>
              <a:t>BASE CASE </a:t>
            </a:r>
            <a:r>
              <a:rPr lang="en-US" dirty="0"/>
              <a:t>specifies an initial collection of elements.</a:t>
            </a:r>
          </a:p>
          <a:p>
            <a:pPr lvl="1"/>
            <a:r>
              <a:rPr lang="en-US" dirty="0"/>
              <a:t>The </a:t>
            </a:r>
            <a:r>
              <a:rPr lang="en-US" i="1" dirty="0"/>
              <a:t>recursive step </a:t>
            </a:r>
            <a:r>
              <a:rPr lang="en-US" dirty="0"/>
              <a:t>gives the rules for forming new elements in the set from those already known to be in the set.</a:t>
            </a:r>
          </a:p>
          <a:p>
            <a:r>
              <a:rPr lang="en-US" dirty="0"/>
              <a:t>Sometimes the recursive definition has an </a:t>
            </a:r>
            <a:r>
              <a:rPr lang="en-US" i="1" dirty="0"/>
              <a:t>exclusion rule</a:t>
            </a:r>
            <a:r>
              <a:rPr lang="en-US" dirty="0"/>
              <a:t>, which specifies that the set contains nothing other than those elements specified in the BASE CASE and generated by applications of the rules in the recursive step. </a:t>
            </a:r>
          </a:p>
          <a:p>
            <a:r>
              <a:rPr lang="en-US" dirty="0"/>
              <a:t>We will always assume that the exclusion rule holds, even if it is not explicitly mentioned. </a:t>
            </a:r>
          </a:p>
          <a:p>
            <a:r>
              <a:rPr lang="en-US" dirty="0"/>
              <a:t>We will later develop a form of induction, called </a:t>
            </a:r>
            <a:r>
              <a:rPr lang="en-US" i="1" dirty="0"/>
              <a:t>structural induction</a:t>
            </a:r>
            <a:r>
              <a:rPr lang="en-US" dirty="0"/>
              <a:t>, to prove results about recursively defined sets.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a:bodyPr>
          <a:lstStyle/>
          <a:p>
            <a:pPr>
              <a:buNone/>
            </a:pPr>
            <a:r>
              <a:rPr lang="en-US" b="1" dirty="0"/>
              <a:t>Example </a:t>
            </a:r>
            <a:r>
              <a:rPr lang="en-US" dirty="0"/>
              <a:t>:</a:t>
            </a:r>
            <a:r>
              <a:rPr lang="en-US" b="1" dirty="0"/>
              <a:t>  </a:t>
            </a:r>
            <a:r>
              <a:rPr lang="en-US" dirty="0"/>
              <a:t>Subset of Integers  </a:t>
            </a:r>
            <a:r>
              <a:rPr lang="en-US" i="1" dirty="0"/>
              <a:t>S</a:t>
            </a:r>
            <a:r>
              <a:rPr lang="en-US" dirty="0"/>
              <a:t>:</a:t>
            </a:r>
          </a:p>
          <a:p>
            <a:pPr marL="971550" lvl="1" indent="-514350">
              <a:buNone/>
            </a:pPr>
            <a:r>
              <a:rPr lang="en-US" dirty="0">
                <a:ea typeface="Cambria Math" pitchFamily="18" charset="0"/>
              </a:rPr>
              <a:t>BASE CASE</a:t>
            </a: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a:t>
            </a:r>
          </a:p>
          <a:p>
            <a:pPr marL="971550" lvl="1" indent="-514350">
              <a:buNone/>
            </a:pPr>
            <a:r>
              <a:rPr lang="en-US" dirty="0"/>
              <a:t>RECURSIVE STEP: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t> </a:t>
            </a:r>
            <a:r>
              <a:rPr lang="en-US" dirty="0">
                <a:latin typeface="Cambria Math"/>
                <a:ea typeface="Cambria Math"/>
              </a:rPr>
              <a:t>∊</a:t>
            </a:r>
            <a:r>
              <a:rPr lang="en-US" dirty="0"/>
              <a:t> </a:t>
            </a:r>
            <a:r>
              <a:rPr lang="en-US" i="1" dirty="0"/>
              <a:t>S</a:t>
            </a:r>
            <a:r>
              <a:rPr lang="en-US" dirty="0"/>
              <a:t>, then </a:t>
            </a:r>
            <a:r>
              <a:rPr lang="en-US" i="1" dirty="0"/>
              <a:t>x + y</a:t>
            </a:r>
            <a:r>
              <a:rPr lang="en-US" dirty="0"/>
              <a:t> is in </a:t>
            </a:r>
            <a:r>
              <a:rPr lang="en-US" i="1" dirty="0"/>
              <a:t>S.</a:t>
            </a:r>
            <a:endParaRPr lang="en-US" dirty="0"/>
          </a:p>
          <a:p>
            <a:r>
              <a:rPr lang="en-US" dirty="0"/>
              <a:t>Initially </a:t>
            </a:r>
            <a:r>
              <a:rPr lang="en-US" dirty="0">
                <a:latin typeface="Cambria Math" pitchFamily="18" charset="0"/>
                <a:ea typeface="Cambria Math" pitchFamily="18" charset="0"/>
              </a:rPr>
              <a:t>3</a:t>
            </a:r>
            <a:r>
              <a:rPr lang="en-US" dirty="0"/>
              <a:t> is in </a:t>
            </a:r>
            <a:r>
              <a:rPr lang="en-US" i="1" dirty="0"/>
              <a:t>S</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9</a:t>
            </a:r>
            <a:r>
              <a:rPr lang="en-US" dirty="0"/>
              <a:t>, etc.</a:t>
            </a:r>
          </a:p>
          <a:p>
            <a:pPr marL="0" indent="0">
              <a:buNone/>
            </a:pPr>
            <a:r>
              <a:rPr lang="en-US" b="1" dirty="0"/>
              <a:t>Example</a:t>
            </a:r>
            <a:r>
              <a:rPr lang="en-US" dirty="0"/>
              <a:t>:</a:t>
            </a:r>
            <a:r>
              <a:rPr lang="en-US" b="1" dirty="0"/>
              <a:t> </a:t>
            </a:r>
            <a:r>
              <a:rPr lang="en-US" dirty="0"/>
              <a:t>The natural numbers</a:t>
            </a:r>
            <a:r>
              <a:rPr lang="en-US" b="1" dirty="0"/>
              <a:t> N</a:t>
            </a:r>
            <a:r>
              <a:rPr lang="en-US" dirty="0"/>
              <a:t>.</a:t>
            </a:r>
          </a:p>
          <a:p>
            <a:pPr marL="971550" lvl="1" indent="-514350">
              <a:buNone/>
            </a:pPr>
            <a:r>
              <a:rPr lang="en-US" dirty="0">
                <a:ea typeface="Cambria Math" pitchFamily="18" charset="0"/>
              </a:rPr>
              <a:t>BASE CASE</a:t>
            </a:r>
            <a:r>
              <a:rPr lang="en-US" dirty="0">
                <a:latin typeface="Cambria Math" pitchFamily="18" charset="0"/>
                <a:ea typeface="Cambria Math" pitchFamily="18" charset="0"/>
              </a:rPr>
              <a:t>: 0 </a:t>
            </a:r>
            <a:r>
              <a:rPr lang="en-US" dirty="0">
                <a:latin typeface="Cambria Math"/>
                <a:ea typeface="Cambria Math"/>
              </a:rPr>
              <a:t>∊</a:t>
            </a:r>
            <a:r>
              <a:rPr lang="en-US" dirty="0"/>
              <a:t> </a:t>
            </a:r>
            <a:r>
              <a:rPr lang="en-US" b="1" dirty="0"/>
              <a:t>N.</a:t>
            </a:r>
          </a:p>
          <a:p>
            <a:pPr marL="971550" lvl="1" indent="-514350">
              <a:buNone/>
            </a:pPr>
            <a:r>
              <a:rPr lang="en-US" dirty="0"/>
              <a:t>RECURSIVE STEP: If </a:t>
            </a:r>
            <a:r>
              <a:rPr lang="en-US" i="1" dirty="0"/>
              <a:t>n</a:t>
            </a:r>
            <a:r>
              <a:rPr lang="en-US" dirty="0"/>
              <a:t> is in </a:t>
            </a:r>
            <a:r>
              <a:rPr lang="en-US" b="1" dirty="0"/>
              <a:t>N</a:t>
            </a:r>
            <a:r>
              <a:rPr lang="en-US" dirty="0"/>
              <a:t>, then </a:t>
            </a:r>
            <a:r>
              <a:rPr lang="en-US" i="1" dirty="0"/>
              <a:t>n + </a:t>
            </a:r>
            <a:r>
              <a:rPr lang="en-US" dirty="0">
                <a:latin typeface="Cambria Math" pitchFamily="18" charset="0"/>
                <a:ea typeface="Cambria Math" pitchFamily="18" charset="0"/>
              </a:rPr>
              <a:t>1</a:t>
            </a:r>
            <a:r>
              <a:rPr lang="en-US" i="1" dirty="0"/>
              <a:t> </a:t>
            </a:r>
            <a:r>
              <a:rPr lang="en-US" dirty="0"/>
              <a:t>is in </a:t>
            </a:r>
            <a:r>
              <a:rPr lang="en-US" b="1" dirty="0"/>
              <a:t>N</a:t>
            </a:r>
            <a:r>
              <a:rPr lang="en-US" dirty="0"/>
              <a:t>.</a:t>
            </a:r>
            <a:r>
              <a:rPr lang="en-US" b="1" i="1" dirty="0"/>
              <a:t>  </a:t>
            </a:r>
            <a:endParaRPr lang="en-US" dirty="0"/>
          </a:p>
          <a:p>
            <a:r>
              <a:rPr lang="en-US" dirty="0"/>
              <a:t>Initially </a:t>
            </a:r>
            <a:r>
              <a:rPr lang="en-US" dirty="0">
                <a:latin typeface="Cambria Math" pitchFamily="18" charset="0"/>
                <a:ea typeface="Cambria Math" pitchFamily="18" charset="0"/>
              </a:rPr>
              <a:t>0</a:t>
            </a:r>
            <a:r>
              <a:rPr lang="en-US" dirty="0"/>
              <a:t> is in </a:t>
            </a:r>
            <a:r>
              <a:rPr lang="en-US" i="1" dirty="0"/>
              <a:t>S</a:t>
            </a:r>
            <a:r>
              <a:rPr lang="en-US" dirty="0"/>
              <a:t>, then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then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etc.</a:t>
            </a:r>
          </a:p>
          <a:p>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p>
        </p:txBody>
      </p:sp>
      <p:sp>
        <p:nvSpPr>
          <p:cNvPr id="3" name="Content Placeholder 2"/>
          <p:cNvSpPr>
            <a:spLocks noGrp="1"/>
          </p:cNvSpPr>
          <p:nvPr>
            <p:ph idx="1"/>
          </p:nvPr>
        </p:nvSpPr>
        <p:spPr/>
        <p:txBody>
          <a:bodyPr>
            <a:normAutofit lnSpcReduction="10000"/>
          </a:bodyPr>
          <a:lstStyle/>
          <a:p>
            <a:pPr>
              <a:buNone/>
            </a:pPr>
            <a:r>
              <a:rPr lang="en-US" b="1" dirty="0"/>
              <a:t>   Definition</a:t>
            </a:r>
            <a:r>
              <a:rPr lang="en-US" dirty="0"/>
              <a:t>:</a:t>
            </a:r>
            <a:r>
              <a:rPr lang="en-US" b="1" dirty="0"/>
              <a:t>  </a:t>
            </a:r>
            <a:r>
              <a:rPr lang="en-US" dirty="0"/>
              <a:t>The set  </a:t>
            </a:r>
            <a:r>
              <a:rPr lang="el-GR" dirty="0"/>
              <a:t>Σ</a:t>
            </a:r>
            <a:r>
              <a:rPr lang="en-US" dirty="0"/>
              <a:t>* of </a:t>
            </a:r>
            <a:r>
              <a:rPr lang="en-US" i="1" dirty="0"/>
              <a:t>strings</a:t>
            </a:r>
            <a:r>
              <a:rPr lang="en-US" dirty="0"/>
              <a:t> over the alphabet </a:t>
            </a:r>
            <a:r>
              <a:rPr lang="el-GR" dirty="0"/>
              <a:t>Σ</a:t>
            </a:r>
            <a:r>
              <a:rPr lang="en-US" dirty="0"/>
              <a:t>:</a:t>
            </a:r>
          </a:p>
          <a:p>
            <a:pPr marL="971550" lvl="1" indent="-514350">
              <a:buNone/>
            </a:pPr>
            <a:r>
              <a:rPr lang="en-US" dirty="0">
                <a:ea typeface="Cambria Math" pitchFamily="18" charset="0"/>
              </a:rPr>
              <a:t>BASE CASE</a:t>
            </a:r>
            <a:r>
              <a:rPr lang="en-US" dirty="0">
                <a:latin typeface="Cambria Math" pitchFamily="18" charset="0"/>
                <a:ea typeface="Cambria Math" pitchFamily="18" charset="0"/>
              </a:rPr>
              <a:t>: </a:t>
            </a:r>
            <a:r>
              <a:rPr lang="el-GR" dirty="0"/>
              <a:t>λ </a:t>
            </a:r>
            <a:r>
              <a:rPr lang="en-US" dirty="0">
                <a:latin typeface="Cambria Math"/>
                <a:ea typeface="Cambria Math"/>
              </a:rPr>
              <a:t>∊</a:t>
            </a:r>
            <a:r>
              <a:rPr lang="en-US" dirty="0"/>
              <a:t> </a:t>
            </a:r>
            <a:r>
              <a:rPr lang="el-GR" dirty="0"/>
              <a:t>Σ</a:t>
            </a:r>
            <a:r>
              <a:rPr lang="en-US" dirty="0"/>
              <a:t>*</a:t>
            </a:r>
            <a:r>
              <a:rPr lang="en-US" i="1" dirty="0"/>
              <a:t> </a:t>
            </a:r>
            <a:r>
              <a:rPr lang="en-US" dirty="0"/>
              <a:t>(</a:t>
            </a:r>
            <a:r>
              <a:rPr lang="el-GR" dirty="0"/>
              <a:t>λ</a:t>
            </a:r>
            <a:r>
              <a:rPr lang="en-US" dirty="0"/>
              <a:t> is the empty string)</a:t>
            </a:r>
            <a:endParaRPr lang="en-US" i="1" dirty="0"/>
          </a:p>
          <a:p>
            <a:pPr marL="971550" lvl="1" indent="-514350">
              <a:buNone/>
            </a:pPr>
            <a:r>
              <a:rPr lang="en-US" dirty="0"/>
              <a:t>RECURSIVE STEP: If </a:t>
            </a:r>
            <a:r>
              <a:rPr lang="en-US" i="1" dirty="0"/>
              <a:t>w</a:t>
            </a:r>
            <a:r>
              <a:rPr lang="en-US" dirty="0"/>
              <a:t> is in </a:t>
            </a:r>
            <a:r>
              <a:rPr lang="el-GR" dirty="0"/>
              <a:t>Σ</a:t>
            </a:r>
            <a:r>
              <a:rPr lang="en-US" dirty="0"/>
              <a:t>*</a:t>
            </a:r>
            <a:r>
              <a:rPr lang="en-US" i="1" dirty="0"/>
              <a:t> </a:t>
            </a:r>
            <a:r>
              <a:rPr lang="en-US" dirty="0"/>
              <a:t>and</a:t>
            </a:r>
            <a:r>
              <a:rPr lang="en-US" i="1" dirty="0"/>
              <a:t> x </a:t>
            </a:r>
            <a:r>
              <a:rPr lang="en-US" dirty="0"/>
              <a:t>is in </a:t>
            </a:r>
            <a:r>
              <a:rPr lang="el-GR" dirty="0"/>
              <a:t>Σ</a:t>
            </a:r>
            <a:r>
              <a:rPr lang="en-US" i="1" dirty="0"/>
              <a:t>,                   </a:t>
            </a:r>
            <a:r>
              <a:rPr lang="en-US" dirty="0"/>
              <a:t>then</a:t>
            </a:r>
            <a:r>
              <a:rPr lang="en-US" i="1" dirty="0"/>
              <a:t> </a:t>
            </a:r>
            <a:r>
              <a:rPr lang="en-US" i="1" dirty="0" err="1"/>
              <a:t>wx</a:t>
            </a:r>
            <a:r>
              <a:rPr lang="en-US" i="1" dirty="0"/>
              <a:t> </a:t>
            </a:r>
            <a:r>
              <a:rPr lang="en-US" dirty="0">
                <a:sym typeface="Symbol"/>
              </a:rPr>
              <a:t></a:t>
            </a:r>
            <a:r>
              <a:rPr lang="en-US" dirty="0"/>
              <a:t> </a:t>
            </a:r>
            <a:r>
              <a:rPr lang="el-GR" dirty="0"/>
              <a:t>Σ</a:t>
            </a:r>
            <a:r>
              <a:rPr lang="en-US" dirty="0"/>
              <a:t>*</a:t>
            </a:r>
            <a:r>
              <a:rPr lang="en-US" i="1" dirty="0"/>
              <a:t>.</a:t>
            </a:r>
          </a:p>
          <a:p>
            <a:pPr>
              <a:buNone/>
            </a:pPr>
            <a:r>
              <a:rPr lang="en-US" b="1" dirty="0">
                <a:sym typeface="Symbol"/>
              </a:rPr>
              <a:t>   Example</a:t>
            </a:r>
            <a:r>
              <a:rPr lang="en-US" dirty="0">
                <a:sym typeface="Symbol"/>
              </a:rPr>
              <a:t>:  If </a:t>
            </a:r>
            <a:r>
              <a:rPr lang="el-GR" dirty="0"/>
              <a:t>Σ</a:t>
            </a:r>
            <a:r>
              <a:rPr lang="en-US" i="1" dirty="0"/>
              <a:t> = </a:t>
            </a:r>
            <a:r>
              <a:rPr lang="en-US" dirty="0"/>
              <a:t>{</a:t>
            </a:r>
            <a:r>
              <a:rPr lang="en-US" dirty="0">
                <a:latin typeface="Cambria Math" pitchFamily="18" charset="0"/>
                <a:ea typeface="Cambria Math" pitchFamily="18" charset="0"/>
              </a:rPr>
              <a:t>0</a:t>
            </a:r>
            <a:r>
              <a:rPr lang="en-US" dirty="0"/>
              <a:t>,</a:t>
            </a:r>
            <a:r>
              <a:rPr lang="en-US" dirty="0">
                <a:latin typeface="Cambria Math" pitchFamily="18" charset="0"/>
                <a:ea typeface="Cambria Math" pitchFamily="18" charset="0"/>
              </a:rPr>
              <a:t>1</a:t>
            </a:r>
            <a:r>
              <a:rPr lang="en-US" dirty="0"/>
              <a:t>}, the strings in </a:t>
            </a:r>
            <a:r>
              <a:rPr lang="en-US" dirty="0">
                <a:sym typeface="Symbol"/>
              </a:rPr>
              <a:t>in </a:t>
            </a:r>
            <a:r>
              <a:rPr lang="el-GR" dirty="0"/>
              <a:t>Σ</a:t>
            </a:r>
            <a:r>
              <a:rPr lang="en-US" dirty="0"/>
              <a:t>*</a:t>
            </a:r>
            <a:r>
              <a:rPr lang="en-US" i="1" dirty="0"/>
              <a:t> </a:t>
            </a:r>
            <a:r>
              <a:rPr lang="en-US" dirty="0"/>
              <a:t>are the set of all bit strings, </a:t>
            </a:r>
            <a:r>
              <a:rPr lang="el-GR" dirty="0"/>
              <a:t>λ</a:t>
            </a:r>
            <a:r>
              <a:rPr lang="en-US" dirty="0"/>
              <a:t>,</a:t>
            </a:r>
            <a:r>
              <a:rPr lang="en-US" dirty="0">
                <a:latin typeface="Cambria Math" pitchFamily="18" charset="0"/>
                <a:ea typeface="Cambria Math" pitchFamily="18" charset="0"/>
              </a:rPr>
              <a:t>0</a:t>
            </a:r>
            <a:r>
              <a:rPr lang="en-US" dirty="0"/>
              <a:t>,</a:t>
            </a:r>
            <a:r>
              <a:rPr lang="en-US" dirty="0">
                <a:latin typeface="Cambria Math" pitchFamily="18" charset="0"/>
                <a:ea typeface="Cambria Math" pitchFamily="18" charset="0"/>
              </a:rPr>
              <a:t>1, 00</a:t>
            </a:r>
            <a:r>
              <a:rPr lang="en-US" dirty="0"/>
              <a:t>,</a:t>
            </a:r>
            <a:r>
              <a:rPr lang="en-US" dirty="0">
                <a:latin typeface="Cambria Math" pitchFamily="18" charset="0"/>
                <a:ea typeface="Cambria Math" pitchFamily="18" charset="0"/>
              </a:rPr>
              <a:t>01,10, 11, etc.</a:t>
            </a:r>
            <a:endParaRPr lang="en-US" dirty="0"/>
          </a:p>
          <a:p>
            <a:pPr>
              <a:buNone/>
            </a:pPr>
            <a:r>
              <a:rPr lang="en-US" b="1" dirty="0">
                <a:sym typeface="Symbol"/>
              </a:rPr>
              <a:t>   Example</a:t>
            </a:r>
            <a:r>
              <a:rPr lang="en-US" dirty="0">
                <a:sym typeface="Symbol"/>
              </a:rPr>
              <a:t>:  If </a:t>
            </a:r>
            <a:r>
              <a:rPr lang="el-GR" dirty="0"/>
              <a:t>Σ</a:t>
            </a:r>
            <a:r>
              <a:rPr lang="en-US" i="1" dirty="0"/>
              <a:t> = </a:t>
            </a:r>
            <a:r>
              <a:rPr lang="en-US" dirty="0"/>
              <a:t>{</a:t>
            </a:r>
            <a:r>
              <a:rPr lang="en-US" i="1" dirty="0" err="1">
                <a:ea typeface="Cambria Math" pitchFamily="18" charset="0"/>
              </a:rPr>
              <a:t>a</a:t>
            </a:r>
            <a:r>
              <a:rPr lang="en-US" dirty="0" err="1"/>
              <a:t>,</a:t>
            </a:r>
            <a:r>
              <a:rPr lang="en-US" i="1" dirty="0" err="1">
                <a:ea typeface="Cambria Math" pitchFamily="18" charset="0"/>
              </a:rPr>
              <a:t>b</a:t>
            </a:r>
            <a:r>
              <a:rPr lang="en-US" dirty="0"/>
              <a:t>}, show that </a:t>
            </a:r>
            <a:r>
              <a:rPr lang="en-US" i="1" dirty="0" err="1"/>
              <a:t>aab</a:t>
            </a:r>
            <a:r>
              <a:rPr lang="en-US" dirty="0"/>
              <a:t> is in </a:t>
            </a:r>
            <a:r>
              <a:rPr lang="el-GR" dirty="0"/>
              <a:t>Σ</a:t>
            </a:r>
            <a:r>
              <a:rPr lang="en-US" dirty="0"/>
              <a:t>*</a:t>
            </a:r>
            <a:r>
              <a:rPr lang="en-US" dirty="0">
                <a:latin typeface="Cambria Math" pitchFamily="18" charset="0"/>
                <a:ea typeface="Cambria Math" pitchFamily="18" charset="0"/>
              </a:rPr>
              <a:t>.</a:t>
            </a:r>
          </a:p>
          <a:p>
            <a:pPr lvl="1"/>
            <a:r>
              <a:rPr lang="en-US" dirty="0">
                <a:latin typeface="Cambria Math" pitchFamily="18" charset="0"/>
                <a:ea typeface="Cambria Math" pitchFamily="18" charset="0"/>
              </a:rPr>
              <a:t>Since </a:t>
            </a:r>
            <a:r>
              <a:rPr lang="el-GR" dirty="0"/>
              <a:t>λ </a:t>
            </a:r>
            <a:r>
              <a:rPr lang="en-US" dirty="0">
                <a:latin typeface="Cambria Math"/>
                <a:ea typeface="Cambria Math"/>
              </a:rPr>
              <a:t>∊</a:t>
            </a:r>
            <a:r>
              <a:rPr lang="en-US" dirty="0"/>
              <a:t> </a:t>
            </a:r>
            <a:r>
              <a:rPr lang="el-GR" dirty="0"/>
              <a:t>Σ</a:t>
            </a:r>
            <a:r>
              <a:rPr lang="en-US" dirty="0"/>
              <a:t>*</a:t>
            </a:r>
            <a:r>
              <a:rPr lang="en-US" i="1" dirty="0"/>
              <a:t> </a:t>
            </a:r>
            <a:r>
              <a:rPr lang="en-US" dirty="0"/>
              <a:t>and </a:t>
            </a:r>
            <a:r>
              <a:rPr lang="en-US" i="1" dirty="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a:t>
            </a:r>
            <a:r>
              <a:rPr lang="en-US" dirty="0"/>
              <a:t> </a:t>
            </a:r>
            <a:r>
              <a:rPr lang="el-GR" dirty="0"/>
              <a:t>Σ</a:t>
            </a:r>
            <a:r>
              <a:rPr lang="en-US" dirty="0"/>
              <a:t>, </a:t>
            </a:r>
            <a:r>
              <a:rPr lang="en-US" i="1" dirty="0"/>
              <a:t>a </a:t>
            </a:r>
            <a:r>
              <a:rPr lang="en-US" dirty="0">
                <a:latin typeface="Cambria Math"/>
                <a:ea typeface="Cambria Math"/>
              </a:rPr>
              <a:t>∊</a:t>
            </a:r>
            <a:r>
              <a:rPr lang="en-US" dirty="0"/>
              <a:t> </a:t>
            </a:r>
            <a:r>
              <a:rPr lang="el-GR" dirty="0"/>
              <a:t>Σ</a:t>
            </a:r>
            <a:r>
              <a:rPr lang="en-US" dirty="0"/>
              <a:t>*.</a:t>
            </a:r>
          </a:p>
          <a:p>
            <a:pPr lvl="1"/>
            <a:r>
              <a:rPr lang="en-US" dirty="0">
                <a:latin typeface="Cambria Math" pitchFamily="18" charset="0"/>
                <a:ea typeface="Cambria Math" pitchFamily="18" charset="0"/>
              </a:rPr>
              <a:t>Since </a:t>
            </a:r>
            <a:r>
              <a:rPr lang="en-US" i="1" dirty="0">
                <a:ea typeface="Cambria Math" pitchFamily="18" charset="0"/>
              </a:rPr>
              <a:t>a </a:t>
            </a:r>
            <a:r>
              <a:rPr lang="en-US" dirty="0">
                <a:latin typeface="Cambria Math"/>
                <a:ea typeface="Cambria Math"/>
              </a:rPr>
              <a:t>∊</a:t>
            </a:r>
            <a:r>
              <a:rPr lang="en-US" dirty="0"/>
              <a:t> </a:t>
            </a:r>
            <a:r>
              <a:rPr lang="el-GR" dirty="0"/>
              <a:t>Σ</a:t>
            </a:r>
            <a:r>
              <a:rPr lang="en-US" dirty="0"/>
              <a:t>*</a:t>
            </a:r>
            <a:r>
              <a:rPr lang="en-US" i="1" dirty="0"/>
              <a:t> </a:t>
            </a:r>
            <a:r>
              <a:rPr lang="en-US" dirty="0"/>
              <a:t>and </a:t>
            </a:r>
            <a:r>
              <a:rPr lang="en-US" i="1" dirty="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a:t>
            </a:r>
            <a:r>
              <a:rPr lang="en-US" dirty="0"/>
              <a:t> </a:t>
            </a:r>
            <a:r>
              <a:rPr lang="el-GR" dirty="0"/>
              <a:t>Σ</a:t>
            </a:r>
            <a:r>
              <a:rPr lang="en-US" dirty="0"/>
              <a:t>, </a:t>
            </a:r>
            <a:r>
              <a:rPr lang="en-US" i="1" dirty="0" err="1"/>
              <a:t>aa</a:t>
            </a:r>
            <a:r>
              <a:rPr lang="en-US" i="1" dirty="0"/>
              <a:t> </a:t>
            </a:r>
            <a:r>
              <a:rPr lang="en-US" dirty="0">
                <a:latin typeface="Cambria Math"/>
                <a:ea typeface="Cambria Math"/>
              </a:rPr>
              <a:t>∊</a:t>
            </a:r>
            <a:r>
              <a:rPr lang="en-US" dirty="0"/>
              <a:t> </a:t>
            </a:r>
            <a:r>
              <a:rPr lang="el-GR" dirty="0"/>
              <a:t>Σ</a:t>
            </a:r>
            <a:r>
              <a:rPr lang="en-US" dirty="0"/>
              <a:t>*.</a:t>
            </a:r>
          </a:p>
          <a:p>
            <a:pPr lvl="1"/>
            <a:r>
              <a:rPr lang="en-US" dirty="0">
                <a:latin typeface="Cambria Math" pitchFamily="18" charset="0"/>
                <a:ea typeface="Cambria Math" pitchFamily="18" charset="0"/>
              </a:rPr>
              <a:t>Since </a:t>
            </a:r>
            <a:r>
              <a:rPr lang="en-US" i="1" dirty="0" err="1">
                <a:ea typeface="Cambria Math" pitchFamily="18" charset="0"/>
              </a:rPr>
              <a:t>aa</a:t>
            </a:r>
            <a:r>
              <a:rPr lang="en-US" i="1" dirty="0">
                <a:ea typeface="Cambria Math" pitchFamily="18" charset="0"/>
              </a:rPr>
              <a:t> </a:t>
            </a:r>
            <a:r>
              <a:rPr lang="en-US" dirty="0">
                <a:latin typeface="Cambria Math"/>
                <a:ea typeface="Cambria Math"/>
              </a:rPr>
              <a:t>∊</a:t>
            </a:r>
            <a:r>
              <a:rPr lang="en-US" dirty="0"/>
              <a:t> </a:t>
            </a:r>
            <a:r>
              <a:rPr lang="el-GR" dirty="0"/>
              <a:t>Σ</a:t>
            </a:r>
            <a:r>
              <a:rPr lang="en-US" dirty="0"/>
              <a:t>*</a:t>
            </a:r>
            <a:r>
              <a:rPr lang="en-US" i="1" dirty="0"/>
              <a:t> </a:t>
            </a:r>
            <a:r>
              <a:rPr lang="en-US" dirty="0"/>
              <a:t>and </a:t>
            </a:r>
            <a:r>
              <a:rPr lang="en-US" i="1" dirty="0">
                <a:ea typeface="Cambria Math" pitchFamily="18" charset="0"/>
              </a:rPr>
              <a:t>b</a:t>
            </a:r>
            <a:r>
              <a:rPr lang="en-US" dirty="0">
                <a:latin typeface="Cambria Math" pitchFamily="18" charset="0"/>
                <a:ea typeface="Cambria Math" pitchFamily="18" charset="0"/>
              </a:rPr>
              <a:t> </a:t>
            </a:r>
            <a:r>
              <a:rPr lang="en-US" dirty="0">
                <a:latin typeface="Cambria Math"/>
                <a:ea typeface="Cambria Math"/>
              </a:rPr>
              <a:t>∊</a:t>
            </a:r>
            <a:r>
              <a:rPr lang="en-US" dirty="0"/>
              <a:t> </a:t>
            </a:r>
            <a:r>
              <a:rPr lang="el-GR" dirty="0"/>
              <a:t>Σ</a:t>
            </a:r>
            <a:r>
              <a:rPr lang="en-US" dirty="0"/>
              <a:t>, </a:t>
            </a:r>
            <a:r>
              <a:rPr lang="en-US" i="1" dirty="0" err="1"/>
              <a:t>aab</a:t>
            </a:r>
            <a:r>
              <a:rPr lang="en-US" i="1" dirty="0"/>
              <a:t> </a:t>
            </a:r>
            <a:r>
              <a:rPr lang="en-US" dirty="0">
                <a:latin typeface="Cambria Math"/>
                <a:ea typeface="Cambria Math"/>
              </a:rPr>
              <a:t>∊</a:t>
            </a:r>
            <a:r>
              <a:rPr lang="en-US" dirty="0"/>
              <a:t> </a:t>
            </a:r>
            <a:r>
              <a:rPr lang="el-GR" dirty="0"/>
              <a:t>Σ</a:t>
            </a:r>
            <a:r>
              <a:rPr lang="en-US" dirty="0"/>
              <a:t>*.</a:t>
            </a:r>
          </a:p>
          <a:p>
            <a:pPr lvl="1"/>
            <a:endParaRPr lang="en-US" dirty="0"/>
          </a:p>
          <a:p>
            <a:pPr lvl="1"/>
            <a:endParaRPr lang="en-US" dirty="0"/>
          </a:p>
          <a:p>
            <a:pPr marL="571500" indent="-514350">
              <a:buNone/>
            </a:pPr>
            <a:endParaRPr lang="en-US" i="1" dirty="0">
              <a:sym typeface="Symbol"/>
            </a:endParaRPr>
          </a:p>
          <a:p>
            <a:pPr marL="571500" indent="-514350">
              <a:buNone/>
            </a:pPr>
            <a:endParaRPr lang="en-US" i="1" dirty="0"/>
          </a:p>
          <a:p>
            <a:pPr marL="571500" indent="-514350"/>
            <a:endParaRPr lang="en-US" dirty="0">
              <a:sym typeface="Symbo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Concatenation</a:t>
            </a:r>
          </a:p>
        </p:txBody>
      </p:sp>
      <p:sp>
        <p:nvSpPr>
          <p:cNvPr id="3" name="Content Placeholder 2"/>
          <p:cNvSpPr>
            <a:spLocks noGrp="1"/>
          </p:cNvSpPr>
          <p:nvPr>
            <p:ph idx="1"/>
          </p:nvPr>
        </p:nvSpPr>
        <p:spPr/>
        <p:txBody>
          <a:bodyPr>
            <a:normAutofit lnSpcReduction="10000"/>
          </a:bodyPr>
          <a:lstStyle/>
          <a:p>
            <a:pPr>
              <a:buNone/>
            </a:pPr>
            <a:r>
              <a:rPr lang="en-US" b="1" dirty="0"/>
              <a:t>  Definition</a:t>
            </a:r>
            <a:r>
              <a:rPr lang="en-US" dirty="0"/>
              <a:t>: Two strings can be combined via the operation of </a:t>
            </a:r>
            <a:r>
              <a:rPr lang="en-US" i="1" dirty="0"/>
              <a:t>concatenation</a:t>
            </a:r>
            <a:r>
              <a:rPr lang="en-US" dirty="0"/>
              <a:t>. Let </a:t>
            </a:r>
            <a:r>
              <a:rPr lang="el-GR" dirty="0"/>
              <a:t>Σ</a:t>
            </a:r>
            <a:r>
              <a:rPr lang="en-US" dirty="0"/>
              <a:t> be a set of symbols and </a:t>
            </a:r>
            <a:r>
              <a:rPr lang="el-GR" dirty="0"/>
              <a:t>Σ</a:t>
            </a:r>
            <a:r>
              <a:rPr lang="en-US" dirty="0"/>
              <a:t>* be the set of strings formed from the symbols in </a:t>
            </a:r>
            <a:r>
              <a:rPr lang="el-GR" dirty="0"/>
              <a:t>Σ</a:t>
            </a:r>
            <a:r>
              <a:rPr lang="en-US" dirty="0"/>
              <a:t>. We can define the concatenation of two strings, denoted by </a:t>
            </a:r>
            <a:r>
              <a:rPr lang="en-US" dirty="0">
                <a:latin typeface="Cambria Math"/>
                <a:ea typeface="Cambria Math"/>
              </a:rPr>
              <a:t>∙, </a:t>
            </a:r>
            <a:r>
              <a:rPr lang="en-US" dirty="0">
                <a:ea typeface="Cambria Math"/>
              </a:rPr>
              <a:t>recursively as follows.</a:t>
            </a:r>
          </a:p>
          <a:p>
            <a:pPr marL="971550" lvl="1" indent="-514350">
              <a:buNone/>
            </a:pPr>
            <a:r>
              <a:rPr lang="en-US" dirty="0">
                <a:ea typeface="Cambria Math" pitchFamily="18" charset="0"/>
              </a:rPr>
              <a:t>BASE CASE</a:t>
            </a:r>
            <a:r>
              <a:rPr lang="en-US" dirty="0">
                <a:latin typeface="Cambria Math" pitchFamily="18" charset="0"/>
                <a:ea typeface="Cambria Math" pitchFamily="18" charset="0"/>
              </a:rPr>
              <a:t>: If </a:t>
            </a:r>
            <a:r>
              <a:rPr lang="en-US" i="1" dirty="0"/>
              <a:t>w </a:t>
            </a:r>
            <a:r>
              <a:rPr lang="en-US" dirty="0">
                <a:sym typeface="Symbol"/>
              </a:rPr>
              <a:t></a:t>
            </a:r>
            <a:r>
              <a:rPr lang="en-US" dirty="0"/>
              <a:t> </a:t>
            </a:r>
            <a:r>
              <a:rPr lang="el-GR" dirty="0"/>
              <a:t>Σ</a:t>
            </a:r>
            <a:r>
              <a:rPr lang="en-US" dirty="0"/>
              <a:t>*</a:t>
            </a:r>
            <a:r>
              <a:rPr lang="en-US" i="1" dirty="0"/>
              <a:t>, </a:t>
            </a:r>
            <a:r>
              <a:rPr lang="en-US" dirty="0"/>
              <a:t>then</a:t>
            </a:r>
            <a:r>
              <a:rPr lang="en-US" i="1" dirty="0"/>
              <a:t> w</a:t>
            </a:r>
            <a:r>
              <a:rPr lang="en-US" dirty="0">
                <a:latin typeface="Cambria Math"/>
                <a:ea typeface="Cambria Math"/>
              </a:rPr>
              <a:t> ∙</a:t>
            </a:r>
            <a:r>
              <a:rPr lang="el-GR" dirty="0"/>
              <a:t> λ</a:t>
            </a:r>
            <a:r>
              <a:rPr lang="en-US" dirty="0"/>
              <a:t>= </a:t>
            </a:r>
            <a:r>
              <a:rPr lang="en-US" i="1" dirty="0"/>
              <a:t>w</a:t>
            </a:r>
            <a:r>
              <a:rPr lang="en-US" b="1" dirty="0"/>
              <a:t>.</a:t>
            </a:r>
          </a:p>
          <a:p>
            <a:pPr marL="971550" lvl="1" indent="-514350">
              <a:buNone/>
            </a:pPr>
            <a:r>
              <a:rPr lang="en-US" dirty="0"/>
              <a:t>RECURSIVE STEP: </a:t>
            </a:r>
            <a:r>
              <a:rPr lang="en-US" dirty="0">
                <a:latin typeface="Cambria Math" pitchFamily="18" charset="0"/>
                <a:ea typeface="Cambria Math" pitchFamily="18" charset="0"/>
              </a:rPr>
              <a:t>If </a:t>
            </a:r>
            <a:r>
              <a:rPr lang="en-US" i="1" dirty="0"/>
              <a:t>w</a:t>
            </a:r>
            <a:r>
              <a:rPr lang="en-US" baseline="-25000" dirty="0">
                <a:latin typeface="Cambria Math" pitchFamily="18" charset="0"/>
                <a:ea typeface="Cambria Math" pitchFamily="18" charset="0"/>
              </a:rPr>
              <a:t>1</a:t>
            </a:r>
            <a:r>
              <a:rPr lang="en-US" i="1" dirty="0"/>
              <a:t> </a:t>
            </a:r>
            <a:r>
              <a:rPr lang="en-US" dirty="0">
                <a:sym typeface="Symbol"/>
              </a:rPr>
              <a:t></a:t>
            </a:r>
            <a:r>
              <a:rPr lang="en-US" dirty="0"/>
              <a:t> </a:t>
            </a:r>
            <a:r>
              <a:rPr lang="el-GR" dirty="0"/>
              <a:t>Σ</a:t>
            </a:r>
            <a:r>
              <a:rPr lang="en-US" dirty="0"/>
              <a:t>* and</a:t>
            </a:r>
            <a:r>
              <a:rPr lang="en-US" i="1" dirty="0"/>
              <a:t> w</a:t>
            </a:r>
            <a:r>
              <a:rPr lang="en-US" baseline="-25000" dirty="0">
                <a:latin typeface="Cambria Math" pitchFamily="18" charset="0"/>
                <a:ea typeface="Cambria Math" pitchFamily="18" charset="0"/>
              </a:rPr>
              <a:t>2</a:t>
            </a:r>
            <a:r>
              <a:rPr lang="en-US" i="1" dirty="0"/>
              <a:t> </a:t>
            </a:r>
            <a:r>
              <a:rPr lang="en-US" dirty="0">
                <a:sym typeface="Symbol"/>
              </a:rPr>
              <a:t></a:t>
            </a:r>
            <a:r>
              <a:rPr lang="en-US" dirty="0"/>
              <a:t> </a:t>
            </a:r>
            <a:r>
              <a:rPr lang="el-GR" dirty="0"/>
              <a:t>Σ</a:t>
            </a:r>
            <a:r>
              <a:rPr lang="en-US" dirty="0"/>
              <a:t>* and x</a:t>
            </a:r>
            <a:r>
              <a:rPr lang="en-US" dirty="0">
                <a:sym typeface="Symbol"/>
              </a:rPr>
              <a:t> </a:t>
            </a:r>
            <a:r>
              <a:rPr lang="en-US" dirty="0"/>
              <a:t> </a:t>
            </a:r>
            <a:r>
              <a:rPr lang="el-GR" dirty="0"/>
              <a:t>Σ</a:t>
            </a:r>
            <a:r>
              <a:rPr lang="en-US" i="1" dirty="0"/>
              <a:t>, </a:t>
            </a:r>
            <a:r>
              <a:rPr lang="en-US" dirty="0"/>
              <a:t>then</a:t>
            </a:r>
            <a:r>
              <a:rPr lang="en-US" i="1" dirty="0"/>
              <a:t> w</a:t>
            </a:r>
            <a:r>
              <a:rPr lang="en-US" baseline="-25000" dirty="0">
                <a:latin typeface="Cambria Math" pitchFamily="18" charset="0"/>
                <a:ea typeface="Cambria Math" pitchFamily="18" charset="0"/>
              </a:rPr>
              <a:t>1</a:t>
            </a:r>
            <a:r>
              <a:rPr lang="en-US" dirty="0">
                <a:latin typeface="Cambria Math"/>
                <a:ea typeface="Cambria Math"/>
              </a:rPr>
              <a:t> ∙</a:t>
            </a:r>
            <a:r>
              <a:rPr lang="el-GR" dirty="0"/>
              <a:t> </a:t>
            </a:r>
            <a:r>
              <a:rPr lang="en-US" dirty="0"/>
              <a:t>(</a:t>
            </a:r>
            <a:r>
              <a:rPr lang="en-US" i="1" dirty="0"/>
              <a:t>w</a:t>
            </a:r>
            <a:r>
              <a:rPr lang="en-US" baseline="-25000" dirty="0">
                <a:latin typeface="Cambria Math" pitchFamily="18" charset="0"/>
                <a:ea typeface="Cambria Math" pitchFamily="18" charset="0"/>
              </a:rPr>
              <a:t>2 </a:t>
            </a:r>
            <a:r>
              <a:rPr lang="en-US" i="1" dirty="0"/>
              <a:t>x</a:t>
            </a:r>
            <a:r>
              <a:rPr lang="en-US" dirty="0"/>
              <a:t>)= (</a:t>
            </a:r>
            <a:r>
              <a:rPr lang="en-US" i="1" dirty="0"/>
              <a:t>w</a:t>
            </a:r>
            <a:r>
              <a:rPr lang="en-US" baseline="-25000" dirty="0">
                <a:latin typeface="Cambria Math" pitchFamily="18" charset="0"/>
                <a:ea typeface="Cambria Math" pitchFamily="18" charset="0"/>
              </a:rPr>
              <a:t>1 </a:t>
            </a:r>
            <a:r>
              <a:rPr lang="en-US" dirty="0">
                <a:latin typeface="Cambria Math"/>
                <a:ea typeface="Cambria Math"/>
              </a:rPr>
              <a:t>∙</a:t>
            </a:r>
            <a:r>
              <a:rPr lang="en-US" i="1" dirty="0"/>
              <a:t> w</a:t>
            </a:r>
            <a:r>
              <a:rPr lang="en-US" baseline="-25000" dirty="0">
                <a:latin typeface="Cambria Math" pitchFamily="18" charset="0"/>
                <a:ea typeface="Cambria Math" pitchFamily="18" charset="0"/>
              </a:rPr>
              <a:t>2</a:t>
            </a:r>
            <a:r>
              <a:rPr lang="en-US" dirty="0"/>
              <a:t>)</a:t>
            </a:r>
            <a:r>
              <a:rPr lang="en-US" i="1" dirty="0"/>
              <a:t>x</a:t>
            </a:r>
            <a:r>
              <a:rPr lang="en-US" b="1" dirty="0"/>
              <a:t>.</a:t>
            </a:r>
            <a:endParaRPr lang="en-US" dirty="0"/>
          </a:p>
          <a:p>
            <a:r>
              <a:rPr lang="en-US" dirty="0"/>
              <a:t>Often </a:t>
            </a:r>
            <a:r>
              <a:rPr lang="en-US" i="1" dirty="0"/>
              <a:t>w</a:t>
            </a:r>
            <a:r>
              <a:rPr lang="en-US" baseline="-25000" dirty="0">
                <a:latin typeface="Cambria Math" pitchFamily="18" charset="0"/>
                <a:ea typeface="Cambria Math" pitchFamily="18" charset="0"/>
              </a:rPr>
              <a:t>1 </a:t>
            </a:r>
            <a:r>
              <a:rPr lang="en-US" dirty="0">
                <a:latin typeface="Cambria Math"/>
                <a:ea typeface="Cambria Math"/>
              </a:rPr>
              <a:t>∙</a:t>
            </a:r>
            <a:r>
              <a:rPr lang="en-US" i="1" dirty="0"/>
              <a:t> w</a:t>
            </a:r>
            <a:r>
              <a:rPr lang="en-US" baseline="-25000" dirty="0">
                <a:latin typeface="Cambria Math" pitchFamily="18" charset="0"/>
                <a:ea typeface="Cambria Math" pitchFamily="18" charset="0"/>
              </a:rPr>
              <a:t>2</a:t>
            </a:r>
            <a:r>
              <a:rPr lang="en-US" dirty="0"/>
              <a:t>  is written as </a:t>
            </a:r>
            <a:r>
              <a:rPr lang="en-US" i="1" dirty="0"/>
              <a:t>w</a:t>
            </a:r>
            <a:r>
              <a:rPr lang="en-US" baseline="-25000" dirty="0">
                <a:latin typeface="Cambria Math" pitchFamily="18" charset="0"/>
                <a:ea typeface="Cambria Math" pitchFamily="18" charset="0"/>
              </a:rPr>
              <a:t>1 </a:t>
            </a:r>
            <a:r>
              <a:rPr lang="en-US" i="1" dirty="0"/>
              <a:t>w</a:t>
            </a:r>
            <a:r>
              <a:rPr lang="en-US" baseline="-25000" dirty="0">
                <a:latin typeface="Cambria Math" pitchFamily="18" charset="0"/>
                <a:ea typeface="Cambria Math" pitchFamily="18" charset="0"/>
              </a:rPr>
              <a:t>2</a:t>
            </a:r>
            <a:r>
              <a:rPr lang="en-US" dirty="0"/>
              <a:t>.</a:t>
            </a:r>
          </a:p>
          <a:p>
            <a:r>
              <a:rPr lang="en-US" dirty="0"/>
              <a:t>If </a:t>
            </a:r>
            <a:r>
              <a:rPr lang="en-US" i="1" dirty="0"/>
              <a:t>w</a:t>
            </a:r>
            <a:r>
              <a:rPr lang="en-US" baseline="-25000" dirty="0">
                <a:latin typeface="Cambria Math" pitchFamily="18" charset="0"/>
                <a:ea typeface="Cambria Math" pitchFamily="18" charset="0"/>
              </a:rPr>
              <a:t>1  </a:t>
            </a:r>
            <a:r>
              <a:rPr lang="en-US" dirty="0"/>
              <a:t>= </a:t>
            </a:r>
            <a:r>
              <a:rPr lang="en-US" i="1" dirty="0" err="1"/>
              <a:t>abra</a:t>
            </a:r>
            <a:r>
              <a:rPr lang="en-US" dirty="0"/>
              <a:t>  and </a:t>
            </a:r>
            <a:r>
              <a:rPr lang="en-US" i="1" dirty="0"/>
              <a:t>w</a:t>
            </a:r>
            <a:r>
              <a:rPr lang="en-US" baseline="-25000" dirty="0">
                <a:latin typeface="Cambria Math" pitchFamily="18" charset="0"/>
                <a:ea typeface="Cambria Math" pitchFamily="18" charset="0"/>
              </a:rPr>
              <a:t>2  </a:t>
            </a:r>
            <a:r>
              <a:rPr lang="en-US" dirty="0"/>
              <a:t>= </a:t>
            </a:r>
            <a:r>
              <a:rPr lang="en-US" i="1" dirty="0" err="1"/>
              <a:t>cadabra</a:t>
            </a:r>
            <a:r>
              <a:rPr lang="en-US" dirty="0"/>
              <a:t>, the concatenation        </a:t>
            </a:r>
            <a:r>
              <a:rPr lang="en-US" i="1" dirty="0"/>
              <a:t>w</a:t>
            </a:r>
            <a:r>
              <a:rPr lang="en-US" baseline="-25000" dirty="0">
                <a:latin typeface="Cambria Math" pitchFamily="18" charset="0"/>
                <a:ea typeface="Cambria Math" pitchFamily="18" charset="0"/>
              </a:rPr>
              <a:t>1 </a:t>
            </a:r>
            <a:r>
              <a:rPr lang="en-US" i="1" dirty="0"/>
              <a:t>w</a:t>
            </a:r>
            <a:r>
              <a:rPr lang="en-US" baseline="-25000" dirty="0">
                <a:latin typeface="Cambria Math" pitchFamily="18" charset="0"/>
                <a:ea typeface="Cambria Math" pitchFamily="18" charset="0"/>
              </a:rPr>
              <a:t>2 </a:t>
            </a:r>
            <a:r>
              <a:rPr lang="en-US" dirty="0"/>
              <a:t>= </a:t>
            </a:r>
            <a:r>
              <a:rPr lang="en-US" i="1" dirty="0"/>
              <a:t>abracadabra.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of a String</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 </a:t>
            </a:r>
            <a:r>
              <a:rPr lang="en-US" i="1" dirty="0"/>
              <a:t>l</a:t>
            </a:r>
            <a:r>
              <a:rPr lang="en-US" dirty="0"/>
              <a:t>(</a:t>
            </a:r>
            <a:r>
              <a:rPr lang="en-US" i="1" dirty="0"/>
              <a:t>w</a:t>
            </a:r>
            <a:r>
              <a:rPr lang="en-US" dirty="0"/>
              <a:t>), the length of the string </a:t>
            </a:r>
            <a:r>
              <a:rPr lang="en-US" i="1" dirty="0"/>
              <a:t>w</a:t>
            </a:r>
            <a:r>
              <a:rPr lang="en-US" dirty="0"/>
              <a:t>.</a:t>
            </a:r>
          </a:p>
          <a:p>
            <a:pPr>
              <a:buNone/>
            </a:pPr>
            <a:r>
              <a:rPr lang="en-US" b="1" dirty="0"/>
              <a:t>   Solution</a:t>
            </a:r>
            <a:r>
              <a:rPr lang="en-US" dirty="0"/>
              <a:t>: The length of a string can be recursively defined by:</a:t>
            </a:r>
          </a:p>
          <a:p>
            <a:pPr lvl="1">
              <a:buNone/>
            </a:pPr>
            <a:r>
              <a:rPr lang="en-US" i="1" dirty="0"/>
              <a:t>l</a:t>
            </a:r>
            <a:r>
              <a:rPr lang="en-US" dirty="0"/>
              <a:t>(</a:t>
            </a:r>
            <a:r>
              <a:rPr lang="en-US" i="1" dirty="0">
                <a:latin typeface="Cambria Math"/>
                <a:ea typeface="Cambria Math"/>
              </a:rPr>
              <a:t>λ</a:t>
            </a:r>
            <a:r>
              <a:rPr lang="en-US" dirty="0"/>
              <a:t>) = </a:t>
            </a:r>
            <a:r>
              <a:rPr lang="en-US" dirty="0">
                <a:latin typeface="Cambria Math" pitchFamily="18" charset="0"/>
                <a:ea typeface="Cambria Math" pitchFamily="18" charset="0"/>
              </a:rPr>
              <a:t>0</a:t>
            </a:r>
            <a:r>
              <a:rPr lang="en-US" dirty="0"/>
              <a:t>;</a:t>
            </a:r>
          </a:p>
          <a:p>
            <a:pPr lvl="1">
              <a:buNone/>
            </a:pPr>
            <a:r>
              <a:rPr lang="en-US" i="1" dirty="0"/>
              <a:t>l</a:t>
            </a:r>
            <a:r>
              <a:rPr lang="en-US" dirty="0"/>
              <a:t>(</a:t>
            </a:r>
            <a:r>
              <a:rPr lang="en-US" i="1" dirty="0" err="1"/>
              <a:t>wx</a:t>
            </a:r>
            <a:r>
              <a:rPr lang="en-US" dirty="0"/>
              <a:t>) = </a:t>
            </a:r>
            <a:r>
              <a:rPr lang="en-US" i="1" dirty="0"/>
              <a:t>l</a:t>
            </a:r>
            <a:r>
              <a:rPr lang="en-US" dirty="0"/>
              <a:t>(</a:t>
            </a:r>
            <a:r>
              <a:rPr lang="en-US" i="1" dirty="0"/>
              <a:t>w</a:t>
            </a:r>
            <a:r>
              <a:rPr lang="en-US" dirty="0"/>
              <a:t>) + </a:t>
            </a:r>
            <a:r>
              <a:rPr lang="en-US" dirty="0">
                <a:latin typeface="Cambria Math" pitchFamily="18" charset="0"/>
                <a:ea typeface="Cambria Math" pitchFamily="18" charset="0"/>
              </a:rPr>
              <a:t>1 </a:t>
            </a:r>
            <a:r>
              <a:rPr lang="en-US" dirty="0">
                <a:ea typeface="Cambria Math" pitchFamily="18" charset="0"/>
              </a:rPr>
              <a:t>if </a:t>
            </a:r>
            <a:r>
              <a:rPr lang="en-US" i="1" dirty="0"/>
              <a:t>w </a:t>
            </a:r>
            <a:r>
              <a:rPr lang="en-US" dirty="0">
                <a:latin typeface="Cambria Math"/>
                <a:ea typeface="Cambria Math"/>
              </a:rPr>
              <a:t>∊</a:t>
            </a:r>
            <a:r>
              <a:rPr lang="en-US" dirty="0"/>
              <a:t> </a:t>
            </a:r>
            <a:r>
              <a:rPr lang="el-GR" dirty="0"/>
              <a:t>Σ</a:t>
            </a:r>
            <a:r>
              <a:rPr lang="en-US" dirty="0"/>
              <a:t>* and </a:t>
            </a:r>
            <a:r>
              <a:rPr lang="en-US" i="1" dirty="0"/>
              <a:t>x</a:t>
            </a:r>
            <a:r>
              <a:rPr lang="en-US" dirty="0">
                <a:sym typeface="Symbol"/>
              </a:rPr>
              <a:t> </a:t>
            </a:r>
            <a:r>
              <a:rPr lang="en-US" dirty="0">
                <a:latin typeface="Cambria Math"/>
                <a:ea typeface="Cambria Math"/>
              </a:rPr>
              <a:t>∊</a:t>
            </a:r>
            <a:r>
              <a:rPr lang="en-US" dirty="0"/>
              <a:t> </a:t>
            </a:r>
            <a:r>
              <a:rPr lang="el-GR" dirty="0"/>
              <a:t>Σ</a:t>
            </a:r>
            <a:r>
              <a:rPr lang="en-US" i="1" dirty="0"/>
              <a:t>.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Parentheses</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 the set  of balanced parentheses </a:t>
            </a:r>
            <a:r>
              <a:rPr lang="en-US" i="1" dirty="0"/>
              <a:t>P</a:t>
            </a:r>
            <a:r>
              <a:rPr lang="en-US" dirty="0"/>
              <a:t>.</a:t>
            </a:r>
          </a:p>
          <a:p>
            <a:pPr>
              <a:buNone/>
            </a:pPr>
            <a:r>
              <a:rPr lang="en-US" dirty="0"/>
              <a:t>   </a:t>
            </a:r>
            <a:r>
              <a:rPr lang="en-US" b="1" dirty="0"/>
              <a:t>Solution</a:t>
            </a:r>
            <a:r>
              <a:rPr lang="en-US" dirty="0"/>
              <a:t>:</a:t>
            </a:r>
          </a:p>
          <a:p>
            <a:pPr lvl="1">
              <a:buNone/>
            </a:pPr>
            <a:r>
              <a:rPr lang="en-US" dirty="0">
                <a:ea typeface="Cambria Math" pitchFamily="18" charset="0"/>
              </a:rPr>
              <a:t>BASE CASE</a:t>
            </a:r>
            <a:r>
              <a:rPr lang="en-US" dirty="0">
                <a:latin typeface="Cambria Math" pitchFamily="18" charset="0"/>
                <a:ea typeface="Cambria Math" pitchFamily="18" charset="0"/>
              </a:rPr>
              <a:t>:</a:t>
            </a:r>
            <a:r>
              <a:rPr lang="en-US" dirty="0"/>
              <a:t>  () </a:t>
            </a:r>
            <a:r>
              <a:rPr lang="en-US" dirty="0">
                <a:latin typeface="Cambria Math"/>
                <a:ea typeface="Cambria Math"/>
              </a:rPr>
              <a:t>∊</a:t>
            </a:r>
            <a:r>
              <a:rPr lang="en-US" dirty="0"/>
              <a:t> </a:t>
            </a:r>
            <a:r>
              <a:rPr lang="en-US" i="1" dirty="0"/>
              <a:t>P</a:t>
            </a:r>
          </a:p>
          <a:p>
            <a:pPr lvl="1">
              <a:buNone/>
            </a:pPr>
            <a:r>
              <a:rPr lang="en-US" dirty="0"/>
              <a:t>RECURSIVE STEP: If </a:t>
            </a:r>
            <a:r>
              <a:rPr lang="en-US" i="1" dirty="0"/>
              <a:t>w</a:t>
            </a:r>
            <a:r>
              <a:rPr lang="en-US" dirty="0"/>
              <a:t> </a:t>
            </a:r>
            <a:r>
              <a:rPr lang="en-US" dirty="0">
                <a:latin typeface="Cambria Math"/>
                <a:ea typeface="Cambria Math"/>
              </a:rPr>
              <a:t>∊</a:t>
            </a:r>
            <a:r>
              <a:rPr lang="en-US" dirty="0"/>
              <a:t> </a:t>
            </a:r>
            <a:r>
              <a:rPr lang="en-US" i="1" dirty="0"/>
              <a:t>P</a:t>
            </a:r>
            <a:r>
              <a:rPr lang="en-US" dirty="0"/>
              <a:t>, then</a:t>
            </a:r>
            <a:r>
              <a:rPr lang="en-US" b="1" dirty="0"/>
              <a:t>  </a:t>
            </a:r>
            <a:r>
              <a:rPr lang="en-US" dirty="0"/>
              <a:t>()</a:t>
            </a:r>
            <a:r>
              <a:rPr lang="en-US" i="1" dirty="0"/>
              <a:t> w </a:t>
            </a:r>
            <a:r>
              <a:rPr lang="en-US" dirty="0">
                <a:latin typeface="Cambria Math"/>
                <a:ea typeface="Cambria Math"/>
              </a:rPr>
              <a:t>∊</a:t>
            </a:r>
            <a:r>
              <a:rPr lang="en-US" dirty="0"/>
              <a:t> </a:t>
            </a:r>
            <a:r>
              <a:rPr lang="en-US" i="1" dirty="0"/>
              <a:t>P,  </a:t>
            </a:r>
            <a:r>
              <a:rPr lang="en-US" dirty="0"/>
              <a:t>(</a:t>
            </a:r>
            <a:r>
              <a:rPr lang="en-US" i="1" dirty="0"/>
              <a:t>w</a:t>
            </a:r>
            <a:r>
              <a:rPr lang="en-US" dirty="0"/>
              <a:t>)</a:t>
            </a:r>
            <a:r>
              <a:rPr lang="en-US" i="1" dirty="0"/>
              <a:t> </a:t>
            </a:r>
            <a:r>
              <a:rPr lang="en-US" dirty="0">
                <a:latin typeface="Cambria Math"/>
                <a:ea typeface="Cambria Math"/>
              </a:rPr>
              <a:t>∊</a:t>
            </a:r>
            <a:r>
              <a:rPr lang="en-US" dirty="0"/>
              <a:t> </a:t>
            </a:r>
            <a:r>
              <a:rPr lang="en-US" i="1" dirty="0"/>
              <a:t>P </a:t>
            </a:r>
            <a:r>
              <a:rPr lang="en-US" dirty="0"/>
              <a:t>and       </a:t>
            </a:r>
            <a:r>
              <a:rPr lang="en-US" i="1" dirty="0"/>
              <a:t> w </a:t>
            </a:r>
            <a:r>
              <a:rPr lang="en-US" dirty="0"/>
              <a:t>()</a:t>
            </a:r>
            <a:r>
              <a:rPr lang="en-US" i="1" dirty="0"/>
              <a:t> </a:t>
            </a:r>
            <a:r>
              <a:rPr lang="en-US" dirty="0"/>
              <a:t> </a:t>
            </a:r>
            <a:r>
              <a:rPr lang="en-US" dirty="0">
                <a:latin typeface="Cambria Math"/>
                <a:ea typeface="Cambria Math"/>
              </a:rPr>
              <a:t>∊</a:t>
            </a:r>
            <a:r>
              <a:rPr lang="en-US" dirty="0"/>
              <a:t> </a:t>
            </a:r>
            <a:r>
              <a:rPr lang="en-US" i="1" dirty="0"/>
              <a:t>P</a:t>
            </a:r>
            <a:r>
              <a:rPr lang="en-US" dirty="0"/>
              <a:t>.</a:t>
            </a:r>
            <a:endParaRPr lang="en-US" b="1" dirty="0"/>
          </a:p>
          <a:p>
            <a:r>
              <a:rPr lang="en-US" dirty="0"/>
              <a:t>Show that (() ()) is in </a:t>
            </a:r>
            <a:r>
              <a:rPr lang="en-US" i="1" dirty="0"/>
              <a:t>P</a:t>
            </a:r>
            <a:r>
              <a:rPr lang="en-US" dirty="0"/>
              <a:t>.</a:t>
            </a:r>
          </a:p>
          <a:p>
            <a:r>
              <a:rPr lang="en-US" dirty="0"/>
              <a:t>Why is ))(() not in </a:t>
            </a:r>
            <a:r>
              <a:rPr lang="en-US" i="1" dirty="0"/>
              <a:t>P</a:t>
            </a:r>
            <a:r>
              <a:rPr lang="en-US"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Well-Formed Formulae in Propositional Logic</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of </a:t>
            </a:r>
            <a:r>
              <a:rPr lang="en-US" i="1" dirty="0"/>
              <a:t>well-formed formulae </a:t>
            </a:r>
            <a:r>
              <a:rPr lang="en-US" dirty="0"/>
              <a:t>in propositional logic involving </a:t>
            </a:r>
            <a:r>
              <a:rPr lang="en-US" b="1" dirty="0"/>
              <a:t>T</a:t>
            </a:r>
            <a:r>
              <a:rPr lang="en-US" dirty="0"/>
              <a:t>, </a:t>
            </a:r>
            <a:r>
              <a:rPr lang="en-US" b="1" dirty="0"/>
              <a:t>F</a:t>
            </a:r>
            <a:r>
              <a:rPr lang="en-US" dirty="0"/>
              <a:t>, propositional variables, and operators from the set {</a:t>
            </a:r>
            <a:r>
              <a:rPr lang="en-US" dirty="0">
                <a:latin typeface="Cambria Math"/>
                <a:ea typeface="Cambria Math"/>
              </a:rPr>
              <a:t>¬,∧,∨,→,↔</a:t>
            </a:r>
            <a:r>
              <a:rPr lang="en-US" dirty="0"/>
              <a:t>}.</a:t>
            </a:r>
          </a:p>
          <a:p>
            <a:pPr lvl="1">
              <a:buNone/>
            </a:pPr>
            <a:r>
              <a:rPr lang="en-US" dirty="0">
                <a:ea typeface="Cambria Math" pitchFamily="18" charset="0"/>
              </a:rPr>
              <a:t>BASE CASE</a:t>
            </a:r>
            <a:r>
              <a:rPr lang="en-US" dirty="0">
                <a:latin typeface="Cambria Math" pitchFamily="18" charset="0"/>
                <a:ea typeface="Cambria Math" pitchFamily="18" charset="0"/>
              </a:rPr>
              <a:t>:</a:t>
            </a:r>
            <a:r>
              <a:rPr lang="en-US" dirty="0"/>
              <a:t>  </a:t>
            </a:r>
            <a:r>
              <a:rPr lang="en-US" b="1" dirty="0"/>
              <a:t>T</a:t>
            </a:r>
            <a:r>
              <a:rPr lang="en-US" dirty="0"/>
              <a:t>,</a:t>
            </a:r>
            <a:r>
              <a:rPr lang="en-US" b="1" dirty="0"/>
              <a:t>F</a:t>
            </a:r>
            <a:r>
              <a:rPr lang="en-US" dirty="0"/>
              <a:t>, and </a:t>
            </a:r>
            <a:r>
              <a:rPr lang="en-US" i="1" dirty="0"/>
              <a:t>s</a:t>
            </a:r>
            <a:r>
              <a:rPr lang="en-US" dirty="0"/>
              <a:t>, where </a:t>
            </a:r>
            <a:r>
              <a:rPr lang="en-US" i="1" dirty="0"/>
              <a:t>s</a:t>
            </a:r>
            <a:r>
              <a:rPr lang="en-US" dirty="0"/>
              <a:t> is a propositional variable, are well-formed formulae.</a:t>
            </a:r>
            <a:endParaRPr lang="en-US" i="1" dirty="0"/>
          </a:p>
          <a:p>
            <a:pPr lvl="1">
              <a:buNone/>
            </a:pPr>
            <a:r>
              <a:rPr lang="en-US" dirty="0"/>
              <a:t>RECURSIVE STEP: If </a:t>
            </a:r>
            <a:r>
              <a:rPr lang="en-US" i="1" dirty="0"/>
              <a:t>E</a:t>
            </a:r>
            <a:r>
              <a:rPr lang="en-US" dirty="0"/>
              <a:t> and </a:t>
            </a:r>
            <a:r>
              <a:rPr lang="en-US" i="1" dirty="0"/>
              <a:t>F</a:t>
            </a:r>
            <a:r>
              <a:rPr lang="en-US" dirty="0"/>
              <a:t> are well formed formulae, then </a:t>
            </a:r>
            <a:r>
              <a:rPr lang="en-US" b="1" dirty="0"/>
              <a:t>  </a:t>
            </a:r>
            <a:r>
              <a:rPr lang="en-US" dirty="0"/>
              <a:t>(</a:t>
            </a:r>
            <a:r>
              <a:rPr lang="en-US" dirty="0">
                <a:latin typeface="Cambria Math"/>
                <a:ea typeface="Cambria Math"/>
              </a:rPr>
              <a:t>¬</a:t>
            </a:r>
            <a:r>
              <a:rPr lang="en-US" i="1" dirty="0"/>
              <a:t> E</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are well-formed formulae.</a:t>
            </a:r>
          </a:p>
          <a:p>
            <a:pPr>
              <a:buNone/>
            </a:pPr>
            <a:r>
              <a:rPr lang="en-US" b="1" dirty="0"/>
              <a:t>   Examples</a:t>
            </a:r>
            <a:r>
              <a:rPr lang="en-US" dirty="0"/>
              <a:t>: ((</a:t>
            </a:r>
            <a:r>
              <a:rPr lang="en-US" i="1" dirty="0"/>
              <a:t>p</a:t>
            </a:r>
            <a:r>
              <a:rPr lang="en-US" dirty="0"/>
              <a:t> </a:t>
            </a:r>
            <a:r>
              <a:rPr lang="en-US" dirty="0">
                <a:latin typeface="Cambria Math"/>
                <a:ea typeface="Cambria Math"/>
              </a:rPr>
              <a:t>∨</a:t>
            </a:r>
            <a:r>
              <a:rPr lang="en-US" i="1" dirty="0">
                <a:ea typeface="Cambria Math"/>
              </a:rPr>
              <a:t>q</a:t>
            </a:r>
            <a:r>
              <a:rPr lang="en-US" dirty="0">
                <a:latin typeface="Cambria Math"/>
                <a:ea typeface="Cambria Math"/>
              </a:rPr>
              <a:t>) → (</a:t>
            </a:r>
            <a:r>
              <a:rPr lang="en-US" i="1" dirty="0">
                <a:ea typeface="Cambria Math"/>
              </a:rPr>
              <a:t>q</a:t>
            </a:r>
            <a:r>
              <a:rPr lang="en-US" dirty="0">
                <a:latin typeface="Cambria Math"/>
                <a:ea typeface="Cambria Math"/>
              </a:rPr>
              <a:t> ∧ </a:t>
            </a:r>
            <a:r>
              <a:rPr lang="en-US" b="1" dirty="0">
                <a:latin typeface="Cambria Math"/>
                <a:ea typeface="Cambria Math"/>
              </a:rPr>
              <a:t>F</a:t>
            </a:r>
            <a:r>
              <a:rPr lang="en-US" dirty="0">
                <a:ea typeface="Cambria Math"/>
              </a:rPr>
              <a:t>))</a:t>
            </a:r>
            <a:r>
              <a:rPr lang="en-US" dirty="0">
                <a:latin typeface="Cambria Math"/>
                <a:ea typeface="Cambria Math"/>
              </a:rPr>
              <a:t> </a:t>
            </a:r>
            <a:r>
              <a:rPr lang="en-US" dirty="0">
                <a:ea typeface="Cambria Math"/>
              </a:rPr>
              <a:t>is a well-formed formula.</a:t>
            </a:r>
          </a:p>
          <a:p>
            <a:pPr>
              <a:buNone/>
            </a:pPr>
            <a:r>
              <a:rPr lang="en-US" dirty="0">
                <a:ea typeface="Cambria Math"/>
              </a:rPr>
              <a:t>                             </a:t>
            </a:r>
            <a:r>
              <a:rPr lang="en-US" i="1" dirty="0" err="1">
                <a:ea typeface="Cambria Math"/>
              </a:rPr>
              <a:t>pq</a:t>
            </a:r>
            <a:r>
              <a:rPr lang="en-US" i="1" dirty="0">
                <a:ea typeface="Cambria Math"/>
              </a:rPr>
              <a:t> </a:t>
            </a:r>
            <a:r>
              <a:rPr lang="en-US" dirty="0">
                <a:latin typeface="Cambria Math"/>
                <a:ea typeface="Cambria Math"/>
              </a:rPr>
              <a:t>∧  </a:t>
            </a:r>
            <a:r>
              <a:rPr lang="en-US" dirty="0">
                <a:ea typeface="Cambria Math"/>
              </a:rPr>
              <a:t>is not a  well formed formula.</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Rooted Trees</a:t>
            </a:r>
          </a:p>
        </p:txBody>
      </p:sp>
      <p:sp>
        <p:nvSpPr>
          <p:cNvPr id="3" name="Content Placeholder 2"/>
          <p:cNvSpPr>
            <a:spLocks noGrp="1"/>
          </p:cNvSpPr>
          <p:nvPr>
            <p:ph idx="1"/>
          </p:nvPr>
        </p:nvSpPr>
        <p:spPr/>
        <p:txBody>
          <a:bodyPr>
            <a:normAutofit fontScale="92500"/>
          </a:bodyPr>
          <a:lstStyle/>
          <a:p>
            <a:pPr>
              <a:buNone/>
            </a:pPr>
            <a:r>
              <a:rPr lang="en-US" b="1" dirty="0"/>
              <a:t>   Definition</a:t>
            </a:r>
            <a:r>
              <a:rPr lang="en-US" dirty="0"/>
              <a:t>: The set of </a:t>
            </a:r>
            <a:r>
              <a:rPr lang="en-US" i="1" dirty="0"/>
              <a:t>rooted trees, </a:t>
            </a:r>
            <a:r>
              <a:rPr lang="en-US" dirty="0"/>
              <a:t>where a rooted tree consists of a set of vertices containing a distinguished vertex called the </a:t>
            </a:r>
            <a:r>
              <a:rPr lang="en-US" i="1" dirty="0"/>
              <a:t>root</a:t>
            </a:r>
            <a:r>
              <a:rPr lang="en-US" dirty="0"/>
              <a:t>, and edges connecting these vertices, can be defined recursively by these steps:</a:t>
            </a:r>
          </a:p>
          <a:p>
            <a:pPr lvl="1">
              <a:buNone/>
            </a:pPr>
            <a:r>
              <a:rPr lang="en-US" dirty="0">
                <a:ea typeface="Cambria Math" pitchFamily="18" charset="0"/>
              </a:rPr>
              <a:t>BASE CASE</a:t>
            </a:r>
            <a:r>
              <a:rPr lang="en-US" dirty="0">
                <a:latin typeface="Cambria Math" pitchFamily="18" charset="0"/>
                <a:ea typeface="Cambria Math" pitchFamily="18" charset="0"/>
              </a:rPr>
              <a:t>:</a:t>
            </a:r>
            <a:r>
              <a:rPr lang="en-US" dirty="0"/>
              <a:t>  A single vertex </a:t>
            </a:r>
            <a:r>
              <a:rPr lang="en-US" i="1" dirty="0"/>
              <a:t>r</a:t>
            </a:r>
            <a:r>
              <a:rPr lang="en-US" dirty="0"/>
              <a:t> is a rooted tree.</a:t>
            </a:r>
            <a:endParaRPr lang="en-US" i="1" dirty="0"/>
          </a:p>
          <a:p>
            <a:pPr lvl="1">
              <a:buNone/>
            </a:pPr>
            <a:r>
              <a:rPr lang="en-US" dirty="0"/>
              <a:t>RECURSIVE STEP: Suppose that </a:t>
            </a:r>
            <a:r>
              <a:rPr lang="en-US" i="1" dirty="0"/>
              <a:t>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are disjoint rooted trees with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respectively. Then the graph formed by starting with a root </a:t>
            </a:r>
            <a:r>
              <a:rPr lang="en-US" i="1" dirty="0"/>
              <a:t>r</a:t>
            </a:r>
            <a:r>
              <a:rPr lang="en-US" dirty="0"/>
              <a:t>, which is not in any of the rooted trees</a:t>
            </a:r>
            <a:r>
              <a:rPr lang="en-US" i="1" dirty="0"/>
              <a:t> 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and adding an edge from </a:t>
            </a:r>
            <a:r>
              <a:rPr lang="en-US" i="1" dirty="0"/>
              <a:t>r</a:t>
            </a:r>
            <a:r>
              <a:rPr lang="en-US" dirty="0"/>
              <a:t> to each of the vertices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is also a rooted tree.</a:t>
            </a:r>
          </a:p>
          <a:p>
            <a:pPr>
              <a:buNone/>
            </a:pPr>
            <a:r>
              <a:rPr lang="en-US" b="1" dirty="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Rooted Trees</a:t>
            </a:r>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369332"/>
          </a:xfrm>
          <a:prstGeom prst="rect">
            <a:avLst/>
          </a:prstGeom>
          <a:noFill/>
        </p:spPr>
        <p:txBody>
          <a:bodyPr wrap="square" rtlCol="0">
            <a:spAutoFit/>
          </a:bodyPr>
          <a:lstStyle/>
          <a:p>
            <a:pPr>
              <a:buClr>
                <a:schemeClr val="accent1"/>
              </a:buClr>
              <a:buFont typeface="Arial" pitchFamily="34" charset="0"/>
              <a:buChar char="•"/>
            </a:pPr>
            <a:r>
              <a:rPr lang="en-US" dirty="0"/>
              <a:t>Next we look at a special type of tree, the full binary tree.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lstStyle/>
          <a:p>
            <a:pPr>
              <a:buNone/>
            </a:pPr>
            <a:r>
              <a:rPr lang="en-US" b="1" dirty="0"/>
              <a:t>   Definition: </a:t>
            </a:r>
            <a:r>
              <a:rPr lang="en-US" dirty="0"/>
              <a:t>The set of </a:t>
            </a:r>
            <a:r>
              <a:rPr lang="en-US" i="1" dirty="0"/>
              <a:t>full binary trees </a:t>
            </a:r>
            <a:r>
              <a:rPr lang="en-US" dirty="0"/>
              <a:t>can be defined recursively by these steps.</a:t>
            </a:r>
          </a:p>
          <a:p>
            <a:pPr lvl="1">
              <a:buNone/>
            </a:pPr>
            <a:r>
              <a:rPr lang="en-US" dirty="0"/>
              <a:t>BASE CASE: There is a full binary tree consisting of only a single vertex </a:t>
            </a:r>
            <a:r>
              <a:rPr lang="en-US" i="1" dirty="0"/>
              <a:t>r</a:t>
            </a:r>
            <a:r>
              <a:rPr lang="en-US" dirty="0"/>
              <a:t>.</a:t>
            </a:r>
          </a:p>
          <a:p>
            <a:pPr lvl="1">
              <a:buNone/>
            </a:pPr>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dirty="0"/>
              <a:t> are disjoint full binary trees, there is a full binary tree, denoted by </a:t>
            </a:r>
            <a:r>
              <a:rPr lang="en-US" i="1" dirty="0"/>
              <a:t>T</a:t>
            </a:r>
            <a:r>
              <a:rPr lang="en-US" baseline="-25000" dirty="0">
                <a:latin typeface="Cambria Math" pitchFamily="18" charset="0"/>
                <a:ea typeface="Cambria Math" pitchFamily="18" charset="0"/>
              </a:rPr>
              <a:t>1</a:t>
            </a:r>
            <a:r>
              <a:rPr lang="en-US" dirty="0"/>
              <a:t>∙</a:t>
            </a:r>
            <a:r>
              <a:rPr lang="en-US" i="1" dirty="0"/>
              <a:t>T</a:t>
            </a:r>
            <a:r>
              <a:rPr lang="en-US" baseline="-25000" dirty="0">
                <a:latin typeface="Cambria Math" pitchFamily="18" charset="0"/>
                <a:ea typeface="Cambria Math" pitchFamily="18" charset="0"/>
              </a:rPr>
              <a:t>2</a:t>
            </a:r>
            <a:r>
              <a:rPr lang="en-US" dirty="0"/>
              <a:t>, consisting of a root </a:t>
            </a:r>
            <a:r>
              <a:rPr lang="en-US" i="1" dirty="0"/>
              <a:t>r</a:t>
            </a:r>
            <a:r>
              <a:rPr lang="en-US" dirty="0"/>
              <a:t> together with edges connecting the root to each of the roots of the left </a:t>
            </a:r>
            <a:r>
              <a:rPr lang="en-US" dirty="0" err="1"/>
              <a:t>subtree</a:t>
            </a:r>
            <a:r>
              <a:rPr lang="en-US" dirty="0"/>
              <a:t> </a:t>
            </a:r>
            <a:r>
              <a:rPr lang="en-US" i="1" dirty="0"/>
              <a:t>T</a:t>
            </a:r>
            <a:r>
              <a:rPr lang="en-US" baseline="-25000" dirty="0">
                <a:latin typeface="Cambria Math" pitchFamily="18" charset="0"/>
                <a:ea typeface="Cambria Math" pitchFamily="18" charset="0"/>
              </a:rPr>
              <a:t>1</a:t>
            </a:r>
            <a:r>
              <a:rPr lang="en-US" dirty="0"/>
              <a:t> and the right </a:t>
            </a:r>
            <a:r>
              <a:rPr lang="en-US" dirty="0" err="1"/>
              <a:t>subtree</a:t>
            </a:r>
            <a:r>
              <a:rPr lang="en-US" dirty="0"/>
              <a:t> </a:t>
            </a:r>
            <a:r>
              <a:rPr lang="en-US" i="1" dirty="0"/>
              <a:t>T</a:t>
            </a:r>
            <a:r>
              <a:rPr lang="en-US" baseline="-25000" dirty="0">
                <a:latin typeface="Cambria Math" pitchFamily="18" charset="0"/>
                <a:ea typeface="Cambria Math" pitchFamily="18" charset="0"/>
              </a:rPr>
              <a:t>2</a:t>
            </a:r>
            <a:r>
              <a:rPr lang="en-US"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Full Binary Trees</a:t>
            </a:r>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Induction and Recursively Defined Sets</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Show that the set S defined  by specifying that </a:t>
            </a:r>
            <a:r>
              <a:rPr lang="en-US" dirty="0">
                <a:latin typeface="Cambria Math" pitchFamily="18" charset="0"/>
                <a:ea typeface="Cambria Math" pitchFamily="18" charset="0"/>
              </a:rPr>
              <a:t>3</a:t>
            </a:r>
            <a:r>
              <a:rPr lang="en-US" dirty="0">
                <a:latin typeface="Cambria Math"/>
                <a:ea typeface="Cambria Math"/>
              </a:rPr>
              <a:t> ∊</a:t>
            </a:r>
            <a:r>
              <a:rPr lang="en-US" i="1" dirty="0"/>
              <a:t> </a:t>
            </a:r>
            <a:r>
              <a:rPr lang="en-US" dirty="0"/>
              <a:t>S and that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latin typeface="Cambria Math"/>
                <a:ea typeface="Cambria Math"/>
              </a:rPr>
              <a:t> ∊</a:t>
            </a:r>
            <a:r>
              <a:rPr lang="en-US" dirty="0"/>
              <a:t>  </a:t>
            </a:r>
            <a:r>
              <a:rPr lang="en-US" i="1" dirty="0"/>
              <a:t>S</a:t>
            </a:r>
            <a:r>
              <a:rPr lang="en-US" dirty="0"/>
              <a:t>, then </a:t>
            </a:r>
            <a:r>
              <a:rPr lang="en-US" i="1" dirty="0"/>
              <a:t>x + y</a:t>
            </a:r>
            <a:r>
              <a:rPr lang="en-US" dirty="0"/>
              <a:t> is in </a:t>
            </a:r>
            <a:r>
              <a:rPr lang="en-US" i="1" dirty="0"/>
              <a:t>S, </a:t>
            </a:r>
            <a:r>
              <a:rPr lang="en-US" dirty="0"/>
              <a:t>is</a:t>
            </a:r>
            <a:r>
              <a:rPr lang="en-US" i="1" dirty="0"/>
              <a:t> </a:t>
            </a:r>
            <a:r>
              <a:rPr lang="en-US" dirty="0"/>
              <a:t>the set of all positive integers that are multiples of </a:t>
            </a:r>
            <a:r>
              <a:rPr lang="en-US" dirty="0">
                <a:latin typeface="Cambria Math" pitchFamily="18" charset="0"/>
                <a:ea typeface="Cambria Math" pitchFamily="18" charset="0"/>
              </a:rPr>
              <a:t>3</a:t>
            </a:r>
            <a:r>
              <a:rPr lang="en-US" dirty="0"/>
              <a:t>.</a:t>
            </a:r>
          </a:p>
          <a:p>
            <a:pPr>
              <a:buNone/>
            </a:pPr>
            <a:r>
              <a:rPr lang="en-US" b="1" dirty="0"/>
              <a:t>    Solution</a:t>
            </a:r>
            <a:r>
              <a:rPr lang="en-US" dirty="0"/>
              <a:t>: Let </a:t>
            </a:r>
            <a:r>
              <a:rPr lang="en-US" i="1" dirty="0"/>
              <a:t>A</a:t>
            </a:r>
            <a:r>
              <a:rPr lang="en-US" dirty="0"/>
              <a:t> be the set of all positive integers divisible by </a:t>
            </a:r>
            <a:r>
              <a:rPr lang="en-US" dirty="0">
                <a:latin typeface="Cambria Math" pitchFamily="18" charset="0"/>
                <a:ea typeface="Cambria Math" pitchFamily="18" charset="0"/>
              </a:rPr>
              <a:t>3</a:t>
            </a:r>
            <a:r>
              <a:rPr lang="en-US" dirty="0"/>
              <a:t>. To prove that      </a:t>
            </a:r>
            <a:r>
              <a:rPr lang="en-US" i="1" dirty="0"/>
              <a:t>A</a:t>
            </a:r>
            <a:r>
              <a:rPr lang="en-US" dirty="0"/>
              <a:t> = </a:t>
            </a:r>
            <a:r>
              <a:rPr lang="en-US" i="1" dirty="0"/>
              <a:t>S</a:t>
            </a:r>
            <a:r>
              <a:rPr lang="en-US" dirty="0"/>
              <a:t>, show that </a:t>
            </a:r>
            <a:r>
              <a:rPr lang="en-US" i="1" dirty="0"/>
              <a:t>A</a:t>
            </a:r>
            <a:r>
              <a:rPr lang="en-US" dirty="0"/>
              <a:t> is a subset of </a:t>
            </a:r>
            <a:r>
              <a:rPr lang="en-US" i="1" dirty="0"/>
              <a:t>S</a:t>
            </a:r>
            <a:r>
              <a:rPr lang="en-US" dirty="0"/>
              <a:t> and </a:t>
            </a:r>
            <a:r>
              <a:rPr lang="en-US" i="1" dirty="0"/>
              <a:t>S</a:t>
            </a:r>
            <a:r>
              <a:rPr lang="en-US" dirty="0"/>
              <a:t> is a subset of </a:t>
            </a:r>
            <a:r>
              <a:rPr lang="en-US" i="1" dirty="0"/>
              <a:t>A</a:t>
            </a:r>
            <a:r>
              <a:rPr lang="en-US" dirty="0"/>
              <a:t>. </a:t>
            </a:r>
          </a:p>
          <a:p>
            <a:pPr lvl="1"/>
            <a:r>
              <a:rPr lang="en-US" dirty="0"/>
              <a:t>A</a:t>
            </a:r>
            <a:r>
              <a:rPr lang="en-US" dirty="0">
                <a:latin typeface="Cambria Math"/>
                <a:ea typeface="Cambria Math"/>
              </a:rPr>
              <a:t>⊂</a:t>
            </a:r>
            <a:r>
              <a:rPr lang="en-US" dirty="0"/>
              <a:t> S: Let P(</a:t>
            </a:r>
            <a:r>
              <a:rPr lang="en-US" i="1" dirty="0"/>
              <a:t>n</a:t>
            </a:r>
            <a:r>
              <a:rPr lang="en-US" dirty="0"/>
              <a:t>) be the statement that </a:t>
            </a:r>
            <a:r>
              <a:rPr lang="en-US" dirty="0">
                <a:latin typeface="Cambria Math" pitchFamily="18" charset="0"/>
                <a:ea typeface="Cambria Math" pitchFamily="18" charset="0"/>
              </a:rPr>
              <a:t>3</a:t>
            </a:r>
            <a:r>
              <a:rPr lang="en-US" i="1" dirty="0"/>
              <a:t>n</a:t>
            </a:r>
            <a:r>
              <a:rPr lang="en-US" dirty="0"/>
              <a:t> belongs to </a:t>
            </a:r>
            <a:r>
              <a:rPr lang="en-US" i="1" dirty="0"/>
              <a:t>S</a:t>
            </a:r>
            <a:r>
              <a:rPr lang="en-US" dirty="0"/>
              <a:t>. </a:t>
            </a:r>
          </a:p>
          <a:p>
            <a:pPr lvl="2">
              <a:buNone/>
            </a:pPr>
            <a:r>
              <a:rPr lang="en-US" dirty="0"/>
              <a:t>     BASE CASE: </a:t>
            </a:r>
            <a:r>
              <a:rPr lang="en-US" dirty="0">
                <a:latin typeface="Cambria Math" pitchFamily="18" charset="0"/>
                <a:ea typeface="Cambria Math" pitchFamily="18" charset="0"/>
              </a:rPr>
              <a:t>3</a:t>
            </a:r>
            <a:r>
              <a:rPr lang="en-US" dirty="0">
                <a:latin typeface="Cambria Math"/>
                <a:ea typeface="Cambria Math"/>
              </a:rPr>
              <a:t>∙1 = 3 ∊</a:t>
            </a:r>
            <a:r>
              <a:rPr lang="en-US" i="1" dirty="0"/>
              <a:t> </a:t>
            </a:r>
            <a:r>
              <a:rPr lang="en-US" dirty="0"/>
              <a:t>S, by the first part of recursive definition.</a:t>
            </a:r>
          </a:p>
          <a:p>
            <a:pPr lvl="2">
              <a:buNone/>
            </a:pPr>
            <a:r>
              <a:rPr lang="en-US" dirty="0"/>
              <a:t>     INDUCTIVE STEP: Assume </a:t>
            </a:r>
            <a:r>
              <a:rPr lang="en-US" i="1" dirty="0"/>
              <a:t>P</a:t>
            </a:r>
            <a:r>
              <a:rPr lang="en-US" dirty="0"/>
              <a:t>(</a:t>
            </a:r>
            <a:r>
              <a:rPr lang="en-US" i="1" dirty="0"/>
              <a:t>k-1</a:t>
            </a:r>
            <a:r>
              <a:rPr lang="en-US" dirty="0"/>
              <a:t>) is true. By the second part of the recursive definition, if </a:t>
            </a:r>
            <a:r>
              <a:rPr lang="en-US" dirty="0">
                <a:latin typeface="Cambria Math"/>
                <a:ea typeface="Cambria Math"/>
              </a:rPr>
              <a:t>3</a:t>
            </a:r>
            <a:r>
              <a:rPr lang="en-US" i="1" dirty="0">
                <a:ea typeface="Cambria Math"/>
              </a:rPr>
              <a:t>k</a:t>
            </a:r>
            <a:r>
              <a:rPr lang="en-US" dirty="0">
                <a:latin typeface="Cambria Math"/>
                <a:ea typeface="Cambria Math"/>
              </a:rPr>
              <a:t> ∊</a:t>
            </a:r>
            <a:r>
              <a:rPr lang="en-US" i="1" dirty="0"/>
              <a:t> </a:t>
            </a:r>
            <a:r>
              <a:rPr lang="en-US" dirty="0"/>
              <a:t>S, then since </a:t>
            </a:r>
            <a:r>
              <a:rPr lang="en-US" dirty="0">
                <a:latin typeface="Cambria Math"/>
                <a:ea typeface="Cambria Math"/>
              </a:rPr>
              <a:t>3 ∊</a:t>
            </a:r>
            <a:r>
              <a:rPr lang="en-US" i="1" dirty="0"/>
              <a:t> </a:t>
            </a:r>
            <a:r>
              <a:rPr lang="en-US" dirty="0"/>
              <a:t>S, </a:t>
            </a:r>
            <a:r>
              <a:rPr lang="en-US" dirty="0">
                <a:latin typeface="Cambria Math"/>
                <a:ea typeface="Cambria Math"/>
              </a:rPr>
              <a:t>3(</a:t>
            </a:r>
            <a:r>
              <a:rPr lang="en-US" i="1" dirty="0">
                <a:ea typeface="Cambria Math"/>
              </a:rPr>
              <a:t>k-1) + </a:t>
            </a:r>
            <a:r>
              <a:rPr lang="en-US" dirty="0">
                <a:latin typeface="Cambria Math"/>
                <a:ea typeface="Cambria Math"/>
              </a:rPr>
              <a:t>3</a:t>
            </a:r>
            <a:r>
              <a:rPr lang="en-US" i="1" dirty="0">
                <a:ea typeface="Cambria Math"/>
              </a:rPr>
              <a:t> = </a:t>
            </a:r>
            <a:r>
              <a:rPr lang="en-US" dirty="0">
                <a:latin typeface="Cambria Math"/>
                <a:ea typeface="Cambria Math"/>
              </a:rPr>
              <a:t>3</a:t>
            </a:r>
            <a:r>
              <a:rPr lang="en-US" i="1" dirty="0">
                <a:latin typeface="Cambria Math"/>
                <a:ea typeface="Cambria Math"/>
              </a:rPr>
              <a:t>k</a:t>
            </a:r>
            <a:r>
              <a:rPr lang="en-US" dirty="0">
                <a:latin typeface="Cambria Math"/>
                <a:ea typeface="Cambria Math"/>
              </a:rPr>
              <a:t>  ∊</a:t>
            </a:r>
            <a:r>
              <a:rPr lang="en-US" i="1" dirty="0"/>
              <a:t> </a:t>
            </a:r>
            <a:r>
              <a:rPr lang="en-US" dirty="0"/>
              <a:t>S. Hence, </a:t>
            </a:r>
            <a:r>
              <a:rPr lang="en-US" i="1" dirty="0"/>
              <a:t>P</a:t>
            </a:r>
            <a:r>
              <a:rPr lang="en-US" dirty="0"/>
              <a:t>(</a:t>
            </a:r>
            <a:r>
              <a:rPr lang="en-US" i="1" dirty="0"/>
              <a:t>k</a:t>
            </a:r>
            <a:r>
              <a:rPr lang="en-US" dirty="0"/>
              <a:t>) is true. </a:t>
            </a:r>
          </a:p>
          <a:p>
            <a:pPr lvl="1"/>
            <a:r>
              <a:rPr lang="en-US" dirty="0"/>
              <a:t>S </a:t>
            </a:r>
            <a:r>
              <a:rPr lang="en-US" dirty="0">
                <a:latin typeface="Cambria Math"/>
                <a:ea typeface="Cambria Math"/>
              </a:rPr>
              <a:t>⊂ </a:t>
            </a:r>
            <a:r>
              <a:rPr lang="en-US" dirty="0"/>
              <a:t>A:</a:t>
            </a:r>
          </a:p>
          <a:p>
            <a:pPr lvl="2">
              <a:buNone/>
            </a:pPr>
            <a:r>
              <a:rPr lang="en-US" dirty="0"/>
              <a:t>     BASE CASE: </a:t>
            </a:r>
            <a:r>
              <a:rPr lang="en-US" dirty="0">
                <a:latin typeface="Cambria Math"/>
                <a:ea typeface="Cambria Math"/>
              </a:rPr>
              <a:t>3 ∊</a:t>
            </a:r>
            <a:r>
              <a:rPr lang="en-US" i="1" dirty="0"/>
              <a:t> </a:t>
            </a:r>
            <a:r>
              <a:rPr lang="en-US" dirty="0"/>
              <a:t>S by the first part of recursive definition, and   </a:t>
            </a:r>
            <a:r>
              <a:rPr lang="en-US" dirty="0">
                <a:latin typeface="Cambria Math" pitchFamily="18" charset="0"/>
                <a:ea typeface="Cambria Math" pitchFamily="18" charset="0"/>
              </a:rPr>
              <a:t>3</a:t>
            </a:r>
            <a:r>
              <a:rPr lang="en-US" dirty="0">
                <a:latin typeface="Cambria Math"/>
                <a:ea typeface="Cambria Math"/>
              </a:rPr>
              <a:t> = </a:t>
            </a:r>
            <a:r>
              <a:rPr lang="en-US" dirty="0">
                <a:latin typeface="Cambria Math" pitchFamily="18" charset="0"/>
                <a:ea typeface="Cambria Math" pitchFamily="18" charset="0"/>
              </a:rPr>
              <a:t>3</a:t>
            </a:r>
            <a:r>
              <a:rPr lang="en-US" dirty="0">
                <a:latin typeface="Cambria Math"/>
                <a:ea typeface="Cambria Math"/>
              </a:rPr>
              <a:t>∙1.</a:t>
            </a:r>
            <a:endParaRPr lang="en-US" dirty="0"/>
          </a:p>
          <a:p>
            <a:pPr lvl="2">
              <a:buNone/>
            </a:pPr>
            <a:r>
              <a:rPr lang="en-US" dirty="0"/>
              <a:t>     INDUCTIVE STEP:  The second part of the recursive definition adds </a:t>
            </a:r>
            <a:r>
              <a:rPr lang="en-US" i="1" dirty="0"/>
              <a:t>x</a:t>
            </a:r>
            <a:r>
              <a:rPr lang="en-US" dirty="0"/>
              <a:t> +</a:t>
            </a:r>
            <a:r>
              <a:rPr lang="en-US" i="1" dirty="0"/>
              <a:t>y</a:t>
            </a:r>
            <a:r>
              <a:rPr lang="en-US" dirty="0"/>
              <a:t> to </a:t>
            </a:r>
            <a:r>
              <a:rPr lang="en-US" i="1" dirty="0"/>
              <a:t>S</a:t>
            </a:r>
            <a:r>
              <a:rPr lang="en-US" dirty="0"/>
              <a:t>, if both </a:t>
            </a:r>
            <a:r>
              <a:rPr lang="en-US" i="1" dirty="0"/>
              <a:t>x</a:t>
            </a:r>
            <a:r>
              <a:rPr lang="en-US" dirty="0"/>
              <a:t> and </a:t>
            </a:r>
            <a:r>
              <a:rPr lang="en-US" i="1" dirty="0"/>
              <a:t>y</a:t>
            </a:r>
            <a:r>
              <a:rPr lang="en-US" dirty="0"/>
              <a:t> are in </a:t>
            </a:r>
            <a:r>
              <a:rPr lang="en-US" i="1" dirty="0"/>
              <a:t>S</a:t>
            </a:r>
            <a:r>
              <a:rPr lang="en-US" dirty="0"/>
              <a:t>. If </a:t>
            </a:r>
            <a:r>
              <a:rPr lang="en-US" i="1" dirty="0"/>
              <a:t>x</a:t>
            </a:r>
            <a:r>
              <a:rPr lang="en-US" dirty="0"/>
              <a:t> and </a:t>
            </a:r>
            <a:r>
              <a:rPr lang="en-US" i="1" dirty="0"/>
              <a:t>y</a:t>
            </a:r>
            <a:r>
              <a:rPr lang="en-US" dirty="0"/>
              <a:t> are both in </a:t>
            </a:r>
            <a:r>
              <a:rPr lang="en-US" i="1" dirty="0"/>
              <a:t>A</a:t>
            </a:r>
            <a:r>
              <a:rPr lang="en-US" dirty="0"/>
              <a:t>, then both </a:t>
            </a:r>
            <a:r>
              <a:rPr lang="en-US" i="1" dirty="0"/>
              <a:t>x</a:t>
            </a:r>
            <a:r>
              <a:rPr lang="en-US" dirty="0"/>
              <a:t> and </a:t>
            </a:r>
            <a:r>
              <a:rPr lang="en-US" i="1" dirty="0"/>
              <a:t>y</a:t>
            </a:r>
            <a:r>
              <a:rPr lang="en-US" dirty="0"/>
              <a:t> are divisible by </a:t>
            </a:r>
            <a:r>
              <a:rPr lang="en-US" dirty="0">
                <a:latin typeface="Cambria Math" pitchFamily="18" charset="0"/>
                <a:ea typeface="Cambria Math" pitchFamily="18" charset="0"/>
              </a:rPr>
              <a:t>3</a:t>
            </a:r>
            <a:r>
              <a:rPr lang="en-US" dirty="0"/>
              <a:t>. By part (</a:t>
            </a:r>
            <a:r>
              <a:rPr lang="en-US" dirty="0" err="1"/>
              <a:t>i</a:t>
            </a:r>
            <a:r>
              <a:rPr lang="en-US" dirty="0"/>
              <a:t>) of Theorem </a:t>
            </a:r>
            <a:r>
              <a:rPr lang="en-US" dirty="0">
                <a:latin typeface="Cambria Math" pitchFamily="18" charset="0"/>
                <a:ea typeface="Cambria Math" pitchFamily="18" charset="0"/>
              </a:rPr>
              <a:t>1</a:t>
            </a:r>
            <a:r>
              <a:rPr lang="en-US" dirty="0"/>
              <a:t> of Section </a:t>
            </a:r>
            <a:r>
              <a:rPr lang="en-US" dirty="0">
                <a:latin typeface="Cambria Math" pitchFamily="18" charset="0"/>
                <a:ea typeface="Cambria Math" pitchFamily="18" charset="0"/>
              </a:rPr>
              <a:t>4.1</a:t>
            </a:r>
            <a:r>
              <a:rPr lang="en-US" dirty="0"/>
              <a:t>, it follows that  </a:t>
            </a:r>
            <a:r>
              <a:rPr lang="en-US" i="1" dirty="0"/>
              <a:t>x</a:t>
            </a:r>
            <a:r>
              <a:rPr lang="en-US" dirty="0"/>
              <a:t> + </a:t>
            </a:r>
            <a:r>
              <a:rPr lang="en-US" i="1" dirty="0"/>
              <a:t>y</a:t>
            </a:r>
            <a:r>
              <a:rPr lang="en-US" dirty="0"/>
              <a: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Induction</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To prove a property of the elements of a recursively defined set, we use  </a:t>
            </a:r>
            <a:r>
              <a:rPr lang="en-US" i="1" dirty="0"/>
              <a:t>structural induction</a:t>
            </a:r>
            <a:r>
              <a:rPr lang="en-US" dirty="0"/>
              <a:t>. </a:t>
            </a:r>
          </a:p>
          <a:p>
            <a:pPr lvl="1">
              <a:buNone/>
            </a:pPr>
            <a:r>
              <a:rPr lang="en-US" dirty="0"/>
              <a:t>BASE CASE: Show that the result holds for all elements specified in the BASE CASE of the recursive definition.</a:t>
            </a:r>
          </a:p>
          <a:p>
            <a:pPr lvl="1">
              <a:buNone/>
            </a:pPr>
            <a:r>
              <a:rPr lang="en-US" dirty="0"/>
              <a:t>RECURSIVE STEP: Show that if the statement is true for each of the elements used to construct new elements in the recursive step of the definition, the result holds for these new elements. </a:t>
            </a:r>
          </a:p>
          <a:p>
            <a:r>
              <a:rPr lang="en-US" dirty="0"/>
              <a:t>The validity of structural induction can be shown to follow from the principle of mathematical induction.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The </a:t>
            </a:r>
            <a:r>
              <a:rPr lang="en-US" i="1" dirty="0"/>
              <a:t>height</a:t>
            </a:r>
            <a:r>
              <a:rPr lang="en-US" dirty="0"/>
              <a:t> </a:t>
            </a:r>
            <a:r>
              <a:rPr lang="en-US" i="1" dirty="0"/>
              <a:t>h(T) </a:t>
            </a:r>
            <a:r>
              <a:rPr lang="en-US" dirty="0"/>
              <a:t>of a full binary tree </a:t>
            </a:r>
            <a:r>
              <a:rPr lang="en-US" i="1" dirty="0"/>
              <a:t>T</a:t>
            </a:r>
            <a:r>
              <a:rPr lang="en-US" dirty="0"/>
              <a:t> is defined recursively as follows:</a:t>
            </a:r>
          </a:p>
          <a:p>
            <a:pPr lvl="1"/>
            <a:r>
              <a:rPr lang="en-US" dirty="0"/>
              <a:t>BASE CASE: The height of a full binary tree </a:t>
            </a:r>
            <a:r>
              <a:rPr lang="en-US" i="1" dirty="0"/>
              <a:t>T </a:t>
            </a:r>
            <a:r>
              <a:rPr lang="en-US" dirty="0"/>
              <a:t>consisting of only a root </a:t>
            </a:r>
            <a:r>
              <a:rPr lang="en-US" i="1" dirty="0"/>
              <a:t>r</a:t>
            </a:r>
            <a:r>
              <a:rPr lang="en-US" dirty="0"/>
              <a:t> is </a:t>
            </a:r>
            <a:r>
              <a:rPr lang="en-US" i="1" dirty="0"/>
              <a:t>h(T) = </a:t>
            </a:r>
            <a:r>
              <a:rPr lang="en-US" dirty="0">
                <a:latin typeface="Cambria Math" pitchFamily="18" charset="0"/>
                <a:ea typeface="Cambria Math" pitchFamily="18" charset="0"/>
              </a:rPr>
              <a:t>0</a:t>
            </a:r>
            <a:r>
              <a:rPr lang="en-US" dirty="0"/>
              <a:t>.</a:t>
            </a:r>
          </a:p>
          <a:p>
            <a:pPr lvl="1"/>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height                                           </a:t>
            </a:r>
            <a:r>
              <a:rPr lang="en-US" i="1" dirty="0"/>
              <a:t>h(T) = </a:t>
            </a:r>
            <a:r>
              <a:rPr lang="en-US" dirty="0">
                <a:latin typeface="Cambria Math" pitchFamily="18" charset="0"/>
                <a:ea typeface="Cambria Math" pitchFamily="18" charset="0"/>
              </a:rPr>
              <a:t>1</a:t>
            </a:r>
            <a:r>
              <a:rPr lang="en-US" i="1" dirty="0"/>
              <a:t> + </a:t>
            </a:r>
            <a:r>
              <a:rPr lang="en-US" dirty="0"/>
              <a:t>max(</a:t>
            </a:r>
            <a:r>
              <a:rPr lang="en-US" i="1" dirty="0"/>
              <a:t>h(T</a:t>
            </a:r>
            <a:r>
              <a:rPr lang="en-US" baseline="-25000" dirty="0">
                <a:latin typeface="Cambria Math" pitchFamily="18" charset="0"/>
                <a:ea typeface="Cambria Math" pitchFamily="18" charset="0"/>
              </a:rPr>
              <a:t>1</a:t>
            </a:r>
            <a:r>
              <a:rPr lang="en-US" i="1" dirty="0"/>
              <a:t>),h</a:t>
            </a:r>
            <a:r>
              <a:rPr lang="en-US" dirty="0"/>
              <a:t>(</a:t>
            </a:r>
            <a:r>
              <a:rPr lang="en-US" i="1" dirty="0"/>
              <a:t>T</a:t>
            </a:r>
            <a:r>
              <a:rPr lang="en-US" baseline="-25000" dirty="0">
                <a:latin typeface="Cambria Math" pitchFamily="18" charset="0"/>
                <a:ea typeface="Cambria Math" pitchFamily="18" charset="0"/>
              </a:rPr>
              <a:t>2</a:t>
            </a:r>
            <a:r>
              <a:rPr lang="en-US" dirty="0"/>
              <a:t>))</a:t>
            </a:r>
            <a:r>
              <a:rPr lang="en-US" i="1" dirty="0"/>
              <a:t>.</a:t>
            </a:r>
          </a:p>
          <a:p>
            <a:r>
              <a:rPr lang="en-US" dirty="0"/>
              <a:t>The number of vertices  </a:t>
            </a:r>
            <a:r>
              <a:rPr lang="en-US" i="1" dirty="0"/>
              <a:t>n</a:t>
            </a:r>
            <a:r>
              <a:rPr lang="en-US" dirty="0"/>
              <a:t>(</a:t>
            </a:r>
            <a:r>
              <a:rPr lang="en-US" i="1" dirty="0"/>
              <a:t>T</a:t>
            </a:r>
            <a:r>
              <a:rPr lang="en-US" dirty="0"/>
              <a:t>) of a full binary tree </a:t>
            </a:r>
            <a:r>
              <a:rPr lang="en-US" i="1" dirty="0"/>
              <a:t>T</a:t>
            </a:r>
            <a:r>
              <a:rPr lang="en-US" dirty="0"/>
              <a:t> satisfies the following recursive formula:</a:t>
            </a:r>
          </a:p>
          <a:p>
            <a:pPr lvl="1"/>
            <a:r>
              <a:rPr lang="en-US" b="1" dirty="0"/>
              <a:t>BASE CASE</a:t>
            </a:r>
            <a:r>
              <a:rPr lang="en-US" dirty="0"/>
              <a:t>: The number of vertices of a full binary tree </a:t>
            </a:r>
            <a:r>
              <a:rPr lang="en-US" i="1" dirty="0"/>
              <a:t>T </a:t>
            </a:r>
            <a:r>
              <a:rPr lang="en-US" dirty="0"/>
              <a:t>consisting of only a root </a:t>
            </a:r>
            <a:r>
              <a:rPr lang="en-US" i="1" dirty="0"/>
              <a:t>r</a:t>
            </a:r>
            <a:r>
              <a:rPr lang="en-US" dirty="0"/>
              <a:t> is </a:t>
            </a:r>
            <a:r>
              <a:rPr lang="en-US" i="1" dirty="0"/>
              <a:t>n</a:t>
            </a:r>
            <a:r>
              <a:rPr lang="en-US" dirty="0"/>
              <a:t>(</a:t>
            </a:r>
            <a:r>
              <a:rPr lang="en-US" i="1" dirty="0"/>
              <a:t>T</a:t>
            </a:r>
            <a:r>
              <a:rPr lang="en-US" dirty="0"/>
              <a:t>)</a:t>
            </a:r>
            <a:r>
              <a:rPr lang="en-US" i="1" dirty="0"/>
              <a:t> = </a:t>
            </a:r>
            <a:r>
              <a:rPr lang="en-US" dirty="0">
                <a:latin typeface="Cambria Math" pitchFamily="18" charset="0"/>
                <a:ea typeface="Cambria Math" pitchFamily="18" charset="0"/>
              </a:rPr>
              <a:t>1</a:t>
            </a:r>
            <a:r>
              <a:rPr lang="en-US" dirty="0"/>
              <a:t>.</a:t>
            </a:r>
          </a:p>
          <a:p>
            <a:pPr lvl="1"/>
            <a:r>
              <a:rPr lang="en-US" b="1" dirty="0"/>
              <a:t>RECURSIVE STEP</a:t>
            </a:r>
            <a:r>
              <a:rPr lang="en-US" dirty="0"/>
              <a:t>: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the number of vertices                                                                 		</a:t>
            </a:r>
            <a:r>
              <a:rPr lang="en-US" i="1" dirty="0"/>
              <a:t>n</a:t>
            </a:r>
            <a:r>
              <a:rPr lang="en-US" dirty="0"/>
              <a:t>(</a:t>
            </a:r>
            <a:r>
              <a:rPr lang="en-US" i="1" dirty="0"/>
              <a:t>T</a:t>
            </a:r>
            <a:r>
              <a:rPr lang="en-US" dirty="0"/>
              <a:t>)</a:t>
            </a:r>
            <a:r>
              <a:rPr lang="en-US" i="1" dirty="0"/>
              <a:t> = </a:t>
            </a:r>
            <a:r>
              <a:rPr lang="en-US" dirty="0">
                <a:latin typeface="Cambria Math" pitchFamily="18" charset="0"/>
                <a:ea typeface="Cambria Math" pitchFamily="18" charset="0"/>
              </a:rPr>
              <a:t>1</a:t>
            </a:r>
            <a:r>
              <a:rPr lang="en-US" i="1" dirty="0"/>
              <a:t> + n</a:t>
            </a:r>
            <a:r>
              <a:rPr lang="en-US" dirty="0"/>
              <a:t>(</a:t>
            </a:r>
            <a:r>
              <a:rPr lang="en-US" i="1" dirty="0"/>
              <a:t>T</a:t>
            </a:r>
            <a:r>
              <a:rPr lang="en-US" baseline="-25000" dirty="0">
                <a:latin typeface="Cambria Math" pitchFamily="18" charset="0"/>
                <a:ea typeface="Cambria Math" pitchFamily="18" charset="0"/>
              </a:rPr>
              <a:t>1</a:t>
            </a:r>
            <a:r>
              <a:rPr lang="en-US" dirty="0"/>
              <a:t>)</a:t>
            </a:r>
            <a:r>
              <a:rPr lang="en-US" i="1" dirty="0"/>
              <a:t> + n</a:t>
            </a:r>
            <a:r>
              <a:rPr lang="en-US" dirty="0"/>
              <a:t>(</a:t>
            </a:r>
            <a:r>
              <a:rPr lang="en-US" i="1" dirty="0"/>
              <a:t>T</a:t>
            </a:r>
            <a:r>
              <a:rPr lang="en-US" baseline="-25000" dirty="0">
                <a:latin typeface="Cambria Math" pitchFamily="18" charset="0"/>
                <a:ea typeface="Cambria Math" pitchFamily="18" charset="0"/>
              </a:rPr>
              <a:t>2</a:t>
            </a:r>
            <a:r>
              <a:rPr lang="en-U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228600"/>
            <a:ext cx="8229600" cy="1143000"/>
          </a:xfrm>
        </p:spPr>
        <p:txBody>
          <a:bodyPr>
            <a:normAutofit/>
          </a:bodyPr>
          <a:lstStyle/>
          <a:p>
            <a:r>
              <a:rPr lang="en-US" sz="4000" dirty="0"/>
              <a:t>Structural Induction and Binary Trees</a:t>
            </a:r>
          </a:p>
        </p:txBody>
      </p:sp>
      <p:sp>
        <p:nvSpPr>
          <p:cNvPr id="3" name="Content Placeholder 2"/>
          <p:cNvSpPr>
            <a:spLocks noGrp="1"/>
          </p:cNvSpPr>
          <p:nvPr>
            <p:ph idx="1"/>
          </p:nvPr>
        </p:nvSpPr>
        <p:spPr>
          <a:xfrm>
            <a:off x="457200" y="1447800"/>
            <a:ext cx="8229600" cy="5181600"/>
          </a:xfrm>
        </p:spPr>
        <p:txBody>
          <a:bodyPr>
            <a:normAutofit lnSpcReduction="10000"/>
          </a:bodyPr>
          <a:lstStyle/>
          <a:p>
            <a:pPr>
              <a:buNone/>
            </a:pPr>
            <a:r>
              <a:rPr lang="en-US" dirty="0"/>
              <a:t>  </a:t>
            </a:r>
            <a:r>
              <a:rPr lang="en-US" b="1" dirty="0">
                <a:latin typeface="Cambria Math" pitchFamily="18" charset="0"/>
                <a:ea typeface="Cambria Math" pitchFamily="18" charset="0"/>
              </a:rPr>
              <a:t>Theorem</a:t>
            </a:r>
            <a:r>
              <a:rPr lang="en-US" dirty="0">
                <a:latin typeface="Cambria Math" pitchFamily="18" charset="0"/>
                <a:ea typeface="Cambria Math" pitchFamily="18" charset="0"/>
              </a:rPr>
              <a:t>: If T is a full binary tree, with h(T)</a:t>
            </a:r>
            <a:r>
              <a:rPr lang="en-US" dirty="0">
                <a:latin typeface="Cambria Math"/>
                <a:ea typeface="Cambria Math"/>
              </a:rPr>
              <a:t> ≥0,</a:t>
            </a:r>
            <a:r>
              <a:rPr lang="en-US" dirty="0">
                <a:latin typeface="Cambria Math" pitchFamily="18" charset="0"/>
                <a:ea typeface="Cambria Math" pitchFamily="18" charset="0"/>
              </a:rPr>
              <a:t> then n(T) ≤ </a:t>
            </a:r>
            <a:r>
              <a:rPr lang="en-US" sz="2800" dirty="0">
                <a:latin typeface="Cambria Math" pitchFamily="18" charset="0"/>
                <a:ea typeface="Cambria Math" pitchFamily="18" charset="0"/>
              </a:rPr>
              <a:t>2</a:t>
            </a:r>
            <a:r>
              <a:rPr lang="en-US" sz="2800" baseline="30000" dirty="0"/>
              <a:t>h(T)+</a:t>
            </a:r>
            <a:r>
              <a:rPr lang="en-US" sz="2800" baseline="30000" dirty="0">
                <a:latin typeface="Cambria Math" pitchFamily="18" charset="0"/>
                <a:ea typeface="Cambria Math" pitchFamily="18" charset="0"/>
              </a:rPr>
              <a:t>1</a:t>
            </a:r>
            <a:r>
              <a:rPr lang="en-US" sz="2800" baseline="30000" dirty="0"/>
              <a:t> </a:t>
            </a:r>
            <a:r>
              <a:rPr lang="en-US" sz="2800" dirty="0"/>
              <a:t>– </a:t>
            </a:r>
            <a:r>
              <a:rPr lang="en-US" sz="2800" dirty="0">
                <a:latin typeface="Cambria Math" pitchFamily="18" charset="0"/>
                <a:ea typeface="Cambria Math" pitchFamily="18" charset="0"/>
              </a:rPr>
              <a:t>1</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a:t>
            </a:r>
            <a:r>
              <a:rPr lang="en-US" b="1" dirty="0">
                <a:latin typeface="Cambria Math" pitchFamily="18" charset="0"/>
                <a:ea typeface="Cambria Math" pitchFamily="18" charset="0"/>
              </a:rPr>
              <a:t>Proof</a:t>
            </a:r>
            <a:r>
              <a:rPr lang="en-US" dirty="0">
                <a:latin typeface="Cambria Math" pitchFamily="18" charset="0"/>
                <a:ea typeface="Cambria Math" pitchFamily="18" charset="0"/>
              </a:rPr>
              <a:t>:  (by induction on h(T))</a:t>
            </a:r>
          </a:p>
          <a:p>
            <a:pPr>
              <a:buNone/>
            </a:pPr>
            <a:r>
              <a:rPr lang="en-US" dirty="0">
                <a:latin typeface="Cambria Math" pitchFamily="18" charset="0"/>
                <a:ea typeface="Cambria Math" pitchFamily="18" charset="0"/>
              </a:rPr>
              <a:t>   </a:t>
            </a:r>
            <a:r>
              <a:rPr lang="en-US" b="1" dirty="0">
                <a:latin typeface="Cambria Math" pitchFamily="18" charset="0"/>
                <a:ea typeface="Cambria Math" pitchFamily="18" charset="0"/>
              </a:rPr>
              <a:t>BC</a:t>
            </a:r>
            <a:r>
              <a:rPr lang="en-US" dirty="0">
                <a:latin typeface="Cambria Math" pitchFamily="18" charset="0"/>
                <a:ea typeface="Cambria Math" pitchFamily="18" charset="0"/>
              </a:rPr>
              <a:t>: For h(T)= 0, n(T) = 1 and 0 ≤ </a:t>
            </a:r>
            <a:r>
              <a:rPr lang="en-US" sz="2400" dirty="0">
                <a:latin typeface="Cambria Math" pitchFamily="18" charset="0"/>
                <a:ea typeface="Cambria Math" pitchFamily="18" charset="0"/>
              </a:rPr>
              <a:t>2</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dirty="0">
                <a:latin typeface="Cambria Math" pitchFamily="18" charset="0"/>
                <a:ea typeface="Cambria Math" pitchFamily="18" charset="0"/>
              </a:rPr>
              <a:t>   </a:t>
            </a:r>
            <a:r>
              <a:rPr lang="en-US" b="1" dirty="0">
                <a:latin typeface="Cambria Math" pitchFamily="18" charset="0"/>
                <a:ea typeface="Cambria Math" pitchFamily="18" charset="0"/>
              </a:rPr>
              <a:t>IH</a:t>
            </a:r>
            <a:r>
              <a:rPr lang="en-US" dirty="0">
                <a:latin typeface="Cambria Math" pitchFamily="18" charset="0"/>
                <a:ea typeface="Cambria Math" pitchFamily="18" charset="0"/>
              </a:rPr>
              <a:t>: For all 0 ≤ j &lt; h, if h(T) = h then n(T) ≤ </a:t>
            </a:r>
            <a:r>
              <a:rPr lang="en-US" sz="2400" dirty="0">
                <a:latin typeface="Cambria Math" pitchFamily="18" charset="0"/>
                <a:ea typeface="Cambria Math" pitchFamily="18" charset="0"/>
              </a:rPr>
              <a:t>2</a:t>
            </a:r>
            <a:r>
              <a:rPr lang="en-US" sz="2400" baseline="30000" dirty="0"/>
              <a:t>h(T)+</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sz="2400" b="1" dirty="0">
                <a:latin typeface="Cambria Math" pitchFamily="18" charset="0"/>
                <a:ea typeface="Cambria Math" pitchFamily="18" charset="0"/>
              </a:rPr>
              <a:t>   </a:t>
            </a:r>
            <a:r>
              <a:rPr lang="en-US" b="1" dirty="0">
                <a:latin typeface="Cambria Math" pitchFamily="18" charset="0"/>
                <a:ea typeface="Cambria Math" pitchFamily="18" charset="0"/>
              </a:rPr>
              <a:t>IS</a:t>
            </a:r>
            <a:r>
              <a:rPr lang="en-US" dirty="0">
                <a:latin typeface="Cambria Math" pitchFamily="18" charset="0"/>
                <a:ea typeface="Cambria Math" pitchFamily="18" charset="0"/>
              </a:rPr>
              <a:t>: Consider a tree T with h(T) = h.  Let T</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be the left subtree of the root and T</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be the right subtree of the root.  Then we know:</a:t>
            </a:r>
          </a:p>
          <a:p>
            <a:pPr>
              <a:buNone/>
            </a:pPr>
            <a:r>
              <a:rPr lang="en-US" sz="2400" baseline="-25000" dirty="0">
                <a:latin typeface="Cambria Math" pitchFamily="18" charset="0"/>
                <a:ea typeface="Cambria Math" pitchFamily="18" charset="0"/>
              </a:rPr>
              <a:t> </a:t>
            </a:r>
            <a:r>
              <a:rPr lang="en-US" sz="2400" dirty="0">
                <a:latin typeface="Cambria Math" pitchFamily="18" charset="0"/>
                <a:ea typeface="Cambria Math" pitchFamily="18" charset="0"/>
              </a:rPr>
              <a:t>n(T) = n(T</a:t>
            </a:r>
            <a:r>
              <a:rPr lang="en-US" sz="2400" baseline="-25000" dirty="0">
                <a:latin typeface="Cambria Math" pitchFamily="18" charset="0"/>
                <a:ea typeface="Cambria Math" pitchFamily="18" charset="0"/>
              </a:rPr>
              <a:t>1</a:t>
            </a:r>
            <a:r>
              <a:rPr lang="en-US" sz="2400" dirty="0">
                <a:latin typeface="Cambria Math" pitchFamily="18" charset="0"/>
                <a:ea typeface="Cambria Math" pitchFamily="18" charset="0"/>
              </a:rPr>
              <a:t>) + n(T</a:t>
            </a:r>
            <a:r>
              <a:rPr lang="en-US" sz="2400" baseline="-25000" dirty="0">
                <a:latin typeface="Cambria Math" pitchFamily="18" charset="0"/>
                <a:ea typeface="Cambria Math" pitchFamily="18" charset="0"/>
              </a:rPr>
              <a:t>2</a:t>
            </a:r>
            <a:r>
              <a:rPr lang="en-US" sz="2400" dirty="0">
                <a:latin typeface="Cambria Math" pitchFamily="18" charset="0"/>
                <a:ea typeface="Cambria Math" pitchFamily="18" charset="0"/>
              </a:rPr>
              <a:t>) + 1</a:t>
            </a:r>
          </a:p>
          <a:p>
            <a:pPr>
              <a:buNone/>
            </a:pPr>
            <a:r>
              <a:rPr lang="en-US" sz="2400" dirty="0">
                <a:latin typeface="Cambria Math" pitchFamily="18" charset="0"/>
                <a:ea typeface="Cambria Math" pitchFamily="18" charset="0"/>
              </a:rPr>
              <a:t>          ≤ (2</a:t>
            </a:r>
            <a:r>
              <a:rPr lang="en-US" sz="2400" baseline="30000" dirty="0"/>
              <a:t>h(T1)+</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 + (2</a:t>
            </a:r>
            <a:r>
              <a:rPr lang="en-US" sz="2400" baseline="30000" dirty="0"/>
              <a:t>h(T1)+</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 + 1    (by IH)</a:t>
            </a:r>
          </a:p>
          <a:p>
            <a:pPr>
              <a:buNone/>
            </a:pPr>
            <a:r>
              <a:rPr lang="en-US" sz="2400" dirty="0">
                <a:latin typeface="Cambria Math" pitchFamily="18" charset="0"/>
                <a:ea typeface="Cambria Math" pitchFamily="18" charset="0"/>
              </a:rPr>
              <a:t>          ≤ (2</a:t>
            </a:r>
            <a:r>
              <a:rPr lang="en-US" sz="2400" baseline="30000" dirty="0"/>
              <a:t>h(T) </a:t>
            </a:r>
            <a:r>
              <a:rPr lang="en-US" sz="2400" dirty="0"/>
              <a:t>– </a:t>
            </a:r>
            <a:r>
              <a:rPr lang="en-US" sz="2400" dirty="0">
                <a:latin typeface="Cambria Math" pitchFamily="18" charset="0"/>
                <a:ea typeface="Cambria Math" pitchFamily="18" charset="0"/>
              </a:rPr>
              <a:t>1) + (2</a:t>
            </a:r>
            <a:r>
              <a:rPr lang="en-US" sz="2400" baseline="30000" dirty="0"/>
              <a:t>h(T) </a:t>
            </a:r>
            <a:r>
              <a:rPr lang="en-US" sz="2400" dirty="0"/>
              <a:t>– </a:t>
            </a:r>
            <a:r>
              <a:rPr lang="en-US" sz="2400" dirty="0">
                <a:latin typeface="Cambria Math" pitchFamily="18" charset="0"/>
                <a:ea typeface="Cambria Math" pitchFamily="18" charset="0"/>
              </a:rPr>
              <a:t>1) + 1 (since h(T</a:t>
            </a:r>
            <a:r>
              <a:rPr lang="en-US" sz="2400" baseline="-25000" dirty="0">
                <a:latin typeface="Cambria Math" pitchFamily="18" charset="0"/>
                <a:ea typeface="Cambria Math" pitchFamily="18" charset="0"/>
              </a:rPr>
              <a:t>1</a:t>
            </a:r>
            <a:r>
              <a:rPr lang="en-US" sz="2400" dirty="0">
                <a:latin typeface="Cambria Math" pitchFamily="18" charset="0"/>
                <a:ea typeface="Cambria Math" pitchFamily="18" charset="0"/>
              </a:rPr>
              <a:t>), h(T</a:t>
            </a:r>
            <a:r>
              <a:rPr lang="en-US" sz="2400" baseline="-25000" dirty="0">
                <a:latin typeface="Cambria Math" pitchFamily="18" charset="0"/>
                <a:ea typeface="Cambria Math" pitchFamily="18" charset="0"/>
              </a:rPr>
              <a:t>2</a:t>
            </a:r>
            <a:r>
              <a:rPr lang="en-US" sz="2400" dirty="0">
                <a:latin typeface="Cambria Math" pitchFamily="18" charset="0"/>
                <a:ea typeface="Cambria Math" pitchFamily="18" charset="0"/>
              </a:rPr>
              <a:t>)&lt;h(T))</a:t>
            </a:r>
          </a:p>
          <a:p>
            <a:pPr>
              <a:buNone/>
            </a:pPr>
            <a:r>
              <a:rPr lang="en-US" sz="2400" dirty="0">
                <a:latin typeface="Cambria Math" pitchFamily="18" charset="0"/>
                <a:ea typeface="Cambria Math" pitchFamily="18" charset="0"/>
              </a:rPr>
              <a:t>          = 2</a:t>
            </a:r>
            <a:r>
              <a:rPr lang="en-US" sz="2400" baseline="30000" dirty="0"/>
              <a:t>h(T)+</a:t>
            </a:r>
            <a:r>
              <a:rPr lang="en-US" sz="2400" baseline="30000" dirty="0">
                <a:latin typeface="Cambria Math" pitchFamily="18" charset="0"/>
                <a:ea typeface="Cambria Math" pitchFamily="18" charset="0"/>
              </a:rPr>
              <a:t>1</a:t>
            </a:r>
            <a:r>
              <a:rPr lang="en-US" sz="2400" baseline="30000" dirty="0"/>
              <a:t> </a:t>
            </a:r>
            <a:r>
              <a:rPr lang="en-US" sz="2400" dirty="0">
                <a:latin typeface="Cambria Math" pitchFamily="18" charset="0"/>
                <a:ea typeface="Cambria Math" pitchFamily="18" charset="0"/>
              </a:rPr>
              <a:t> – 1                                (by algebra)</a:t>
            </a:r>
          </a:p>
          <a:p>
            <a:pPr>
              <a:buNone/>
            </a:pPr>
            <a:endParaRPr lang="en-US" sz="2800" dirty="0">
              <a:latin typeface="Cambria Math" pitchFamily="18" charset="0"/>
              <a:ea typeface="Cambria Math" pitchFamily="18" charset="0"/>
            </a:endParaRPr>
          </a:p>
          <a:p>
            <a:pPr>
              <a:buNone/>
            </a:pPr>
            <a:endParaRPr lang="en-US" baseline="-25000" dirty="0">
              <a:latin typeface="Cambria Math" pitchFamily="18" charset="0"/>
              <a:ea typeface="Cambria Math" pitchFamily="18" charset="0"/>
            </a:endParaRP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Algorithms</a:t>
            </a:r>
          </a:p>
        </p:txBody>
      </p:sp>
      <p:sp>
        <p:nvSpPr>
          <p:cNvPr id="3" name="Subtitle 2"/>
          <p:cNvSpPr>
            <a:spLocks noGrp="1"/>
          </p:cNvSpPr>
          <p:nvPr>
            <p:ph type="subTitle" idx="1"/>
          </p:nvPr>
        </p:nvSpPr>
        <p:spPr/>
        <p:txBody>
          <a:bodyPr/>
          <a:lstStyle/>
          <a:p>
            <a:r>
              <a:rPr lang="en-US" dirty="0"/>
              <a:t>Section 5.4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 Algorithms</a:t>
            </a:r>
          </a:p>
          <a:p>
            <a:r>
              <a:rPr lang="en-US" dirty="0"/>
              <a:t>Proving Recursive Algorithms Correct</a:t>
            </a:r>
          </a:p>
          <a:p>
            <a:r>
              <a:rPr lang="en-US" dirty="0"/>
              <a:t>Merge Sort</a:t>
            </a:r>
          </a:p>
          <a:p>
            <a:pPr>
              <a:buNone/>
            </a:pPr>
            <a:endParaRPr lang="en-US" dirty="0"/>
          </a:p>
          <a:p>
            <a:pPr lvl="1">
              <a:buNone/>
            </a:pPr>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p:txBody>
          <a:bodyPr/>
          <a:lstStyle/>
          <a:p>
            <a:pPr>
              <a:buNone/>
            </a:pPr>
            <a:r>
              <a:rPr lang="en-US" b="1" dirty="0"/>
              <a:t>   Definition</a:t>
            </a:r>
            <a:r>
              <a:rPr lang="en-US" dirty="0"/>
              <a:t>: An algorithm is called </a:t>
            </a:r>
            <a:r>
              <a:rPr lang="en-US" i="1" dirty="0"/>
              <a:t>recursive</a:t>
            </a:r>
            <a:r>
              <a:rPr lang="en-US" dirty="0"/>
              <a:t> if it solves a problem by reducing it to an instance of the same problem with smaller input.</a:t>
            </a:r>
          </a:p>
          <a:p>
            <a:r>
              <a:rPr lang="en-US" dirty="0"/>
              <a:t>For the algorithm to terminate, the instance of the problem must eventually be reduced to some initial case for which the solution is known.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then we can reach the next rung.</a:t>
            </a:r>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a:p>
          <a:p>
            <a:r>
              <a:rPr lang="en-US" dirty="0"/>
              <a:t>From (1), we can reach the first rung. Then by applying (2), we can reach the second rung. Applying (2) again, the third rung. And so on.  We can apply (2) any number of times to reach any particular rung, no matter how high up.</a:t>
            </a:r>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Factorial Algorithm</a:t>
            </a:r>
          </a:p>
        </p:txBody>
      </p:sp>
      <p:sp>
        <p:nvSpPr>
          <p:cNvPr id="3" name="Content Placeholder 2"/>
          <p:cNvSpPr>
            <a:spLocks noGrp="1"/>
          </p:cNvSpPr>
          <p:nvPr>
            <p:ph idx="1"/>
          </p:nvPr>
        </p:nvSpPr>
        <p:spPr/>
        <p:txBody>
          <a:bodyPr/>
          <a:lstStyle/>
          <a:p>
            <a:pPr>
              <a:buNone/>
            </a:pPr>
            <a:r>
              <a:rPr lang="en-US" b="1" dirty="0"/>
              <a:t>   Example</a:t>
            </a:r>
            <a:r>
              <a:rPr lang="en-US" dirty="0"/>
              <a:t>: Give a recursive algorithm for computing </a:t>
            </a:r>
            <a:r>
              <a:rPr lang="en-US" i="1" dirty="0"/>
              <a:t>n</a:t>
            </a:r>
            <a:r>
              <a:rPr lang="en-US" dirty="0"/>
              <a:t>!, where </a:t>
            </a:r>
            <a:r>
              <a:rPr lang="en-US" i="1" dirty="0"/>
              <a:t>n</a:t>
            </a:r>
            <a:r>
              <a:rPr lang="en-US" dirty="0"/>
              <a:t> is a nonnegative integer. </a:t>
            </a:r>
          </a:p>
          <a:p>
            <a:r>
              <a:rPr lang="en-US" b="1" dirty="0"/>
              <a:t>Solution</a:t>
            </a:r>
            <a:r>
              <a:rPr lang="en-US" dirty="0"/>
              <a:t>: Use the recursive definition of the factorial function.</a:t>
            </a:r>
          </a:p>
        </p:txBody>
      </p:sp>
      <p:sp>
        <p:nvSpPr>
          <p:cNvPr id="5" name="Content Placeholder 2"/>
          <p:cNvSpPr txBox="1">
            <a:spLocks/>
          </p:cNvSpPr>
          <p:nvPr/>
        </p:nvSpPr>
        <p:spPr>
          <a:xfrm>
            <a:off x="1143000" y="3810000"/>
            <a:ext cx="6781800" cy="2286000"/>
          </a:xfrm>
          <a:prstGeom prst="rect">
            <a:avLst/>
          </a:prstGeom>
          <a:ln>
            <a:solidFill>
              <a:schemeClr val="accent1"/>
            </a:solidFill>
          </a:ln>
        </p:spPr>
        <p:txBody>
          <a:bodyPr vert="horz">
            <a:normAutofit fontScale="325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factorial</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n</a:t>
            </a:r>
            <a:r>
              <a:rPr lang="en-US" sz="7200" dirty="0"/>
              <a:t>:</a:t>
            </a:r>
            <a:r>
              <a:rPr lang="en-US" sz="7200" i="1" dirty="0"/>
              <a:t> </a:t>
            </a:r>
            <a:r>
              <a:rPr lang="en-US" sz="7200" dirty="0"/>
              <a:t>nonnegative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if </a:t>
            </a:r>
            <a:r>
              <a:rPr lang="en-US" sz="7200" dirty="0"/>
              <a:t> </a:t>
            </a:r>
            <a:r>
              <a:rPr lang="en-US" sz="7200" i="1" dirty="0"/>
              <a:t>n</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latin typeface="Cambria Math" pitchFamily="18" charset="0"/>
                <a:ea typeface="Cambria Math" pitchFamily="18" charset="0"/>
              </a:rPr>
              <a:t>0</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a:t>else </a:t>
            </a:r>
            <a:r>
              <a:rPr lang="en-US" sz="7200" dirty="0"/>
              <a:t> </a:t>
            </a:r>
            <a:r>
              <a:rPr lang="en-US" sz="7200" b="1" dirty="0">
                <a:latin typeface="Cambria Math" pitchFamily="18" charset="0"/>
                <a:ea typeface="Cambria Math" pitchFamily="18" charset="0"/>
              </a:rPr>
              <a:t>return </a:t>
            </a:r>
            <a:r>
              <a:rPr lang="en-US" sz="7200" i="1" dirty="0" err="1"/>
              <a:t>n</a:t>
            </a:r>
            <a:r>
              <a:rPr lang="en-US" sz="7200" i="1" dirty="0" err="1">
                <a:latin typeface="Cambria Math"/>
                <a:ea typeface="Cambria Math"/>
              </a:rPr>
              <a:t>∙</a:t>
            </a:r>
            <a:r>
              <a:rPr lang="en-US" sz="7200" i="1" dirty="0" err="1"/>
              <a:t>factorial</a:t>
            </a:r>
            <a:r>
              <a:rPr lang="en-US" sz="7200" i="1"/>
              <a:t> </a:t>
            </a:r>
            <a:r>
              <a:rPr lang="en-US" sz="7200">
                <a:ea typeface="Cambria Math"/>
              </a:rPr>
              <a:t>(</a:t>
            </a:r>
            <a:r>
              <a:rPr lang="en-US" sz="7200" i="1" dirty="0">
                <a:ea typeface="Cambria Math"/>
              </a:rPr>
              <a:t>n</a:t>
            </a:r>
            <a:r>
              <a:rPr lang="en-US" sz="7200" i="1" dirty="0">
                <a:latin typeface="Cambria Math"/>
                <a:ea typeface="Cambria Math"/>
              </a:rPr>
              <a:t> − </a:t>
            </a:r>
            <a:r>
              <a:rPr lang="en-US" sz="7200" dirty="0">
                <a:latin typeface="Cambria Math" pitchFamily="18" charset="0"/>
                <a:ea typeface="Cambria Math" pitchFamily="18" charset="0"/>
              </a:rPr>
              <a:t>1</a:t>
            </a:r>
            <a:r>
              <a:rPr lang="en-US" sz="7200" dirty="0">
                <a:ea typeface="Cambria Math" pitchFamily="18" charset="0"/>
              </a:rPr>
              <a:t>)</a:t>
            </a:r>
            <a:endParaRPr lang="en-US" sz="7200" i="1" dirty="0">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i="1" noProof="0" dirty="0">
                <a:ea typeface="Cambria Math" pitchFamily="18" charset="0"/>
              </a:rPr>
              <a:t>n</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 Exponentiation Algorithm</a:t>
            </a:r>
          </a:p>
        </p:txBody>
      </p:sp>
      <p:sp>
        <p:nvSpPr>
          <p:cNvPr id="3" name="Content Placeholder 2"/>
          <p:cNvSpPr>
            <a:spLocks noGrp="1"/>
          </p:cNvSpPr>
          <p:nvPr>
            <p:ph idx="1"/>
          </p:nvPr>
        </p:nvSpPr>
        <p:spPr/>
        <p:txBody>
          <a:bodyPr/>
          <a:lstStyle/>
          <a:p>
            <a:pPr>
              <a:buNone/>
            </a:pPr>
            <a:r>
              <a:rPr lang="en-US" b="1" dirty="0"/>
              <a:t>   Example</a:t>
            </a:r>
            <a:r>
              <a:rPr lang="en-US" dirty="0"/>
              <a:t>: Give a recursive algorithm for computing </a:t>
            </a:r>
            <a:r>
              <a:rPr lang="en-US" i="1" dirty="0"/>
              <a:t>a</a:t>
            </a:r>
            <a:r>
              <a:rPr lang="en-US" i="1" baseline="30000" dirty="0"/>
              <a:t>n</a:t>
            </a:r>
            <a:r>
              <a:rPr lang="en-US" dirty="0"/>
              <a:t>, where </a:t>
            </a:r>
            <a:r>
              <a:rPr lang="en-US" i="1" dirty="0"/>
              <a:t>a</a:t>
            </a:r>
            <a:r>
              <a:rPr lang="en-US" dirty="0"/>
              <a:t> is a nonzero real number and  </a:t>
            </a:r>
            <a:r>
              <a:rPr lang="en-US" i="1" dirty="0"/>
              <a:t>n</a:t>
            </a:r>
            <a:r>
              <a:rPr lang="en-US" dirty="0"/>
              <a:t> is a nonnegative integer.</a:t>
            </a:r>
          </a:p>
          <a:p>
            <a:pPr>
              <a:buNone/>
            </a:pPr>
            <a:r>
              <a:rPr lang="en-US" dirty="0"/>
              <a:t>   </a:t>
            </a:r>
            <a:r>
              <a:rPr lang="en-US" b="1" dirty="0"/>
              <a:t>Solution</a:t>
            </a:r>
            <a:r>
              <a:rPr lang="en-US" dirty="0"/>
              <a:t>: Use the recursive definition of </a:t>
            </a:r>
            <a:r>
              <a:rPr lang="en-US" sz="2800" i="1" dirty="0"/>
              <a:t>a</a:t>
            </a:r>
            <a:r>
              <a:rPr lang="en-US" sz="2800" i="1" baseline="30000" dirty="0"/>
              <a:t>n</a:t>
            </a:r>
            <a:r>
              <a:rPr lang="en-US" dirty="0"/>
              <a:t>.</a:t>
            </a:r>
          </a:p>
          <a:p>
            <a:pPr>
              <a:buNone/>
            </a:pPr>
            <a:endParaRPr lang="en-US" dirty="0"/>
          </a:p>
          <a:p>
            <a:pPr>
              <a:buNone/>
            </a:pPr>
            <a:endParaRPr lang="en-US" dirty="0"/>
          </a:p>
        </p:txBody>
      </p:sp>
      <p:sp>
        <p:nvSpPr>
          <p:cNvPr id="5" name="Content Placeholder 2"/>
          <p:cNvSpPr txBox="1">
            <a:spLocks/>
          </p:cNvSpPr>
          <p:nvPr/>
        </p:nvSpPr>
        <p:spPr>
          <a:xfrm>
            <a:off x="1066800" y="3962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a:t>procedure</a:t>
            </a:r>
            <a:r>
              <a:rPr kumimoji="0" lang="en-US" sz="8000" b="1" i="0" u="none" strike="noStrike" kern="1200" cap="none" spc="0" normalizeH="0" baseline="0" noProof="0" dirty="0">
                <a:ln>
                  <a:noFill/>
                </a:ln>
                <a:solidFill>
                  <a:schemeClr val="tx1"/>
                </a:solidFill>
                <a:effectLst/>
                <a:uLnTx/>
                <a:uFillTx/>
                <a:latin typeface="+mn-lt"/>
                <a:ea typeface="+mn-ea"/>
                <a:cs typeface="+mn-cs"/>
              </a:rPr>
              <a:t> </a:t>
            </a:r>
            <a:r>
              <a:rPr lang="en-US" sz="8000" i="1" dirty="0"/>
              <a:t>power</a:t>
            </a:r>
            <a:r>
              <a:rPr kumimoji="0" lang="en-US" sz="8000" i="0" u="none" strike="noStrike" kern="1200" cap="none" spc="0" normalizeH="0" baseline="0" noProof="0" dirty="0">
                <a:ln>
                  <a:noFill/>
                </a:ln>
                <a:solidFill>
                  <a:schemeClr val="tx1"/>
                </a:solidFill>
                <a:effectLst/>
                <a:uLnTx/>
                <a:uFillTx/>
                <a:latin typeface="+mn-lt"/>
                <a:ea typeface="+mn-ea"/>
                <a:cs typeface="+mn-cs"/>
              </a:rPr>
              <a:t>(</a:t>
            </a:r>
            <a:r>
              <a:rPr lang="en-US" sz="8000" i="1" noProof="0" dirty="0"/>
              <a:t>a</a:t>
            </a:r>
            <a:r>
              <a:rPr lang="en-US" sz="8000" dirty="0"/>
              <a:t>:</a:t>
            </a:r>
            <a:r>
              <a:rPr lang="en-US" sz="8000" i="1" dirty="0"/>
              <a:t> </a:t>
            </a:r>
            <a:r>
              <a:rPr lang="en-US" sz="8000" dirty="0"/>
              <a:t>nonzero</a:t>
            </a:r>
            <a:r>
              <a:rPr lang="en-US" sz="8000" i="1" dirty="0"/>
              <a:t> </a:t>
            </a:r>
            <a:r>
              <a:rPr lang="en-US" sz="8000" dirty="0"/>
              <a:t>real number</a:t>
            </a:r>
            <a:r>
              <a:rPr lang="en-US" sz="8000" i="1" dirty="0"/>
              <a:t>, n</a:t>
            </a:r>
            <a:r>
              <a:rPr lang="en-US" sz="8000" dirty="0"/>
              <a:t>:</a:t>
            </a:r>
            <a:r>
              <a:rPr lang="en-US" sz="8000" i="1" dirty="0"/>
              <a:t> </a:t>
            </a:r>
            <a:r>
              <a:rPr lang="en-US" sz="8000" dirty="0"/>
              <a:t>nonnegative integer</a:t>
            </a:r>
            <a:r>
              <a:rPr kumimoji="0" lang="en-US" sz="80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a:t>if </a:t>
            </a:r>
            <a:r>
              <a:rPr lang="en-US" sz="8000" dirty="0"/>
              <a:t> </a:t>
            </a:r>
            <a:r>
              <a:rPr lang="en-US" sz="8000" i="1" dirty="0"/>
              <a:t>n</a:t>
            </a:r>
            <a:r>
              <a:rPr kumimoji="0" lang="en-US" sz="8000" i="0" u="none" strike="noStrike" kern="1200" cap="none" spc="0" normalizeH="0" baseline="0" noProof="0" dirty="0">
                <a:ln>
                  <a:noFill/>
                </a:ln>
                <a:solidFill>
                  <a:schemeClr val="tx1"/>
                </a:solidFill>
                <a:effectLst/>
                <a:uLnTx/>
                <a:uFillTx/>
                <a:latin typeface="+mn-lt"/>
                <a:ea typeface="+mn-ea"/>
                <a:cs typeface="+mn-cs"/>
              </a:rPr>
              <a:t> = </a:t>
            </a:r>
            <a:r>
              <a:rPr lang="en-US" sz="8000" dirty="0">
                <a:latin typeface="Cambria Math" pitchFamily="18" charset="0"/>
                <a:ea typeface="Cambria Math" pitchFamily="18" charset="0"/>
              </a:rPr>
              <a:t>0</a:t>
            </a:r>
            <a:r>
              <a:rPr kumimoji="0" lang="en-US" sz="80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a:t>else </a:t>
            </a:r>
            <a:r>
              <a:rPr lang="en-US" sz="8000" dirty="0"/>
              <a:t> </a:t>
            </a:r>
            <a:r>
              <a:rPr lang="en-US" sz="8000" b="1" dirty="0">
                <a:latin typeface="Cambria Math" pitchFamily="18" charset="0"/>
                <a:ea typeface="Cambria Math" pitchFamily="18" charset="0"/>
              </a:rPr>
              <a:t>return </a:t>
            </a:r>
            <a:r>
              <a:rPr lang="en-US" sz="8000" i="1" dirty="0"/>
              <a:t>a</a:t>
            </a:r>
            <a:r>
              <a:rPr lang="en-US" sz="8000" i="1" dirty="0">
                <a:latin typeface="Cambria Math"/>
                <a:ea typeface="Cambria Math"/>
              </a:rPr>
              <a:t>∙ </a:t>
            </a:r>
            <a:r>
              <a:rPr lang="en-US" sz="8000" i="1" dirty="0"/>
              <a:t>power </a:t>
            </a:r>
            <a:r>
              <a:rPr lang="en-US" sz="8000" dirty="0">
                <a:ea typeface="Cambria Math"/>
              </a:rPr>
              <a:t>(</a:t>
            </a:r>
            <a:r>
              <a:rPr lang="en-US" sz="8000" i="1" dirty="0">
                <a:ea typeface="Cambria Math"/>
              </a:rPr>
              <a:t>a, n</a:t>
            </a:r>
            <a:r>
              <a:rPr lang="en-US" sz="8000" i="1" dirty="0">
                <a:latin typeface="Cambria Math"/>
                <a:ea typeface="Cambria Math"/>
              </a:rPr>
              <a:t> − </a:t>
            </a:r>
            <a:r>
              <a:rPr lang="en-US" sz="8000" dirty="0">
                <a:latin typeface="Cambria Math" pitchFamily="18" charset="0"/>
                <a:ea typeface="Cambria Math" pitchFamily="18" charset="0"/>
              </a:rPr>
              <a:t>1</a:t>
            </a:r>
            <a:r>
              <a:rPr lang="en-US" sz="8000" dirty="0">
                <a:ea typeface="Cambria Math" pitchFamily="18" charset="0"/>
              </a:rPr>
              <a:t>)</a:t>
            </a:r>
            <a:endParaRPr lang="en-US" sz="8000" i="1" dirty="0">
              <a:ea typeface="Cambria Math" pitchFamily="18" charset="0"/>
            </a:endParaRPr>
          </a:p>
          <a:p>
            <a:pPr marL="274320" lvl="0" indent="-274320">
              <a:spcBef>
                <a:spcPct val="20000"/>
              </a:spcBef>
              <a:buClr>
                <a:schemeClr val="accent3"/>
              </a:buClr>
              <a:buSzPct val="95000"/>
              <a:defRPr/>
            </a:pPr>
            <a:r>
              <a:rPr lang="en-US" sz="8000" noProof="0" dirty="0">
                <a:ea typeface="Cambria Math" pitchFamily="18" charset="0"/>
              </a:rPr>
              <a:t>{output is </a:t>
            </a:r>
            <a:r>
              <a:rPr lang="en-US" sz="8000" i="1" dirty="0"/>
              <a:t>a</a:t>
            </a:r>
            <a:r>
              <a:rPr lang="en-US" sz="8000" i="1" baseline="30000" dirty="0"/>
              <a:t>n</a:t>
            </a:r>
            <a:r>
              <a:rPr lang="en-US" sz="8000" dirty="0"/>
              <a:t>}</a:t>
            </a:r>
            <a:endParaRPr lang="en-US" sz="8000" noProof="0" dirty="0">
              <a:ea typeface="Cambria Math" pitchFamily="18" charset="0"/>
            </a:endParaRPr>
          </a:p>
          <a:p>
            <a:pPr marL="274320" lvl="0" indent="-274320">
              <a:spcBef>
                <a:spcPct val="20000"/>
              </a:spcBef>
              <a:buClr>
                <a:schemeClr val="accent3"/>
              </a:buClr>
              <a:buSzPct val="95000"/>
              <a:defRPr/>
            </a:pPr>
            <a:endParaRPr lang="en-US" sz="7200" noProof="0" dirty="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GCD Algorithm</a:t>
            </a:r>
          </a:p>
        </p:txBody>
      </p:sp>
      <p:sp>
        <p:nvSpPr>
          <p:cNvPr id="3" name="Content Placeholder 2"/>
          <p:cNvSpPr>
            <a:spLocks noGrp="1"/>
          </p:cNvSpPr>
          <p:nvPr>
            <p:ph idx="1"/>
          </p:nvPr>
        </p:nvSpPr>
        <p:spPr>
          <a:xfrm>
            <a:off x="457200" y="1935480"/>
            <a:ext cx="8229600" cy="4541520"/>
          </a:xfrm>
        </p:spPr>
        <p:txBody>
          <a:bodyPr/>
          <a:lstStyle/>
          <a:p>
            <a:pPr>
              <a:buNone/>
            </a:pPr>
            <a:r>
              <a:rPr lang="en-US" b="1" dirty="0"/>
              <a:t>   Example</a:t>
            </a:r>
            <a:r>
              <a:rPr lang="en-US" dirty="0"/>
              <a:t>: Give a recursive algorithm for computing the greatest common divisor of two nonnegative integers</a:t>
            </a:r>
            <a:r>
              <a:rPr lang="en-US" i="1" dirty="0"/>
              <a:t>  a </a:t>
            </a:r>
            <a:r>
              <a:rPr lang="en-US" dirty="0"/>
              <a:t>and</a:t>
            </a:r>
            <a:r>
              <a:rPr lang="en-US" i="1" dirty="0"/>
              <a:t> b </a:t>
            </a:r>
            <a:r>
              <a:rPr lang="en-US" dirty="0"/>
              <a:t>with </a:t>
            </a:r>
            <a:r>
              <a:rPr lang="en-US" i="1" dirty="0"/>
              <a:t>a &lt; b.</a:t>
            </a:r>
            <a:r>
              <a:rPr lang="en-US" dirty="0"/>
              <a:t> </a:t>
            </a:r>
          </a:p>
          <a:p>
            <a:pPr>
              <a:buNone/>
            </a:pPr>
            <a:r>
              <a:rPr lang="en-US" b="1" dirty="0"/>
              <a:t>   Solution</a:t>
            </a:r>
            <a:r>
              <a:rPr lang="en-US" dirty="0"/>
              <a:t>: Use the reduction</a:t>
            </a:r>
          </a:p>
          <a:p>
            <a:pPr>
              <a:buNone/>
            </a:pPr>
            <a:r>
              <a:rPr lang="en-US" dirty="0"/>
              <a:t>           </a:t>
            </a:r>
            <a:r>
              <a:rPr lang="en-US" dirty="0" err="1"/>
              <a:t>gcd</a:t>
            </a:r>
            <a:r>
              <a:rPr lang="en-US" dirty="0"/>
              <a:t>(</a:t>
            </a:r>
            <a:r>
              <a:rPr lang="en-US" i="1" dirty="0" err="1"/>
              <a:t>a</a:t>
            </a:r>
            <a:r>
              <a:rPr lang="en-US" dirty="0" err="1"/>
              <a:t>,</a:t>
            </a:r>
            <a:r>
              <a:rPr lang="en-US" i="1" dirty="0" err="1"/>
              <a:t>b</a:t>
            </a:r>
            <a:r>
              <a:rPr lang="en-US" dirty="0"/>
              <a:t>) = </a:t>
            </a:r>
            <a:r>
              <a:rPr lang="en-US" dirty="0" err="1"/>
              <a:t>gcd</a:t>
            </a:r>
            <a:r>
              <a:rPr lang="en-US" dirty="0"/>
              <a:t>(</a:t>
            </a:r>
            <a:r>
              <a:rPr lang="en-US" i="1" dirty="0"/>
              <a:t>b</a:t>
            </a:r>
            <a:r>
              <a:rPr lang="en-US" dirty="0"/>
              <a:t> </a:t>
            </a:r>
            <a:r>
              <a:rPr lang="en-US" b="1" dirty="0"/>
              <a:t>mod</a:t>
            </a:r>
            <a:r>
              <a:rPr lang="en-US" dirty="0"/>
              <a:t> </a:t>
            </a:r>
            <a:r>
              <a:rPr lang="en-US" i="1" dirty="0"/>
              <a:t>a</a:t>
            </a:r>
            <a:r>
              <a:rPr lang="en-US" dirty="0"/>
              <a:t>, </a:t>
            </a:r>
            <a:r>
              <a:rPr lang="en-US" i="1" dirty="0"/>
              <a:t>a</a:t>
            </a:r>
            <a:r>
              <a:rPr lang="en-US" dirty="0"/>
              <a:t>) </a:t>
            </a:r>
          </a:p>
          <a:p>
            <a:pPr>
              <a:buNone/>
            </a:pPr>
            <a:r>
              <a:rPr lang="en-US" dirty="0"/>
              <a:t>   and the condition </a:t>
            </a:r>
            <a:r>
              <a:rPr lang="en-US" dirty="0" err="1"/>
              <a:t>gcd</a:t>
            </a:r>
            <a:r>
              <a:rPr lang="en-US" dirty="0"/>
              <a:t>(</a:t>
            </a:r>
            <a:r>
              <a:rPr lang="en-US" dirty="0">
                <a:latin typeface="Cambria Math" pitchFamily="18" charset="0"/>
                <a:ea typeface="Cambria Math" pitchFamily="18" charset="0"/>
              </a:rPr>
              <a:t>0</a:t>
            </a:r>
            <a:r>
              <a:rPr lang="en-US" dirty="0"/>
              <a:t>,</a:t>
            </a:r>
            <a:r>
              <a:rPr lang="en-US" i="1" dirty="0"/>
              <a:t>b</a:t>
            </a:r>
            <a:r>
              <a:rPr lang="en-US" dirty="0"/>
              <a:t>) = </a:t>
            </a:r>
            <a:r>
              <a:rPr lang="en-US" i="1" dirty="0"/>
              <a:t>b</a:t>
            </a:r>
            <a:r>
              <a:rPr lang="en-US" dirty="0"/>
              <a:t> when </a:t>
            </a:r>
            <a:r>
              <a:rPr lang="en-US" i="1" dirty="0"/>
              <a:t>b</a:t>
            </a:r>
            <a:r>
              <a:rPr lang="en-US" dirty="0"/>
              <a:t> &gt; </a:t>
            </a:r>
            <a:r>
              <a:rPr lang="en-US" dirty="0">
                <a:latin typeface="Cambria Math" pitchFamily="18" charset="0"/>
                <a:ea typeface="Cambria Math" pitchFamily="18" charset="0"/>
              </a:rPr>
              <a:t>0</a:t>
            </a:r>
            <a:r>
              <a:rPr lang="en-US" dirty="0"/>
              <a:t>.</a:t>
            </a:r>
          </a:p>
          <a:p>
            <a:pPr>
              <a:buNone/>
            </a:pPr>
            <a:endParaRPr lang="en-US" dirty="0"/>
          </a:p>
          <a:p>
            <a:pPr>
              <a:buNone/>
            </a:pPr>
            <a:endParaRPr lang="en-US" dirty="0"/>
          </a:p>
        </p:txBody>
      </p:sp>
      <p:sp>
        <p:nvSpPr>
          <p:cNvPr id="5" name="Content Placeholder 2"/>
          <p:cNvSpPr txBox="1">
            <a:spLocks/>
          </p:cNvSpPr>
          <p:nvPr/>
        </p:nvSpPr>
        <p:spPr>
          <a:xfrm>
            <a:off x="1143000" y="4648200"/>
            <a:ext cx="6781800" cy="16764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a:t>procedure</a:t>
            </a:r>
            <a:r>
              <a:rPr kumimoji="0" lang="en-US" sz="7400" b="1" i="0" u="none" strike="noStrike" kern="1200" cap="none" spc="0" normalizeH="0" baseline="0" noProof="0" dirty="0">
                <a:ln>
                  <a:noFill/>
                </a:ln>
                <a:solidFill>
                  <a:schemeClr val="tx1"/>
                </a:solidFill>
                <a:effectLst/>
                <a:uLnTx/>
                <a:uFillTx/>
                <a:latin typeface="+mn-lt"/>
                <a:ea typeface="+mn-ea"/>
                <a:cs typeface="+mn-cs"/>
              </a:rPr>
              <a:t> </a:t>
            </a:r>
            <a:r>
              <a:rPr lang="en-US" sz="7400" i="1" dirty="0" err="1"/>
              <a:t>gcd</a:t>
            </a:r>
            <a:r>
              <a:rPr kumimoji="0" lang="en-US" sz="7400" i="0" u="none" strike="noStrike" kern="1200" cap="none" spc="0" normalizeH="0" baseline="0" noProof="0" dirty="0">
                <a:ln>
                  <a:noFill/>
                </a:ln>
                <a:solidFill>
                  <a:schemeClr val="tx1"/>
                </a:solidFill>
                <a:effectLst/>
                <a:uLnTx/>
                <a:uFillTx/>
                <a:latin typeface="+mn-lt"/>
                <a:ea typeface="+mn-ea"/>
                <a:cs typeface="+mn-cs"/>
              </a:rPr>
              <a:t>(</a:t>
            </a:r>
            <a:r>
              <a:rPr lang="en-US" sz="7400" i="1" noProof="0" dirty="0" err="1"/>
              <a:t>a,b</a:t>
            </a:r>
            <a:r>
              <a:rPr lang="en-US" sz="7400" dirty="0"/>
              <a:t>:</a:t>
            </a:r>
            <a:r>
              <a:rPr lang="en-US" sz="7400" i="1" dirty="0"/>
              <a:t> </a:t>
            </a:r>
            <a:r>
              <a:rPr lang="en-US" sz="7400" dirty="0"/>
              <a:t>nonnegative integers </a:t>
            </a:r>
          </a:p>
          <a:p>
            <a:pPr marL="274320" lvl="0" indent="-274320">
              <a:spcBef>
                <a:spcPct val="20000"/>
              </a:spcBef>
              <a:buClr>
                <a:schemeClr val="accent3"/>
              </a:buClr>
              <a:buSzPct val="95000"/>
              <a:defRPr/>
            </a:pPr>
            <a:r>
              <a:rPr lang="en-US" sz="7400" dirty="0"/>
              <a:t>                                   with </a:t>
            </a:r>
            <a:r>
              <a:rPr lang="en-US" sz="7400" i="1" dirty="0"/>
              <a:t>a &lt; b</a:t>
            </a:r>
            <a:r>
              <a:rPr kumimoji="0" lang="en-US" sz="7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a:t>if </a:t>
            </a:r>
            <a:r>
              <a:rPr lang="en-US" sz="7400" dirty="0"/>
              <a:t> </a:t>
            </a:r>
            <a:r>
              <a:rPr lang="en-US" sz="7400" i="1" dirty="0"/>
              <a:t>a</a:t>
            </a:r>
            <a:r>
              <a:rPr kumimoji="0" lang="en-US" sz="7400" i="0" u="none" strike="noStrike" kern="1200" cap="none" spc="0" normalizeH="0" baseline="0" noProof="0" dirty="0">
                <a:ln>
                  <a:noFill/>
                </a:ln>
                <a:solidFill>
                  <a:schemeClr val="tx1"/>
                </a:solidFill>
                <a:effectLst/>
                <a:uLnTx/>
                <a:uFillTx/>
                <a:latin typeface="+mn-lt"/>
                <a:ea typeface="+mn-ea"/>
                <a:cs typeface="+mn-cs"/>
              </a:rPr>
              <a:t> = </a:t>
            </a:r>
            <a:r>
              <a:rPr lang="en-US" sz="7400" dirty="0">
                <a:latin typeface="Cambria Math" pitchFamily="18" charset="0"/>
                <a:ea typeface="Cambria Math" pitchFamily="18" charset="0"/>
              </a:rPr>
              <a:t>0</a:t>
            </a:r>
            <a:r>
              <a:rPr kumimoji="0" lang="en-US" sz="7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lang="en-US" sz="7400" i="1" dirty="0">
                <a:latin typeface="Cambria Math" pitchFamily="18" charset="0"/>
                <a:ea typeface="Cambria Math" pitchFamily="18" charset="0"/>
              </a:rPr>
              <a:t>b</a:t>
            </a:r>
            <a:endParaRPr kumimoji="0" lang="en-US" sz="7400" i="1"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a:t>else </a:t>
            </a:r>
            <a:r>
              <a:rPr lang="en-US" sz="7400" dirty="0"/>
              <a:t> </a:t>
            </a:r>
            <a:r>
              <a:rPr lang="en-US" sz="7400" b="1" dirty="0">
                <a:latin typeface="Cambria Math" pitchFamily="18" charset="0"/>
                <a:ea typeface="Cambria Math" pitchFamily="18" charset="0"/>
              </a:rPr>
              <a:t>return </a:t>
            </a:r>
            <a:r>
              <a:rPr lang="en-US" sz="7400" i="1" dirty="0"/>
              <a:t> </a:t>
            </a:r>
            <a:r>
              <a:rPr lang="en-US" sz="7400" i="1" dirty="0" err="1"/>
              <a:t>gcd</a:t>
            </a:r>
            <a:r>
              <a:rPr lang="en-US" sz="7400" i="1" dirty="0"/>
              <a:t> </a:t>
            </a:r>
            <a:r>
              <a:rPr lang="en-US" sz="7400" dirty="0">
                <a:ea typeface="Cambria Math"/>
              </a:rPr>
              <a:t>(</a:t>
            </a:r>
            <a:r>
              <a:rPr lang="en-US" sz="7400" i="1" dirty="0">
                <a:ea typeface="Cambria Math"/>
              </a:rPr>
              <a:t>b</a:t>
            </a:r>
            <a:r>
              <a:rPr lang="en-US" sz="7400" i="1" dirty="0">
                <a:latin typeface="Cambria Math"/>
                <a:ea typeface="Cambria Math"/>
              </a:rPr>
              <a:t> </a:t>
            </a:r>
            <a:r>
              <a:rPr lang="en-US" sz="7400" b="1" dirty="0">
                <a:ea typeface="Cambria Math"/>
              </a:rPr>
              <a:t>mod</a:t>
            </a:r>
            <a:r>
              <a:rPr lang="en-US" sz="7400" i="1" dirty="0">
                <a:ea typeface="Cambria Math"/>
              </a:rPr>
              <a:t>  a, a</a:t>
            </a:r>
            <a:r>
              <a:rPr lang="en-US" sz="7400" dirty="0">
                <a:ea typeface="Cambria Math" pitchFamily="18" charset="0"/>
              </a:rPr>
              <a:t>)</a:t>
            </a:r>
            <a:endParaRPr lang="en-US" sz="7400" i="1" dirty="0">
              <a:ea typeface="Cambria Math" pitchFamily="18" charset="0"/>
            </a:endParaRPr>
          </a:p>
          <a:p>
            <a:pPr marL="274320" lvl="0" indent="-274320">
              <a:spcBef>
                <a:spcPct val="20000"/>
              </a:spcBef>
              <a:buClr>
                <a:schemeClr val="accent3"/>
              </a:buClr>
              <a:buSzPct val="95000"/>
              <a:defRPr/>
            </a:pPr>
            <a:r>
              <a:rPr lang="en-US" sz="7400" noProof="0" dirty="0">
                <a:ea typeface="Cambria Math" pitchFamily="18" charset="0"/>
              </a:rPr>
              <a:t>{output is </a:t>
            </a:r>
            <a:r>
              <a:rPr lang="en-US" sz="7400" i="1" dirty="0" err="1">
                <a:ea typeface="Cambria Math" pitchFamily="18" charset="0"/>
              </a:rPr>
              <a:t>gcd</a:t>
            </a:r>
            <a:r>
              <a:rPr lang="en-US" sz="7400" dirty="0">
                <a:ea typeface="Cambria Math" pitchFamily="18" charset="0"/>
              </a:rPr>
              <a:t>(</a:t>
            </a:r>
            <a:r>
              <a:rPr lang="en-US" sz="7400" i="1" dirty="0">
                <a:ea typeface="Cambria Math" pitchFamily="18" charset="0"/>
              </a:rPr>
              <a:t>a, b</a:t>
            </a:r>
            <a:r>
              <a:rPr lang="en-US" sz="7400" dirty="0">
                <a:ea typeface="Cambria Math" pitchFamily="18" charset="0"/>
              </a:rPr>
              <a:t>)</a:t>
            </a:r>
            <a:r>
              <a:rPr lang="en-US" sz="7400" noProof="0" dirty="0">
                <a:ea typeface="Cambria Math" pitchFamily="18" charset="0"/>
              </a:rPr>
              <a:t>}</a:t>
            </a:r>
            <a:endParaRPr kumimoji="0" lang="en-US" sz="74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Recursive Binary Search Algorithm</a:t>
            </a:r>
          </a:p>
        </p:txBody>
      </p:sp>
      <p:sp>
        <p:nvSpPr>
          <p:cNvPr id="3" name="Content Placeholder 2"/>
          <p:cNvSpPr>
            <a:spLocks noGrp="1"/>
          </p:cNvSpPr>
          <p:nvPr>
            <p:ph idx="1"/>
          </p:nvPr>
        </p:nvSpPr>
        <p:spPr/>
        <p:txBody>
          <a:bodyPr/>
          <a:lstStyle/>
          <a:p>
            <a:pPr>
              <a:buNone/>
            </a:pPr>
            <a:r>
              <a:rPr lang="en-US" b="1" dirty="0"/>
              <a:t>   Example</a:t>
            </a:r>
            <a:r>
              <a:rPr lang="en-US" dirty="0"/>
              <a:t>: Construct a recursive version of a binary search algorithm. </a:t>
            </a:r>
          </a:p>
          <a:p>
            <a:pPr>
              <a:buNone/>
            </a:pPr>
            <a:r>
              <a:rPr lang="en-US" sz="2800" b="1" dirty="0"/>
              <a:t>   Solution</a:t>
            </a:r>
            <a:r>
              <a:rPr lang="en-US" sz="2800" dirty="0"/>
              <a:t>: </a:t>
            </a:r>
            <a:r>
              <a:rPr lang="en-US" sz="2000" dirty="0"/>
              <a:t>Assume we have </a:t>
            </a:r>
            <a:r>
              <a:rPr lang="en-US" sz="2000" i="1" dirty="0"/>
              <a:t>a</a:t>
            </a:r>
            <a:r>
              <a:rPr lang="en-US" sz="2000" baseline="-25000" dirty="0"/>
              <a:t>1</a:t>
            </a:r>
            <a:r>
              <a:rPr lang="en-US" sz="2000" dirty="0"/>
              <a:t>,</a:t>
            </a:r>
            <a:r>
              <a:rPr lang="en-US" sz="2000" i="1" dirty="0"/>
              <a:t>a</a:t>
            </a:r>
            <a:r>
              <a:rPr lang="en-US" sz="2000" baseline="-25000" dirty="0"/>
              <a:t>2</a:t>
            </a:r>
            <a:r>
              <a:rPr lang="en-US" sz="2000" dirty="0"/>
              <a:t>,…, </a:t>
            </a:r>
            <a:r>
              <a:rPr lang="en-US" sz="2000" i="1" dirty="0"/>
              <a:t>a</a:t>
            </a:r>
            <a:r>
              <a:rPr lang="en-US" sz="2000" i="1" baseline="-25000" dirty="0"/>
              <a:t>n</a:t>
            </a:r>
            <a:r>
              <a:rPr lang="en-US" sz="2000" dirty="0"/>
              <a:t>, an increasing sequence of integers. Initially </a:t>
            </a:r>
            <a:r>
              <a:rPr lang="en-US" sz="2000" i="1" dirty="0" err="1"/>
              <a:t>i</a:t>
            </a:r>
            <a:r>
              <a:rPr lang="en-US" sz="2000" dirty="0"/>
              <a:t> is </a:t>
            </a:r>
            <a:r>
              <a:rPr lang="en-US" sz="2000" dirty="0">
                <a:latin typeface="Cambria Math" pitchFamily="18" charset="0"/>
                <a:ea typeface="Cambria Math" pitchFamily="18" charset="0"/>
              </a:rPr>
              <a:t>1</a:t>
            </a:r>
            <a:r>
              <a:rPr lang="en-US" sz="2000" dirty="0"/>
              <a:t> and </a:t>
            </a:r>
            <a:r>
              <a:rPr lang="en-US" sz="2000" i="1" dirty="0"/>
              <a:t>j</a:t>
            </a:r>
            <a:r>
              <a:rPr lang="en-US" sz="2000" dirty="0"/>
              <a:t> is </a:t>
            </a:r>
            <a:r>
              <a:rPr lang="en-US" sz="2000" i="1" dirty="0"/>
              <a:t>n</a:t>
            </a:r>
            <a:r>
              <a:rPr lang="en-US" sz="2000" dirty="0"/>
              <a:t>. We are searching for </a:t>
            </a:r>
            <a:r>
              <a:rPr lang="en-US" sz="2000" i="1" dirty="0"/>
              <a:t>x</a:t>
            </a:r>
            <a:r>
              <a:rPr lang="en-US" sz="2000" dirty="0"/>
              <a:t>.</a:t>
            </a:r>
          </a:p>
          <a:p>
            <a:endParaRPr lang="en-US" dirty="0"/>
          </a:p>
          <a:p>
            <a:endParaRPr lang="en-US" dirty="0"/>
          </a:p>
          <a:p>
            <a:endParaRPr lang="en-US" dirty="0"/>
          </a:p>
        </p:txBody>
      </p:sp>
      <p:sp>
        <p:nvSpPr>
          <p:cNvPr id="5" name="Content Placeholder 2"/>
          <p:cNvSpPr txBox="1">
            <a:spLocks/>
          </p:cNvSpPr>
          <p:nvPr/>
        </p:nvSpPr>
        <p:spPr>
          <a:xfrm>
            <a:off x="1066800" y="36576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binary search</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err="1"/>
              <a:t>i</a:t>
            </a:r>
            <a:r>
              <a:rPr lang="en-US" sz="7200" i="1" noProof="0" dirty="0"/>
              <a:t>, j, x : </a:t>
            </a:r>
            <a:r>
              <a:rPr lang="en-US" sz="7200" dirty="0"/>
              <a:t>integers,  </a:t>
            </a:r>
            <a:r>
              <a:rPr lang="en-US" sz="7200" dirty="0">
                <a:latin typeface="Cambria Math" pitchFamily="18" charset="0"/>
                <a:ea typeface="Cambria Math" pitchFamily="18" charset="0"/>
              </a:rPr>
              <a:t>1</a:t>
            </a:r>
            <a:r>
              <a:rPr lang="en-US" sz="7200" dirty="0">
                <a:latin typeface="Cambria Math"/>
                <a:ea typeface="Cambria Math"/>
              </a:rPr>
              <a:t>≤</a:t>
            </a:r>
            <a:r>
              <a:rPr lang="en-US" sz="7200" i="1" dirty="0">
                <a:ea typeface="Cambria Math"/>
              </a:rPr>
              <a:t> </a:t>
            </a:r>
            <a:r>
              <a:rPr lang="en-US" sz="7200" i="1" dirty="0" err="1">
                <a:ea typeface="Cambria Math"/>
              </a:rPr>
              <a:t>i</a:t>
            </a:r>
            <a:r>
              <a:rPr lang="en-US" sz="7200" i="1" dirty="0">
                <a:ea typeface="Cambria Math"/>
              </a:rPr>
              <a:t> </a:t>
            </a:r>
            <a:r>
              <a:rPr lang="en-US" sz="7200" dirty="0">
                <a:latin typeface="Cambria Math"/>
                <a:ea typeface="Cambria Math"/>
              </a:rPr>
              <a:t>≤ </a:t>
            </a:r>
            <a:r>
              <a:rPr lang="en-US" sz="7200" i="1" dirty="0">
                <a:ea typeface="Cambria Math"/>
              </a:rPr>
              <a:t>j </a:t>
            </a:r>
            <a:r>
              <a:rPr lang="en-US" sz="7200" dirty="0">
                <a:latin typeface="Cambria Math"/>
                <a:ea typeface="Cambria Math"/>
              </a:rPr>
              <a:t>≤</a:t>
            </a:r>
            <a:r>
              <a:rPr lang="en-US" sz="7200" i="1" dirty="0">
                <a:ea typeface="Cambria Math"/>
              </a:rPr>
              <a:t>n</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a:rPr>
              <a:t>m</a:t>
            </a:r>
            <a:r>
              <a:rPr kumimoji="0" lang="en-US" sz="7200" i="0" u="none" strike="noStrike" kern="1200" cap="none" spc="0" normalizeH="0" baseline="0" noProof="0" dirty="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a:ln>
                  <a:noFill/>
                </a:ln>
                <a:solidFill>
                  <a:schemeClr val="tx1"/>
                </a:solidFill>
                <a:effectLst/>
                <a:uLnTx/>
                <a:uFillTx/>
                <a:latin typeface="Cambria Math"/>
                <a:ea typeface="Cambria Math"/>
              </a:rPr>
              <a:t>⌊(</a:t>
            </a:r>
            <a:r>
              <a:rPr kumimoji="0" lang="en-US" sz="7200" i="1" u="none" strike="noStrike" kern="1200" cap="none" spc="0" normalizeH="0" baseline="0" noProof="0" dirty="0" err="1">
                <a:ln>
                  <a:noFill/>
                </a:ln>
                <a:solidFill>
                  <a:schemeClr val="tx1"/>
                </a:solidFill>
                <a:effectLst/>
                <a:uLnTx/>
                <a:uFillTx/>
                <a:ea typeface="Cambria Math"/>
              </a:rPr>
              <a:t>i</a:t>
            </a:r>
            <a:r>
              <a:rPr kumimoji="0" lang="en-US" sz="7200" i="0" u="none" strike="noStrike" kern="1200" cap="none" spc="0" normalizeH="0" baseline="0" noProof="0" dirty="0">
                <a:ln>
                  <a:noFill/>
                </a:ln>
                <a:solidFill>
                  <a:schemeClr val="tx1"/>
                </a:solidFill>
                <a:effectLst/>
                <a:uLnTx/>
                <a:uFillTx/>
                <a:latin typeface="Cambria Math"/>
                <a:ea typeface="Cambria Math"/>
              </a:rPr>
              <a:t> + </a:t>
            </a:r>
            <a:r>
              <a:rPr kumimoji="0" lang="en-US" sz="7200" i="1" u="none" strike="noStrike" kern="1200" cap="none" spc="0" normalizeH="0" baseline="0" noProof="0" dirty="0">
                <a:ln>
                  <a:noFill/>
                </a:ln>
                <a:solidFill>
                  <a:schemeClr val="tx1"/>
                </a:solidFill>
                <a:effectLst/>
                <a:uLnTx/>
                <a:uFillTx/>
                <a:ea typeface="Cambria Math"/>
              </a:rPr>
              <a:t>j</a:t>
            </a:r>
            <a:r>
              <a:rPr kumimoji="0" lang="en-US" sz="7200" i="0" u="none" strike="noStrike" kern="1200" cap="none" spc="0" normalizeH="0" baseline="0" noProof="0" dirty="0">
                <a:ln>
                  <a:noFill/>
                </a:ln>
                <a:solidFill>
                  <a:schemeClr val="tx1"/>
                </a:solidFill>
                <a:effectLst/>
                <a:uLnTx/>
                <a:uFillTx/>
                <a:latin typeface="Cambria Math"/>
                <a:ea typeface="Cambria Math"/>
              </a:rPr>
              <a:t>)/2⌋</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if </a:t>
            </a:r>
            <a:r>
              <a:rPr lang="en-US" sz="7200" dirty="0"/>
              <a:t> </a:t>
            </a:r>
            <a:r>
              <a:rPr lang="en-US" sz="7200" i="1" dirty="0"/>
              <a:t>x</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noProof="0" dirty="0">
                <a:ea typeface="Cambria Math" pitchFamily="18" charset="0"/>
              </a:rPr>
              <a:t>a</a:t>
            </a:r>
            <a:r>
              <a:rPr lang="en-US" sz="7200" i="1" baseline="-25000" noProof="0" dirty="0">
                <a:ea typeface="Cambria Math" pitchFamily="18" charset="0"/>
              </a:rPr>
              <a:t>m</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return </a:t>
            </a:r>
            <a:r>
              <a:rPr lang="en-US" sz="7200" i="1" dirty="0">
                <a:ea typeface="Cambria Math"/>
              </a:rPr>
              <a:t>m</a:t>
            </a:r>
            <a:endParaRPr kumimoji="0" lang="en-US" sz="720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&lt;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err="1"/>
              <a:t>i</a:t>
            </a:r>
            <a:r>
              <a:rPr lang="en-US" sz="7200" dirty="0"/>
              <a:t> &lt; </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i,m</a:t>
            </a:r>
            <a:r>
              <a:rPr lang="en-US" sz="7200" i="1" dirty="0">
                <a:latin typeface="Cambria Math"/>
                <a:ea typeface="Cambria Math"/>
              </a:rPr>
              <a:t>−</a:t>
            </a:r>
            <a:r>
              <a:rPr lang="en-US" sz="7200" dirty="0">
                <a:latin typeface="Cambria Math"/>
                <a:ea typeface="Cambria Math"/>
              </a:rPr>
              <a:t>1</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&gt;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a:t>j</a:t>
            </a:r>
            <a:r>
              <a:rPr lang="en-US" sz="7200" dirty="0"/>
              <a:t> &gt;</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m</a:t>
            </a:r>
            <a:r>
              <a:rPr lang="en-US" sz="7200" dirty="0">
                <a:latin typeface="Cambria Math"/>
                <a:ea typeface="Cambria Math"/>
              </a:rPr>
              <a:t>+1,j</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b="1" dirty="0">
                <a:latin typeface="Cambria Math" pitchFamily="18" charset="0"/>
                <a:ea typeface="Cambria Math" pitchFamily="18" charset="0"/>
              </a:rPr>
              <a:t>return </a:t>
            </a:r>
            <a:r>
              <a:rPr lang="en-US" sz="7200" dirty="0">
                <a:latin typeface="Cambria Math" pitchFamily="18" charset="0"/>
                <a:ea typeface="Cambria Math" pitchFamily="18" charset="0"/>
              </a:rPr>
              <a:t>0</a:t>
            </a:r>
            <a:endParaRPr lang="en-US" sz="7200" i="1" dirty="0">
              <a:ea typeface="Cambria Math"/>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noProof="0" dirty="0"/>
              <a:t>location of </a:t>
            </a:r>
            <a:r>
              <a:rPr lang="en-US" sz="7200" i="1" noProof="0" dirty="0"/>
              <a:t>x </a:t>
            </a:r>
            <a:r>
              <a:rPr lang="en-US" sz="7200" noProof="0" dirty="0"/>
              <a:t>in</a:t>
            </a:r>
            <a:r>
              <a:rPr lang="en-US" sz="7200" i="1" noProof="0" dirty="0"/>
              <a:t>    a</a:t>
            </a:r>
            <a:r>
              <a:rPr lang="en-US" sz="7200" baseline="-25000" noProof="0" dirty="0">
                <a:latin typeface="Cambria Math" pitchFamily="18" charset="0"/>
                <a:ea typeface="Cambria Math" pitchFamily="18" charset="0"/>
              </a:rPr>
              <a:t>1</a:t>
            </a:r>
            <a:r>
              <a:rPr lang="en-US" sz="7200" noProof="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ea typeface="Cambria Math" pitchFamily="18" charset="0"/>
              </a:rPr>
              <a:t>if it appears, otherwise </a:t>
            </a:r>
            <a:r>
              <a:rPr lang="en-US" sz="7200" dirty="0">
                <a:latin typeface="Cambria Math" pitchFamily="18" charset="0"/>
                <a:ea typeface="Cambria Math" pitchFamily="18" charset="0"/>
              </a:rPr>
              <a:t>0</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Proving Recursive Algorithms Correct</a:t>
            </a:r>
          </a:p>
        </p:txBody>
      </p:sp>
      <p:sp>
        <p:nvSpPr>
          <p:cNvPr id="3" name="Content Placeholder 2"/>
          <p:cNvSpPr>
            <a:spLocks noGrp="1"/>
          </p:cNvSpPr>
          <p:nvPr>
            <p:ph idx="1"/>
          </p:nvPr>
        </p:nvSpPr>
        <p:spPr/>
        <p:txBody>
          <a:bodyPr>
            <a:normAutofit fontScale="85000" lnSpcReduction="20000"/>
          </a:bodyPr>
          <a:lstStyle/>
          <a:p>
            <a:r>
              <a:rPr lang="en-US" b="1" dirty="0"/>
              <a:t> </a:t>
            </a:r>
            <a:r>
              <a:rPr lang="en-US" dirty="0"/>
              <a:t>Both </a:t>
            </a:r>
            <a:r>
              <a:rPr lang="en-US" b="1" dirty="0"/>
              <a:t> </a:t>
            </a:r>
            <a:r>
              <a:rPr lang="en-US" dirty="0"/>
              <a:t>mathematical</a:t>
            </a:r>
            <a:r>
              <a:rPr lang="en-US" b="1" dirty="0"/>
              <a:t> </a:t>
            </a:r>
            <a:r>
              <a:rPr lang="en-US" dirty="0"/>
              <a:t>and str0ng induction are useful techniques to show that recursive algorithms always produce the correct output.</a:t>
            </a:r>
          </a:p>
          <a:p>
            <a:pPr>
              <a:buNone/>
            </a:pPr>
            <a:endParaRPr lang="en-US" dirty="0"/>
          </a:p>
          <a:p>
            <a:pPr>
              <a:buNone/>
            </a:pPr>
            <a:r>
              <a:rPr lang="en-US" b="1" dirty="0"/>
              <a:t> Exercise</a:t>
            </a:r>
            <a:r>
              <a:rPr lang="en-US" dirty="0"/>
              <a:t>: Prove that the algorithm for computing the powers of real numbers is correct.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t>   </a:t>
            </a:r>
            <a:r>
              <a:rPr lang="en-US" dirty="0"/>
              <a:t>     </a:t>
            </a:r>
          </a:p>
        </p:txBody>
      </p:sp>
      <p:sp>
        <p:nvSpPr>
          <p:cNvPr id="4" name="Content Placeholder 2"/>
          <p:cNvSpPr txBox="1">
            <a:spLocks/>
          </p:cNvSpPr>
          <p:nvPr/>
        </p:nvSpPr>
        <p:spPr>
          <a:xfrm>
            <a:off x="1066800" y="40386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a:t>procedure</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lang="en-US" sz="1400" i="1" dirty="0"/>
              <a:t>power</a:t>
            </a:r>
            <a:r>
              <a:rPr kumimoji="0" lang="en-US" sz="1400" i="0" u="none" strike="noStrike" kern="1200" cap="none" spc="0" normalizeH="0" baseline="0" noProof="0" dirty="0">
                <a:ln>
                  <a:noFill/>
                </a:ln>
                <a:solidFill>
                  <a:schemeClr val="tx1"/>
                </a:solidFill>
                <a:effectLst/>
                <a:uLnTx/>
                <a:uFillTx/>
                <a:latin typeface="+mn-lt"/>
                <a:ea typeface="+mn-ea"/>
                <a:cs typeface="+mn-cs"/>
              </a:rPr>
              <a:t>(</a:t>
            </a:r>
            <a:r>
              <a:rPr lang="en-US" sz="1400" i="1" noProof="0" dirty="0"/>
              <a:t>a</a:t>
            </a:r>
            <a:r>
              <a:rPr lang="en-US" sz="1400" dirty="0"/>
              <a:t>:</a:t>
            </a:r>
            <a:r>
              <a:rPr lang="en-US" sz="1400" i="1" dirty="0"/>
              <a:t> </a:t>
            </a:r>
            <a:r>
              <a:rPr lang="en-US" sz="1400" dirty="0"/>
              <a:t>nonzero</a:t>
            </a:r>
            <a:r>
              <a:rPr lang="en-US" sz="1400" i="1" dirty="0"/>
              <a:t> </a:t>
            </a:r>
            <a:r>
              <a:rPr lang="en-US" sz="1400" dirty="0"/>
              <a:t>real number</a:t>
            </a:r>
            <a:r>
              <a:rPr lang="en-US" sz="1400" i="1" dirty="0"/>
              <a:t>, n</a:t>
            </a:r>
            <a:r>
              <a:rPr lang="en-US" sz="1400" dirty="0"/>
              <a:t>:</a:t>
            </a:r>
            <a:r>
              <a:rPr lang="en-US" sz="1400" i="1" dirty="0"/>
              <a:t> </a:t>
            </a:r>
            <a:r>
              <a:rPr lang="en-US" sz="1400" dirty="0"/>
              <a:t>nonnegative integer</a:t>
            </a:r>
            <a:r>
              <a:rPr kumimoji="0" lang="en-US" sz="1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a:t>if </a:t>
            </a:r>
            <a:r>
              <a:rPr lang="en-US" sz="1400" dirty="0"/>
              <a:t> </a:t>
            </a:r>
            <a:r>
              <a:rPr lang="en-US" sz="1400" i="1" dirty="0"/>
              <a:t>n</a:t>
            </a:r>
            <a:r>
              <a:rPr kumimoji="0" lang="en-US" sz="1400" i="0" u="none" strike="noStrike" kern="1200" cap="none" spc="0" normalizeH="0" baseline="0" noProof="0" dirty="0">
                <a:ln>
                  <a:noFill/>
                </a:ln>
                <a:solidFill>
                  <a:schemeClr val="tx1"/>
                </a:solidFill>
                <a:effectLst/>
                <a:uLnTx/>
                <a:uFillTx/>
                <a:latin typeface="+mn-lt"/>
                <a:ea typeface="+mn-ea"/>
                <a:cs typeface="+mn-cs"/>
              </a:rPr>
              <a:t> = </a:t>
            </a:r>
            <a:r>
              <a:rPr lang="en-US" sz="1400" dirty="0">
                <a:latin typeface="Cambria Math" pitchFamily="18" charset="0"/>
                <a:ea typeface="Cambria Math" pitchFamily="18" charset="0"/>
              </a:rPr>
              <a:t>0</a:t>
            </a:r>
            <a:r>
              <a:rPr kumimoji="0" lang="en-US" sz="1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a:t>else </a:t>
            </a:r>
            <a:r>
              <a:rPr lang="en-US" sz="1400" dirty="0"/>
              <a:t> </a:t>
            </a:r>
            <a:r>
              <a:rPr lang="en-US" sz="1400" b="1" dirty="0">
                <a:latin typeface="Cambria Math" pitchFamily="18" charset="0"/>
                <a:ea typeface="Cambria Math" pitchFamily="18" charset="0"/>
              </a:rPr>
              <a:t>return </a:t>
            </a:r>
            <a:r>
              <a:rPr lang="en-US" sz="1400" i="1" dirty="0"/>
              <a:t>a</a:t>
            </a:r>
            <a:r>
              <a:rPr lang="en-US" sz="1400" i="1" dirty="0">
                <a:latin typeface="Cambria Math"/>
                <a:ea typeface="Cambria Math"/>
              </a:rPr>
              <a:t>∙ </a:t>
            </a:r>
            <a:r>
              <a:rPr lang="en-US" sz="1400" i="1" dirty="0"/>
              <a:t>power </a:t>
            </a:r>
            <a:r>
              <a:rPr lang="en-US" sz="1400" dirty="0">
                <a:ea typeface="Cambria Math"/>
              </a:rPr>
              <a:t>(</a:t>
            </a:r>
            <a:r>
              <a:rPr lang="en-US" sz="1400" i="1" dirty="0">
                <a:ea typeface="Cambria Math"/>
              </a:rPr>
              <a:t>a, n</a:t>
            </a:r>
            <a:r>
              <a:rPr lang="en-US" sz="1400" i="1" dirty="0">
                <a:latin typeface="Cambria Math"/>
                <a:ea typeface="Cambria Math"/>
              </a:rPr>
              <a:t> − </a:t>
            </a:r>
            <a:r>
              <a:rPr lang="en-US" sz="1400" dirty="0">
                <a:latin typeface="Cambria Math" pitchFamily="18" charset="0"/>
                <a:ea typeface="Cambria Math" pitchFamily="18" charset="0"/>
              </a:rPr>
              <a:t>1</a:t>
            </a:r>
            <a:r>
              <a:rPr lang="en-US" sz="1400" dirty="0">
                <a:ea typeface="Cambria Math" pitchFamily="18" charset="0"/>
              </a:rPr>
              <a:t>)</a:t>
            </a:r>
            <a:endParaRPr lang="en-US" sz="1400" i="1" dirty="0">
              <a:ea typeface="Cambria Math" pitchFamily="18" charset="0"/>
            </a:endParaRPr>
          </a:p>
          <a:p>
            <a:pPr marL="274320" lvl="0" indent="-274320">
              <a:spcBef>
                <a:spcPct val="20000"/>
              </a:spcBef>
              <a:buClr>
                <a:schemeClr val="accent3"/>
              </a:buClr>
              <a:buSzPct val="95000"/>
              <a:defRPr/>
            </a:pPr>
            <a:r>
              <a:rPr lang="en-US" sz="1400" noProof="0" dirty="0">
                <a:ea typeface="Cambria Math" pitchFamily="18" charset="0"/>
              </a:rPr>
              <a:t>{output is </a:t>
            </a:r>
            <a:r>
              <a:rPr lang="en-US" sz="1400" i="1" dirty="0"/>
              <a:t>a</a:t>
            </a:r>
            <a:r>
              <a:rPr lang="en-US" sz="1400" i="1" baseline="30000" dirty="0"/>
              <a:t>n</a:t>
            </a:r>
            <a:r>
              <a:rPr lang="en-US" sz="1400" dirty="0"/>
              <a:t>}</a:t>
            </a:r>
            <a:endParaRPr lang="en-US" sz="1400" noProof="0" dirty="0">
              <a:ea typeface="Cambria Math" pitchFamily="18" charset="0"/>
            </a:endParaRPr>
          </a:p>
          <a:p>
            <a:pPr marL="274320" lvl="0" indent="-274320">
              <a:spcBef>
                <a:spcPct val="20000"/>
              </a:spcBef>
              <a:buClr>
                <a:schemeClr val="accent3"/>
              </a:buClr>
              <a:buSzPct val="95000"/>
              <a:defRPr/>
            </a:pPr>
            <a:endParaRPr lang="en-US" sz="4800" noProof="0" dirty="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r>
              <a:rPr lang="en-US" i="1" dirty="0"/>
              <a:t>Merge Sort </a:t>
            </a:r>
            <a:r>
              <a:rPr lang="en-US" dirty="0"/>
              <a:t>works by iteratively splitting a list (with an even number of elements) into two </a:t>
            </a:r>
            <a:r>
              <a:rPr lang="en-US" dirty="0" err="1"/>
              <a:t>sublists</a:t>
            </a:r>
            <a:r>
              <a:rPr lang="en-US" dirty="0"/>
              <a:t> of equal length until each </a:t>
            </a:r>
            <a:r>
              <a:rPr lang="en-US" dirty="0" err="1"/>
              <a:t>sublist</a:t>
            </a:r>
            <a:r>
              <a:rPr lang="en-US" dirty="0"/>
              <a:t> has one element.</a:t>
            </a:r>
          </a:p>
          <a:p>
            <a:r>
              <a:rPr lang="en-US" dirty="0"/>
              <a:t>Each </a:t>
            </a:r>
            <a:r>
              <a:rPr lang="en-US" dirty="0" err="1"/>
              <a:t>sublist</a:t>
            </a:r>
            <a:r>
              <a:rPr lang="en-US" dirty="0"/>
              <a:t> is represented by a balanced binary tree.</a:t>
            </a:r>
          </a:p>
          <a:p>
            <a:r>
              <a:rPr lang="en-US" dirty="0"/>
              <a:t>At each step a pair of </a:t>
            </a:r>
            <a:r>
              <a:rPr lang="en-US" dirty="0" err="1"/>
              <a:t>sublists</a:t>
            </a:r>
            <a:r>
              <a:rPr lang="en-US" dirty="0"/>
              <a:t> is successively merged into a list with the elements in increasing order. The process ends when all the </a:t>
            </a:r>
            <a:r>
              <a:rPr lang="en-US" dirty="0" err="1"/>
              <a:t>sublists</a:t>
            </a:r>
            <a:r>
              <a:rPr lang="en-US" dirty="0"/>
              <a:t> have been merged.</a:t>
            </a:r>
          </a:p>
          <a:p>
            <a:r>
              <a:rPr lang="en-US" dirty="0"/>
              <a:t>The succession of merged lists is represented by a binary tree.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pPr>
              <a:buNone/>
            </a:pPr>
            <a:r>
              <a:rPr lang="en-US" b="1" dirty="0"/>
              <a:t>   Example</a:t>
            </a:r>
            <a:r>
              <a:rPr lang="en-US" dirty="0"/>
              <a:t>: Use merge sort to put the list</a:t>
            </a:r>
          </a:p>
          <a:p>
            <a:pPr>
              <a:buNone/>
            </a:pPr>
            <a:r>
              <a:rPr lang="en-US" dirty="0"/>
              <a:t>           </a:t>
            </a:r>
            <a:r>
              <a:rPr lang="en-US" dirty="0">
                <a:latin typeface="Cambria Math" pitchFamily="18" charset="0"/>
                <a:ea typeface="Cambria Math" pitchFamily="18" charset="0"/>
              </a:rPr>
              <a:t>8,2,4,6,9,7,10, 1, 5, 3</a:t>
            </a:r>
          </a:p>
          <a:p>
            <a:pPr>
              <a:buNone/>
            </a:pPr>
            <a:r>
              <a:rPr lang="en-US" dirty="0"/>
              <a:t>       into increasing order.</a:t>
            </a:r>
          </a:p>
          <a:p>
            <a:pPr>
              <a:buNone/>
            </a:pPr>
            <a:r>
              <a:rPr lang="en-US" b="1" dirty="0"/>
              <a:t>    Solution</a:t>
            </a:r>
            <a:r>
              <a:rPr lang="en-US" dirty="0"/>
              <a:t>:</a:t>
            </a:r>
          </a:p>
        </p:txBody>
      </p:sp>
      <p:pic>
        <p:nvPicPr>
          <p:cNvPr id="4" name="Picture 3" descr="0421.jpg"/>
          <p:cNvPicPr>
            <a:picLocks noChangeAspect="1"/>
          </p:cNvPicPr>
          <p:nvPr/>
        </p:nvPicPr>
        <p:blipFill>
          <a:blip r:embed="rId2" cstate="print"/>
          <a:stretch>
            <a:fillRect/>
          </a:stretch>
        </p:blipFill>
        <p:spPr>
          <a:xfrm>
            <a:off x="4724400" y="2743200"/>
            <a:ext cx="3305556" cy="354634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Recursive Merge Sort</a:t>
            </a:r>
          </a:p>
        </p:txBody>
      </p:sp>
      <p:sp>
        <p:nvSpPr>
          <p:cNvPr id="3" name="Content Placeholder 2"/>
          <p:cNvSpPr>
            <a:spLocks noGrp="1"/>
          </p:cNvSpPr>
          <p:nvPr>
            <p:ph idx="1"/>
          </p:nvPr>
        </p:nvSpPr>
        <p:spPr/>
        <p:txBody>
          <a:bodyPr/>
          <a:lstStyle/>
          <a:p>
            <a:pPr>
              <a:buNone/>
            </a:pPr>
            <a:r>
              <a:rPr lang="en-US" b="1" dirty="0"/>
              <a:t>   Example</a:t>
            </a:r>
            <a:r>
              <a:rPr lang="en-US" dirty="0"/>
              <a:t>: Construct a recursive merge sort algorithm. </a:t>
            </a:r>
          </a:p>
          <a:p>
            <a:pPr>
              <a:buNone/>
            </a:pPr>
            <a:r>
              <a:rPr lang="en-US" sz="2800" b="1" dirty="0"/>
              <a:t>   Solution</a:t>
            </a:r>
            <a:r>
              <a:rPr lang="en-US" sz="2800" dirty="0"/>
              <a:t>: Begin with the list of </a:t>
            </a:r>
            <a:r>
              <a:rPr lang="en-US" sz="2800" i="1" dirty="0"/>
              <a:t>n</a:t>
            </a:r>
            <a:r>
              <a:rPr lang="en-US" sz="2800" dirty="0"/>
              <a:t> elements </a:t>
            </a:r>
            <a:r>
              <a:rPr lang="en-US" sz="2800" i="1" dirty="0"/>
              <a:t>L</a:t>
            </a:r>
            <a:r>
              <a:rPr lang="en-US" sz="2800" dirty="0"/>
              <a:t>.</a:t>
            </a:r>
            <a:endParaRPr lang="en-US" sz="2000" dirty="0"/>
          </a:p>
          <a:p>
            <a:endParaRPr lang="en-US" dirty="0"/>
          </a:p>
          <a:p>
            <a:endParaRPr lang="en-US" dirty="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a:t>
            </a:r>
            <a:r>
              <a:rPr lang="en-US" sz="7200" i="1" noProof="0" dirty="0" err="1"/>
              <a:t>mergesort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L =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latin typeface="Cambria Math"/>
                <a:ea typeface="Cambria Math"/>
              </a:rPr>
              <a:t>)</a:t>
            </a:r>
          </a:p>
          <a:p>
            <a:pPr marL="274320" lvl="0" indent="-274320">
              <a:spcBef>
                <a:spcPct val="20000"/>
              </a:spcBef>
              <a:buClr>
                <a:schemeClr val="accent3"/>
              </a:buClr>
              <a:buSzPct val="95000"/>
              <a:defRPr/>
            </a:pPr>
            <a:r>
              <a:rPr lang="en-US" sz="7200" b="1" dirty="0"/>
              <a:t>if  </a:t>
            </a:r>
            <a:r>
              <a:rPr lang="en-US" sz="7200" i="1" dirty="0"/>
              <a:t>n</a:t>
            </a:r>
            <a:r>
              <a:rPr lang="en-US" sz="7200" b="1" dirty="0"/>
              <a:t> </a:t>
            </a:r>
            <a:r>
              <a:rPr lang="en-US" sz="7200" dirty="0"/>
              <a:t> &gt; </a:t>
            </a:r>
            <a:r>
              <a:rPr lang="en-US" sz="7200" dirty="0">
                <a:latin typeface="Cambria Math" pitchFamily="18" charset="0"/>
                <a:ea typeface="Cambria Math" pitchFamily="18" charset="0"/>
              </a:rPr>
              <a:t>1</a:t>
            </a:r>
            <a:r>
              <a:rPr lang="en-US" sz="7200" dirty="0"/>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a:ea typeface="Cambria Math"/>
              </a:rPr>
              <a:t>         m</a:t>
            </a:r>
            <a:r>
              <a:rPr lang="en-US" sz="7200" dirty="0">
                <a:latin typeface="Cambria Math"/>
                <a:ea typeface="Cambria Math"/>
              </a:rPr>
              <a:t> := ⌊</a:t>
            </a:r>
            <a:r>
              <a:rPr lang="en-US" sz="7200" i="1" dirty="0">
                <a:latin typeface="Cambria Math"/>
                <a:ea typeface="Cambria Math"/>
              </a:rPr>
              <a:t>n</a:t>
            </a:r>
            <a:r>
              <a:rPr lang="en-US" sz="7200" dirty="0">
                <a:latin typeface="Cambria Math"/>
                <a:ea typeface="Cambria Math"/>
              </a:rPr>
              <a:t>/2⌋</a:t>
            </a:r>
            <a:endParaRPr lang="en-US" sz="7200" dirty="0"/>
          </a:p>
          <a:p>
            <a:pPr marL="274320" lvl="0" indent="-274320">
              <a:spcBef>
                <a:spcPct val="20000"/>
              </a:spcBef>
              <a:buClr>
                <a:schemeClr val="accent3"/>
              </a:buClr>
              <a:buSzPct val="95000"/>
              <a:defRPr/>
            </a:pPr>
            <a:r>
              <a:rPr kumimoji="0" lang="en-US" sz="7200" i="1" u="none" strike="noStrike" kern="1200" cap="none" spc="0" normalizeH="0" noProof="0" dirty="0">
                <a:ln>
                  <a:noFill/>
                </a:ln>
                <a:solidFill>
                  <a:schemeClr val="tx1"/>
                </a:solidFill>
                <a:effectLst/>
                <a:uLnTx/>
                <a:uFillTx/>
                <a:ea typeface="Cambria Math" pitchFamily="18" charset="0"/>
              </a:rPr>
              <a:t>         L</a:t>
            </a:r>
            <a:r>
              <a:rPr kumimoji="0" lang="en-US" sz="720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a:ln>
                  <a:noFill/>
                </a:ln>
                <a:solidFill>
                  <a:schemeClr val="tx1"/>
                </a:solidFill>
                <a:effectLst/>
                <a:uLnTx/>
                <a:uFillTx/>
                <a:ea typeface="Cambria Math" pitchFamily="18" charset="0"/>
              </a:rPr>
              <a:t> </a:t>
            </a:r>
            <a:r>
              <a:rPr kumimoji="0" lang="en-US" sz="7200" u="none" strike="noStrike" kern="1200" cap="none" spc="0" normalizeH="0" noProof="0" dirty="0">
                <a:ln>
                  <a:noFill/>
                </a:ln>
                <a:solidFill>
                  <a:schemeClr val="tx1"/>
                </a:solidFill>
                <a:effectLst/>
                <a:uLnTx/>
                <a:uFillTx/>
                <a:ea typeface="Cambria Math" pitchFamily="18" charset="0"/>
              </a:rPr>
              <a:t>:</a:t>
            </a:r>
            <a:r>
              <a:rPr kumimoji="0" lang="en-US" sz="7200" i="1" u="none" strike="noStrike" kern="1200" cap="none" spc="0" normalizeH="0" noProof="0" dirty="0">
                <a:ln>
                  <a:noFill/>
                </a:ln>
                <a:solidFill>
                  <a:schemeClr val="tx1"/>
                </a:solidFill>
                <a:effectLst/>
                <a:uLnTx/>
                <a:uFillTx/>
                <a:ea typeface="Cambria Math" pitchFamily="18" charset="0"/>
              </a:rPr>
              <a:t>=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m</a:t>
            </a:r>
            <a:r>
              <a:rPr lang="en-US" sz="7200" i="1" dirty="0">
                <a:ea typeface="Cambria Math" pitchFamily="18" charset="0"/>
              </a:rPr>
              <a:t> </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 </a:t>
            </a:r>
            <a:r>
              <a:rPr lang="en-US" sz="7200" dirty="0">
                <a:latin typeface="Cambria Math" pitchFamily="18" charset="0"/>
                <a:ea typeface="Cambria Math" pitchFamily="18" charset="0"/>
              </a:rPr>
              <a:t> </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merge</a:t>
            </a:r>
            <a:r>
              <a:rPr lang="en-US" sz="7200" dirty="0">
                <a:ea typeface="Cambria Math" pitchFamily="18" charset="0"/>
              </a:rPr>
              <a:t>(</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pitchFamily="18" charset="0"/>
              </a:rPr>
              <a:t>)</a:t>
            </a:r>
            <a:r>
              <a:rPr lang="en-US" sz="7200" i="1" dirty="0">
                <a:ea typeface="Cambria Math" pitchFamily="18" charset="0"/>
              </a:rPr>
              <a:t>, </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endParaRPr kumimoji="0" lang="en-US" sz="7200" u="none" strike="noStrike" kern="1200" cap="none" spc="0" normalizeH="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now sorted into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Merge Sort</a:t>
            </a:r>
          </a:p>
        </p:txBody>
      </p:sp>
      <p:sp>
        <p:nvSpPr>
          <p:cNvPr id="3" name="Content Placeholder 2"/>
          <p:cNvSpPr>
            <a:spLocks noGrp="1"/>
          </p:cNvSpPr>
          <p:nvPr>
            <p:ph idx="1"/>
          </p:nvPr>
        </p:nvSpPr>
        <p:spPr/>
        <p:txBody>
          <a:bodyPr>
            <a:normAutofit lnSpcReduction="10000"/>
          </a:bodyPr>
          <a:lstStyle/>
          <a:p>
            <a:r>
              <a:rPr lang="en-US" dirty="0"/>
              <a:t>Subroutine </a:t>
            </a:r>
            <a:r>
              <a:rPr lang="en-US" i="1" dirty="0"/>
              <a:t>merge</a:t>
            </a:r>
            <a:r>
              <a:rPr lang="en-US" dirty="0"/>
              <a:t>, which merges two sorted lists.</a:t>
            </a:r>
          </a:p>
          <a:p>
            <a:endParaRPr lang="en-US" dirty="0"/>
          </a:p>
          <a:p>
            <a:endParaRPr lang="en-US" dirty="0"/>
          </a:p>
          <a:p>
            <a:endParaRPr lang="en-US" dirty="0"/>
          </a:p>
          <a:p>
            <a:endParaRPr lang="en-US" dirty="0"/>
          </a:p>
          <a:p>
            <a:endParaRPr lang="en-US" dirty="0"/>
          </a:p>
          <a:p>
            <a:endParaRPr lang="en-US" dirty="0"/>
          </a:p>
          <a:p>
            <a:pPr>
              <a:buNone/>
            </a:pPr>
            <a:r>
              <a:rPr lang="en-US" b="1" dirty="0"/>
              <a:t>   Complexity of Merge</a:t>
            </a:r>
            <a:r>
              <a:rPr lang="en-US" dirty="0"/>
              <a:t>: Two sorted lists with </a:t>
            </a:r>
            <a:r>
              <a:rPr lang="en-US" i="1" dirty="0"/>
              <a:t>m</a:t>
            </a:r>
            <a:r>
              <a:rPr lang="en-US" dirty="0"/>
              <a:t> elements and </a:t>
            </a:r>
            <a:r>
              <a:rPr lang="en-US" i="1" dirty="0"/>
              <a:t>n</a:t>
            </a:r>
            <a:r>
              <a:rPr lang="en-US" dirty="0"/>
              <a:t> elements can be merged into a sorted list using no more than </a:t>
            </a:r>
            <a:r>
              <a:rPr lang="en-US" i="1" dirty="0"/>
              <a:t>m</a:t>
            </a:r>
            <a:r>
              <a:rPr lang="en-US" dirty="0"/>
              <a:t> +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comparisons.</a:t>
            </a:r>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Two Lists</a:t>
            </a:r>
          </a:p>
        </p:txBody>
      </p:sp>
      <p:sp>
        <p:nvSpPr>
          <p:cNvPr id="3" name="Content Placeholder 2"/>
          <p:cNvSpPr>
            <a:spLocks noGrp="1"/>
          </p:cNvSpPr>
          <p:nvPr>
            <p:ph idx="1"/>
          </p:nvPr>
        </p:nvSpPr>
        <p:spPr/>
        <p:txBody>
          <a:bodyPr/>
          <a:lstStyle/>
          <a:p>
            <a:pPr>
              <a:buNone/>
            </a:pPr>
            <a:r>
              <a:rPr lang="en-US" b="1" dirty="0"/>
              <a:t>   Example</a:t>
            </a:r>
            <a:r>
              <a:rPr lang="en-US" dirty="0"/>
              <a:t>: Merge the two lists </a:t>
            </a:r>
            <a:r>
              <a:rPr lang="en-US" dirty="0">
                <a:latin typeface="Cambria Math" pitchFamily="18" charset="0"/>
                <a:ea typeface="Cambria Math" pitchFamily="18" charset="0"/>
              </a:rPr>
              <a:t>2,3,5,6</a:t>
            </a:r>
            <a:r>
              <a:rPr lang="en-US" dirty="0"/>
              <a:t>  and </a:t>
            </a:r>
            <a:r>
              <a:rPr lang="en-US" dirty="0">
                <a:latin typeface="Cambria Math" pitchFamily="18" charset="0"/>
                <a:ea typeface="Cambria Math" pitchFamily="18" charset="0"/>
              </a:rPr>
              <a:t>1,4</a:t>
            </a:r>
            <a:r>
              <a:rPr lang="en-US" dirty="0"/>
              <a:t>.</a:t>
            </a:r>
          </a:p>
          <a:p>
            <a:pPr>
              <a:buNone/>
            </a:pPr>
            <a:r>
              <a:rPr lang="en-US" b="1" dirty="0"/>
              <a:t>   Solution</a:t>
            </a:r>
            <a:r>
              <a:rPr lang="en-US" dirty="0"/>
              <a:t>:</a:t>
            </a:r>
          </a:p>
        </p:txBody>
      </p:sp>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Principle of Mathematical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n-US" i="1" dirty="0"/>
              <a:t>Principle of Mathematical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we complete these steps:</a:t>
            </a:r>
          </a:p>
          <a:p>
            <a:pPr lvl="1"/>
            <a:r>
              <a:rPr lang="en-US" i="1" dirty="0"/>
              <a:t>Base Case</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k-1</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a:t>
            </a:r>
            <a:r>
              <a:rPr lang="en-US" dirty="0">
                <a:sym typeface="Wingdings" pitchFamily="2" charset="2"/>
              </a:rPr>
              <a:t>) </a:t>
            </a:r>
            <a:r>
              <a:rPr lang="en-US" i="1" dirty="0">
                <a:sym typeface="Wingdings" pitchFamily="2" charset="2"/>
              </a:rPr>
              <a:t> </a:t>
            </a:r>
            <a:r>
              <a:rPr lang="en-US" dirty="0">
                <a:sym typeface="Wingdings" pitchFamily="2" charset="2"/>
              </a:rPr>
              <a:t>is true for all positive integers </a:t>
            </a:r>
            <a:r>
              <a:rPr lang="en-US" i="1" dirty="0">
                <a:sym typeface="Wingdings" pitchFamily="2" charset="2"/>
              </a:rPr>
              <a:t>k</a:t>
            </a:r>
            <a:r>
              <a:rPr lang="en-US" dirty="0">
                <a:sym typeface="Wingdings" pitchFamily="2" charset="2"/>
              </a:rPr>
              <a:t>.</a:t>
            </a:r>
          </a:p>
          <a:p>
            <a:pPr>
              <a:buNone/>
            </a:pPr>
            <a:r>
              <a:rPr lang="en-US" dirty="0"/>
              <a:t>     To complete the INDUCTIVE STEP, assuming the </a:t>
            </a:r>
            <a:r>
              <a:rPr lang="en-US" i="1" dirty="0"/>
              <a:t>inductive hypothesis </a:t>
            </a:r>
            <a:r>
              <a:rPr lang="en-US" dirty="0"/>
              <a:t>that </a:t>
            </a:r>
            <a:r>
              <a:rPr lang="en-US" i="1" dirty="0"/>
              <a:t>P</a:t>
            </a:r>
            <a:r>
              <a:rPr lang="en-US" dirty="0"/>
              <a:t>(</a:t>
            </a:r>
            <a:r>
              <a:rPr lang="en-US" i="1" dirty="0"/>
              <a:t>k-1</a:t>
            </a:r>
            <a:r>
              <a:rPr lang="en-US" dirty="0"/>
              <a:t>)</a:t>
            </a:r>
            <a:r>
              <a:rPr lang="en-US" i="1" dirty="0"/>
              <a:t> </a:t>
            </a:r>
            <a:r>
              <a:rPr lang="en-US" dirty="0"/>
              <a:t>holds for an arbitrary integer </a:t>
            </a:r>
            <a:r>
              <a:rPr lang="en-US" i="1" dirty="0"/>
              <a:t>k</a:t>
            </a:r>
            <a:r>
              <a:rPr lang="en-US" dirty="0"/>
              <a:t>, show that  must </a:t>
            </a:r>
            <a:r>
              <a:rPr lang="en-US" i="1" dirty="0">
                <a:sym typeface="Wingdings" pitchFamily="2" charset="2"/>
              </a:rPr>
              <a:t>P</a:t>
            </a:r>
            <a:r>
              <a:rPr lang="en-US" dirty="0">
                <a:sym typeface="Wingdings" pitchFamily="2" charset="2"/>
              </a:rPr>
              <a:t>(</a:t>
            </a:r>
            <a:r>
              <a:rPr lang="en-US" i="1" dirty="0">
                <a:sym typeface="Wingdings" pitchFamily="2" charset="2"/>
              </a:rPr>
              <a:t>k</a:t>
            </a:r>
            <a:r>
              <a:rPr lang="en-US" dirty="0">
                <a:sym typeface="Wingdings" pitchFamily="2" charset="2"/>
              </a:rPr>
              <a:t>)</a:t>
            </a:r>
            <a:r>
              <a:rPr lang="en-US" dirty="0"/>
              <a:t> be true.</a:t>
            </a:r>
          </a:p>
          <a:p>
            <a:pPr>
              <a:buNone/>
            </a:pPr>
            <a:r>
              <a:rPr lang="en-US" dirty="0"/>
              <a:t>    </a:t>
            </a:r>
          </a:p>
          <a:p>
            <a:pPr>
              <a:buNone/>
            </a:pPr>
            <a:r>
              <a:rPr lang="en-US" b="1" dirty="0"/>
              <a:t>     Climbing an Infinite Ladder Example</a:t>
            </a:r>
            <a:r>
              <a:rPr lang="en-US" dirty="0"/>
              <a:t>:</a:t>
            </a:r>
          </a:p>
          <a:p>
            <a:pPr lvl="1"/>
            <a:r>
              <a:rPr lang="en-US" dirty="0"/>
              <a:t>BASE CASE: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Assume the inductive hypothesis that we can reach rung </a:t>
            </a:r>
            <a:r>
              <a:rPr lang="en-US" i="1" dirty="0"/>
              <a:t>k-1</a:t>
            </a:r>
            <a:r>
              <a:rPr lang="en-US" dirty="0"/>
              <a:t>. Then by (</a:t>
            </a:r>
            <a:r>
              <a:rPr lang="en-US" dirty="0">
                <a:latin typeface="Cambria Math" pitchFamily="18" charset="0"/>
                <a:ea typeface="Cambria Math" pitchFamily="18" charset="0"/>
              </a:rPr>
              <a:t>2</a:t>
            </a:r>
            <a:r>
              <a:rPr lang="en-US" dirty="0"/>
              <a:t>), we can reach rung </a:t>
            </a:r>
            <a:r>
              <a:rPr lang="en-US" i="1" dirty="0"/>
              <a:t>k</a:t>
            </a:r>
            <a:r>
              <a:rPr lang="en-US" dirty="0"/>
              <a:t>.</a:t>
            </a:r>
          </a:p>
          <a:p>
            <a:pPr>
              <a:buNone/>
            </a:pPr>
            <a:r>
              <a:rPr lang="en-US" dirty="0"/>
              <a:t>     Hence, </a:t>
            </a:r>
            <a:r>
              <a:rPr lang="en-US" i="1" dirty="0"/>
              <a:t>P</a:t>
            </a:r>
            <a:r>
              <a:rPr lang="en-US" dirty="0"/>
              <a:t>(</a:t>
            </a:r>
            <a:r>
              <a:rPr lang="en-US" i="1" dirty="0"/>
              <a:t>k-1</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a:t>
            </a:r>
            <a:r>
              <a:rPr lang="en-US" dirty="0">
                <a:sym typeface="Wingdings" pitchFamily="2" charset="2"/>
              </a:rPr>
              <a:t>) is true for all positive integers </a:t>
            </a:r>
            <a:r>
              <a:rPr lang="en-US" i="1" dirty="0">
                <a:sym typeface="Wingdings" pitchFamily="2" charset="2"/>
              </a:rPr>
              <a:t>k. </a:t>
            </a:r>
            <a:r>
              <a:rPr lang="en-US" dirty="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p>
        </p:txBody>
      </p:sp>
      <p:sp>
        <p:nvSpPr>
          <p:cNvPr id="3" name="Content Placeholder 2"/>
          <p:cNvSpPr>
            <a:spLocks noGrp="1"/>
          </p:cNvSpPr>
          <p:nvPr>
            <p:ph idx="1"/>
          </p:nvPr>
        </p:nvSpPr>
        <p:spPr/>
        <p:txBody>
          <a:bodyPr>
            <a:normAutofit/>
          </a:bodyPr>
          <a:lstStyle/>
          <a:p>
            <a:pPr>
              <a:buNone/>
            </a:pPr>
            <a:r>
              <a:rPr lang="en-US" b="1" dirty="0"/>
              <a:t>   Complexity of Merge Sort</a:t>
            </a:r>
            <a:r>
              <a:rPr lang="en-US" dirty="0"/>
              <a:t>:  The number of comparisons needed to merge  a list with </a:t>
            </a:r>
            <a:r>
              <a:rPr lang="en-US" i="1" dirty="0"/>
              <a:t>n</a:t>
            </a:r>
            <a:r>
              <a:rPr lang="en-US" dirty="0"/>
              <a:t> elements is </a:t>
            </a:r>
            <a:r>
              <a:rPr lang="en-US" i="1" dirty="0"/>
              <a:t>O</a:t>
            </a:r>
            <a:r>
              <a:rPr lang="en-US" dirty="0"/>
              <a:t>(</a:t>
            </a:r>
            <a:r>
              <a:rPr lang="en-US" i="1" dirty="0"/>
              <a:t>n</a:t>
            </a:r>
            <a:r>
              <a:rPr lang="en-US" dirty="0"/>
              <a:t> log </a:t>
            </a:r>
            <a:r>
              <a:rPr lang="en-US" i="1" dirty="0"/>
              <a:t>n</a:t>
            </a:r>
            <a:r>
              <a:rPr lang="en-US" dirty="0"/>
              <a:t>).</a:t>
            </a:r>
          </a:p>
          <a:p>
            <a:r>
              <a:rPr lang="en-US" dirty="0">
                <a:latin typeface="Cambria Math"/>
                <a:ea typeface="Cambria Math"/>
              </a:rPr>
              <a:t>Then runtime is a recurrence relation given by </a:t>
            </a:r>
            <a:r>
              <a:rPr lang="en-US" b="1" dirty="0"/>
              <a:t> </a:t>
            </a:r>
            <a:r>
              <a:rPr lang="en-US" dirty="0"/>
              <a:t>f(2) = 2; f(n)</a:t>
            </a:r>
            <a:r>
              <a:rPr lang="en-US" i="1" dirty="0"/>
              <a:t> = </a:t>
            </a:r>
            <a:r>
              <a:rPr lang="en-US" dirty="0">
                <a:latin typeface="Cambria Math" pitchFamily="18" charset="0"/>
                <a:ea typeface="Cambria Math" pitchFamily="18" charset="0"/>
              </a:rPr>
              <a:t>2 f</a:t>
            </a:r>
            <a:r>
              <a:rPr lang="en-US" dirty="0"/>
              <a:t>(n/2) + n; n power of 2.</a:t>
            </a:r>
          </a:p>
          <a:p>
            <a:r>
              <a:rPr lang="en-US" dirty="0"/>
              <a:t>In next slide, we show that the solution  to this recurrence is no more than n log n.</a:t>
            </a:r>
          </a:p>
          <a:p>
            <a:endParaRPr lang="en-US" dirty="0"/>
          </a:p>
        </p:txBody>
      </p:sp>
      <p:sp>
        <p:nvSpPr>
          <p:cNvPr id="4" name="TextBox 3"/>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MergeSort</a:t>
            </a:r>
            <a:r>
              <a:rPr lang="en-US" dirty="0"/>
              <a:t> Runtime</a:t>
            </a:r>
          </a:p>
        </p:txBody>
      </p:sp>
      <p:sp>
        <p:nvSpPr>
          <p:cNvPr id="3" name="Content Placeholder 2"/>
          <p:cNvSpPr>
            <a:spLocks noGrp="1"/>
          </p:cNvSpPr>
          <p:nvPr>
            <p:ph idx="1"/>
          </p:nvPr>
        </p:nvSpPr>
        <p:spPr/>
        <p:txBody>
          <a:bodyPr>
            <a:normAutofit/>
          </a:bodyPr>
          <a:lstStyle/>
          <a:p>
            <a:pPr>
              <a:buNone/>
            </a:pPr>
            <a:r>
              <a:rPr lang="en-US" b="1" dirty="0"/>
              <a:t>   Recurrence</a:t>
            </a:r>
            <a:r>
              <a:rPr lang="en-US" dirty="0"/>
              <a:t>: f(2) = 2; f(n)</a:t>
            </a:r>
            <a:r>
              <a:rPr lang="en-US" i="1" dirty="0"/>
              <a:t> = </a:t>
            </a:r>
            <a:r>
              <a:rPr lang="en-US" dirty="0">
                <a:latin typeface="Cambria Math" pitchFamily="18" charset="0"/>
                <a:ea typeface="Cambria Math" pitchFamily="18" charset="0"/>
              </a:rPr>
              <a:t>2 f</a:t>
            </a:r>
            <a:r>
              <a:rPr lang="en-US" dirty="0"/>
              <a:t>(n/2) + n; n power of 2.</a:t>
            </a:r>
          </a:p>
          <a:p>
            <a:pPr>
              <a:buNone/>
            </a:pPr>
            <a:r>
              <a:rPr lang="en-US" b="1" dirty="0"/>
              <a:t>   Fact</a:t>
            </a:r>
            <a:r>
              <a:rPr lang="en-US" dirty="0"/>
              <a:t>: f(n) </a:t>
            </a:r>
            <a:r>
              <a:rPr lang="en-US" sz="2800" dirty="0"/>
              <a:t>≤</a:t>
            </a:r>
            <a:r>
              <a:rPr lang="en-US" dirty="0"/>
              <a:t> n log n, for all n &gt; 1.</a:t>
            </a:r>
          </a:p>
          <a:p>
            <a:pPr>
              <a:buNone/>
            </a:pPr>
            <a:r>
              <a:rPr lang="en-US" dirty="0">
                <a:latin typeface="Cambria Math"/>
                <a:ea typeface="Cambria Math"/>
              </a:rPr>
              <a:t>	</a:t>
            </a:r>
            <a:r>
              <a:rPr lang="en-US" b="1" dirty="0">
                <a:latin typeface="Cambria Math"/>
                <a:ea typeface="Cambria Math"/>
              </a:rPr>
              <a:t>Proof</a:t>
            </a:r>
            <a:r>
              <a:rPr lang="en-US" dirty="0">
                <a:latin typeface="Cambria Math"/>
                <a:ea typeface="Cambria Math"/>
              </a:rPr>
              <a:t> (by Strong Induction):</a:t>
            </a:r>
          </a:p>
          <a:p>
            <a:pPr>
              <a:buNone/>
            </a:pPr>
            <a:r>
              <a:rPr lang="en-US" dirty="0">
                <a:latin typeface="Cambria Math"/>
                <a:ea typeface="Cambria Math"/>
              </a:rPr>
              <a:t>	</a:t>
            </a:r>
            <a:r>
              <a:rPr lang="en-US" b="1" dirty="0">
                <a:latin typeface="Cambria Math"/>
                <a:ea typeface="Cambria Math"/>
              </a:rPr>
              <a:t>BC: </a:t>
            </a:r>
            <a:r>
              <a:rPr lang="en-US" dirty="0">
                <a:latin typeface="Cambria Math"/>
                <a:ea typeface="Cambria Math"/>
              </a:rPr>
              <a:t>f(2) = 2 </a:t>
            </a:r>
            <a:r>
              <a:rPr lang="en-US" sz="2800" dirty="0"/>
              <a:t>≤ </a:t>
            </a:r>
            <a:r>
              <a:rPr lang="en-US" dirty="0">
                <a:latin typeface="Cambria Math"/>
                <a:ea typeface="Cambria Math"/>
              </a:rPr>
              <a:t>2 log 2</a:t>
            </a:r>
          </a:p>
          <a:p>
            <a:pPr>
              <a:buNone/>
            </a:pPr>
            <a:r>
              <a:rPr lang="en-US" b="1" dirty="0">
                <a:latin typeface="Cambria Math"/>
                <a:ea typeface="Cambria Math"/>
              </a:rPr>
              <a:t>	IH: </a:t>
            </a:r>
            <a:r>
              <a:rPr lang="en-US" dirty="0">
                <a:latin typeface="Cambria Math"/>
                <a:ea typeface="Cambria Math"/>
              </a:rPr>
              <a:t>For all 2 </a:t>
            </a:r>
            <a:r>
              <a:rPr lang="en-US" sz="2400" dirty="0"/>
              <a:t>≤ </a:t>
            </a:r>
            <a:r>
              <a:rPr lang="en-US" dirty="0">
                <a:latin typeface="Cambria Math"/>
                <a:ea typeface="Cambria Math"/>
              </a:rPr>
              <a:t>j&lt;n, f(j) </a:t>
            </a:r>
            <a:r>
              <a:rPr lang="en-US" sz="2800" dirty="0"/>
              <a:t>≤</a:t>
            </a:r>
            <a:r>
              <a:rPr lang="en-US" dirty="0">
                <a:latin typeface="Cambria Math"/>
                <a:ea typeface="Cambria Math"/>
              </a:rPr>
              <a:t> j log j</a:t>
            </a:r>
          </a:p>
          <a:p>
            <a:pPr>
              <a:buNone/>
            </a:pPr>
            <a:r>
              <a:rPr lang="en-US" b="1" dirty="0">
                <a:latin typeface="Cambria Math"/>
                <a:ea typeface="Cambria Math"/>
              </a:rPr>
              <a:t>	IS: </a:t>
            </a:r>
            <a:r>
              <a:rPr lang="en-US" dirty="0">
                <a:latin typeface="Cambria Math"/>
                <a:ea typeface="Cambria Math"/>
              </a:rPr>
              <a:t>f(n) = </a:t>
            </a:r>
            <a:r>
              <a:rPr lang="en-US" dirty="0">
                <a:latin typeface="Cambria Math" pitchFamily="18" charset="0"/>
                <a:ea typeface="Cambria Math" pitchFamily="18" charset="0"/>
              </a:rPr>
              <a:t>2 f</a:t>
            </a:r>
            <a:r>
              <a:rPr lang="en-US" dirty="0"/>
              <a:t>(n/2) + n</a:t>
            </a:r>
          </a:p>
          <a:p>
            <a:pPr>
              <a:buNone/>
            </a:pPr>
            <a:r>
              <a:rPr lang="en-US" b="1" dirty="0">
                <a:latin typeface="Cambria Math"/>
                <a:ea typeface="Cambria Math"/>
              </a:rPr>
              <a:t>		      </a:t>
            </a:r>
            <a:r>
              <a:rPr lang="en-US" sz="2800" dirty="0"/>
              <a:t>≤</a:t>
            </a:r>
            <a:r>
              <a:rPr lang="en-US" b="1" dirty="0">
                <a:latin typeface="Cambria Math"/>
                <a:ea typeface="Cambria Math"/>
              </a:rPr>
              <a:t> </a:t>
            </a:r>
            <a:r>
              <a:rPr lang="en-US" dirty="0">
                <a:latin typeface="Cambria Math"/>
                <a:ea typeface="Cambria Math"/>
              </a:rPr>
              <a:t>2 (n/2 (log n/2)) + n       (by IH)</a:t>
            </a:r>
          </a:p>
          <a:p>
            <a:pPr>
              <a:buNone/>
            </a:pPr>
            <a:r>
              <a:rPr lang="en-US" dirty="0">
                <a:latin typeface="Cambria Math"/>
                <a:ea typeface="Cambria Math"/>
              </a:rPr>
              <a:t>		      = n log n                (since log x/y = log x – log y)</a:t>
            </a:r>
          </a:p>
          <a:p>
            <a:pPr lvl="2"/>
            <a:endParaRPr lang="en-US" dirty="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MergeSort</a:t>
            </a:r>
            <a:r>
              <a:rPr lang="en-US" dirty="0"/>
              <a:t> Runtime</a:t>
            </a:r>
          </a:p>
        </p:txBody>
      </p:sp>
      <p:sp>
        <p:nvSpPr>
          <p:cNvPr id="3" name="Content Placeholder 2"/>
          <p:cNvSpPr>
            <a:spLocks noGrp="1"/>
          </p:cNvSpPr>
          <p:nvPr>
            <p:ph idx="1"/>
          </p:nvPr>
        </p:nvSpPr>
        <p:spPr/>
        <p:txBody>
          <a:bodyPr>
            <a:normAutofit/>
          </a:bodyPr>
          <a:lstStyle/>
          <a:p>
            <a:pPr>
              <a:buNone/>
            </a:pPr>
            <a:r>
              <a:rPr lang="en-US" dirty="0"/>
              <a:t>We’ve shown that  </a:t>
            </a:r>
            <a:r>
              <a:rPr lang="en-US" dirty="0" err="1"/>
              <a:t>MergeSort</a:t>
            </a:r>
            <a:r>
              <a:rPr lang="en-US" dirty="0"/>
              <a:t> is a O(n log n) algorithm for sorting lists of size n.</a:t>
            </a:r>
          </a:p>
          <a:p>
            <a:pPr>
              <a:buNone/>
            </a:pPr>
            <a:endParaRPr lang="en-US" dirty="0"/>
          </a:p>
          <a:p>
            <a:pPr>
              <a:buNone/>
            </a:pPr>
            <a:r>
              <a:rPr lang="en-US" dirty="0"/>
              <a:t>Much better than </a:t>
            </a:r>
            <a:r>
              <a:rPr lang="en-US" dirty="0" err="1"/>
              <a:t>BubbleSort</a:t>
            </a:r>
            <a:r>
              <a:rPr lang="en-US" dirty="0"/>
              <a:t> and </a:t>
            </a:r>
            <a:r>
              <a:rPr lang="en-US" dirty="0" err="1"/>
              <a:t>InsertionSort</a:t>
            </a:r>
            <a:r>
              <a:rPr lang="en-US" dirty="0"/>
              <a:t> which have O(n</a:t>
            </a:r>
            <a:r>
              <a:rPr lang="en-US" baseline="30000" dirty="0"/>
              <a:t>2</a:t>
            </a:r>
            <a:r>
              <a:rPr lang="en-US" dirty="0"/>
              <a:t>) runtime</a:t>
            </a:r>
          </a:p>
          <a:p>
            <a:pPr>
              <a:buNone/>
            </a:pPr>
            <a:endParaRPr lang="en-US" dirty="0"/>
          </a:p>
          <a:p>
            <a:pPr>
              <a:buNone/>
            </a:pPr>
            <a:r>
              <a:rPr lang="en-US" dirty="0"/>
              <a:t>It turns out that O(n log n) is optimal time for </a:t>
            </a:r>
            <a:r>
              <a:rPr lang="en-US"/>
              <a:t>sorting for </a:t>
            </a:r>
            <a:r>
              <a:rPr lang="en-US" dirty="0"/>
              <a:t>a large class of algorithms.</a:t>
            </a:r>
          </a:p>
          <a:p>
            <a:pPr>
              <a:buNone/>
            </a:pPr>
            <a:endParaRPr lang="en-US" dirty="0"/>
          </a:p>
        </p:txBody>
      </p:sp>
    </p:spTree>
    <p:extLst>
      <p:ext uri="{BB962C8B-B14F-4D97-AF65-F5344CB8AC3E}">
        <p14:creationId xmlns:p14="http://schemas.microsoft.com/office/powerpoint/2010/main" val="316922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Important Points About Using Mathematical  Induction</a:t>
            </a:r>
          </a:p>
        </p:txBody>
      </p:sp>
      <p:sp>
        <p:nvSpPr>
          <p:cNvPr id="3" name="Content Placeholder 2"/>
          <p:cNvSpPr>
            <a:spLocks noGrp="1"/>
          </p:cNvSpPr>
          <p:nvPr>
            <p:ph idx="1"/>
          </p:nvPr>
        </p:nvSpPr>
        <p:spPr/>
        <p:txBody>
          <a:bodyPr>
            <a:normAutofit fontScale="92500" lnSpcReduction="20000"/>
          </a:bodyPr>
          <a:lstStyle/>
          <a:p>
            <a:r>
              <a:rPr lang="en-US" sz="2900" dirty="0"/>
              <a:t>Mathematical induction can be expressed  as the rule of inference</a:t>
            </a:r>
          </a:p>
          <a:p>
            <a:pPr>
              <a:buNone/>
            </a:pPr>
            <a:r>
              <a:rPr lang="en-US" dirty="0"/>
              <a:t>     </a:t>
            </a:r>
          </a:p>
          <a:p>
            <a:pPr>
              <a:buNone/>
            </a:pPr>
            <a:r>
              <a:rPr lang="en-US" dirty="0"/>
              <a:t>    </a:t>
            </a:r>
            <a:r>
              <a:rPr lang="en-US" sz="2900" dirty="0"/>
              <a:t>where the domain is the set of positive integers</a:t>
            </a:r>
            <a:r>
              <a:rPr lang="en-US" dirty="0"/>
              <a:t>.</a:t>
            </a:r>
          </a:p>
          <a:p>
            <a:r>
              <a:rPr lang="en-US" sz="2900" dirty="0"/>
              <a:t>In a proof by mathematical induction, we don’t assume that </a:t>
            </a:r>
            <a:r>
              <a:rPr lang="en-US" sz="2900" i="1" dirty="0"/>
              <a:t>P</a:t>
            </a:r>
            <a:r>
              <a:rPr lang="en-US" sz="2900" dirty="0"/>
              <a:t>(</a:t>
            </a:r>
            <a:r>
              <a:rPr lang="en-US" sz="2900" i="1" dirty="0"/>
              <a:t>k-1</a:t>
            </a:r>
            <a:r>
              <a:rPr lang="en-US" sz="2900" dirty="0"/>
              <a:t>) is true for all positive integers! We show that if we assume that </a:t>
            </a:r>
            <a:r>
              <a:rPr lang="en-US" sz="2900" i="1" dirty="0"/>
              <a:t>P</a:t>
            </a:r>
            <a:r>
              <a:rPr lang="en-US" sz="2900" dirty="0"/>
              <a:t>(</a:t>
            </a:r>
            <a:r>
              <a:rPr lang="en-US" sz="2900" i="1" dirty="0"/>
              <a:t>k-1</a:t>
            </a:r>
            <a:r>
              <a:rPr lang="en-US" sz="2900" dirty="0"/>
              <a:t>) is true, then           </a:t>
            </a:r>
            <a:r>
              <a:rPr lang="en-US" sz="2900" i="1" dirty="0">
                <a:sym typeface="Wingdings" pitchFamily="2" charset="2"/>
              </a:rPr>
              <a:t>P</a:t>
            </a:r>
            <a:r>
              <a:rPr lang="en-US" sz="2900" dirty="0">
                <a:sym typeface="Wingdings" pitchFamily="2" charset="2"/>
              </a:rPr>
              <a:t>(</a:t>
            </a:r>
            <a:r>
              <a:rPr lang="en-US" sz="2900" i="1" dirty="0">
                <a:sym typeface="Wingdings" pitchFamily="2" charset="2"/>
              </a:rPr>
              <a:t>k</a:t>
            </a:r>
            <a:r>
              <a:rPr lang="en-US" sz="29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the integer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In such a case, the base case begins at a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where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is an integer. </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k-1</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&gt;=1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Remembering How Mathematical Induction Works</a:t>
            </a:r>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a:t>Consider  an infinite sequence  of dominoes, labeled </a:t>
            </a:r>
            <a:r>
              <a:rPr lang="en-US" dirty="0">
                <a:latin typeface="Cambria Math" pitchFamily="18" charset="0"/>
                <a:ea typeface="Cambria Math" pitchFamily="18" charset="0"/>
              </a:rPr>
              <a:t>1,2,3</a:t>
            </a:r>
            <a:r>
              <a:rPr lang="en-US" dirty="0"/>
              <a:t>, …, where each domino is standing. </a:t>
            </a:r>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a:t>We know that the first domino is knocked down, i.e., </a:t>
            </a:r>
            <a:r>
              <a:rPr lang="en-US" i="1" dirty="0"/>
              <a:t>P</a:t>
            </a:r>
            <a:r>
              <a:rPr lang="en-US" dirty="0"/>
              <a:t>(</a:t>
            </a:r>
            <a:r>
              <a:rPr lang="en-US" dirty="0">
                <a:latin typeface="Cambria Math" pitchFamily="18" charset="0"/>
                <a:ea typeface="Cambria Math" pitchFamily="18" charset="0"/>
              </a:rPr>
              <a:t>1</a:t>
            </a:r>
            <a:r>
              <a:rPr lang="en-US" dirty="0"/>
              <a:t>) is true .</a:t>
            </a:r>
          </a:p>
          <a:p>
            <a:endParaRPr lang="en-US" dirty="0"/>
          </a:p>
          <a:p>
            <a:r>
              <a:rPr lang="en-US" dirty="0"/>
              <a:t>We also know that  if  whenever the </a:t>
            </a:r>
            <a:r>
              <a:rPr lang="en-US" i="1" dirty="0"/>
              <a:t>k</a:t>
            </a:r>
            <a:r>
              <a:rPr lang="en-US" dirty="0"/>
              <a:t>th domino is knocked over, it knocks over the </a:t>
            </a:r>
            <a:r>
              <a:rPr lang="en-US" i="1" dirty="0"/>
              <a:t>k-</a:t>
            </a:r>
            <a:r>
              <a:rPr lang="en-US" i="1" dirty="0" err="1"/>
              <a:t>th</a:t>
            </a:r>
            <a:r>
              <a:rPr lang="en-US" dirty="0"/>
              <a:t> domino, </a:t>
            </a:r>
            <a:r>
              <a:rPr lang="en-US" dirty="0" err="1"/>
              <a:t>i.e</a:t>
            </a:r>
            <a:r>
              <a:rPr lang="en-US" dirty="0"/>
              <a:t>, </a:t>
            </a:r>
            <a:r>
              <a:rPr lang="en-US" i="1" dirty="0"/>
              <a:t>P</a:t>
            </a:r>
            <a:r>
              <a:rPr lang="en-US" dirty="0"/>
              <a:t>(</a:t>
            </a:r>
            <a:r>
              <a:rPr lang="en-US" i="1" dirty="0"/>
              <a:t>k-1</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a:t>
            </a:r>
            <a:r>
              <a:rPr lang="en-US" dirty="0">
                <a:sym typeface="Wingdings" pitchFamily="2" charset="2"/>
              </a:rPr>
              <a:t>) is true for all positive integers </a:t>
            </a:r>
            <a:r>
              <a:rPr lang="en-US" i="1" dirty="0">
                <a:sym typeface="Wingdings" pitchFamily="2" charset="2"/>
              </a:rPr>
              <a:t>k</a:t>
            </a:r>
            <a:r>
              <a:rPr lang="en-US" dirty="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a:t>Let </a:t>
            </a:r>
            <a:r>
              <a:rPr lang="en-US" i="1" dirty="0"/>
              <a:t>P</a:t>
            </a:r>
            <a:r>
              <a:rPr lang="en-US" dirty="0"/>
              <a:t>(</a:t>
            </a:r>
            <a:r>
              <a:rPr lang="en-US" i="1" dirty="0"/>
              <a:t>n</a:t>
            </a:r>
            <a:r>
              <a:rPr lang="en-US" dirty="0"/>
              <a:t>) be the proposition that the </a:t>
            </a:r>
            <a:r>
              <a:rPr lang="en-US" i="1" dirty="0"/>
              <a:t>n</a:t>
            </a:r>
            <a:r>
              <a:rPr lang="en-US" dirty="0"/>
              <a:t>th domino is knocked over. </a:t>
            </a:r>
          </a:p>
          <a:p>
            <a:endParaRPr lang="en-US" dirty="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a:t>Hence, all dominos are knocked over.</a:t>
            </a:r>
          </a:p>
          <a:p>
            <a:endParaRPr lang="en-US" dirty="0"/>
          </a:p>
          <a:p>
            <a:r>
              <a:rPr lang="en-US" i="1" dirty="0"/>
              <a:t>P</a:t>
            </a:r>
            <a:r>
              <a:rPr lang="en-US" dirty="0"/>
              <a:t>(</a:t>
            </a:r>
            <a:r>
              <a:rPr lang="en-US" i="1" dirty="0"/>
              <a:t>n</a:t>
            </a:r>
            <a:r>
              <a:rPr lang="en-US" dirty="0"/>
              <a:t>) is true for all positive integers </a:t>
            </a:r>
            <a:r>
              <a:rPr lang="en-US" i="1" dirty="0"/>
              <a:t>n</a:t>
            </a:r>
            <a:r>
              <a:rPr lang="en-US" dirty="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a Summation Formula by Mathematical Induction</a:t>
            </a:r>
          </a:p>
        </p:txBody>
      </p:sp>
      <p:sp>
        <p:nvSpPr>
          <p:cNvPr id="3" name="Content Placeholder 2"/>
          <p:cNvSpPr>
            <a:spLocks noGrp="1"/>
          </p:cNvSpPr>
          <p:nvPr>
            <p:ph idx="1"/>
          </p:nvPr>
        </p:nvSpPr>
        <p:spPr/>
        <p:txBody>
          <a:bodyPr/>
          <a:lstStyle/>
          <a:p>
            <a:pPr>
              <a:buNone/>
            </a:pPr>
            <a:r>
              <a:rPr lang="en-US" b="1" dirty="0"/>
              <a:t>   Example</a:t>
            </a:r>
            <a:r>
              <a:rPr lang="en-US" dirty="0"/>
              <a:t>: Show that:  </a:t>
            </a:r>
          </a:p>
          <a:p>
            <a:pPr>
              <a:buNone/>
            </a:pPr>
            <a:r>
              <a:rPr lang="en-US" b="1" dirty="0"/>
              <a:t>   Solution</a:t>
            </a:r>
            <a:r>
              <a:rPr lang="en-US" dirty="0"/>
              <a:t>:</a:t>
            </a:r>
          </a:p>
          <a:p>
            <a:pPr lvl="1" algn="just"/>
            <a:r>
              <a:rPr lang="en-US" dirty="0"/>
              <a:t>BASE CASE: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lvl="1" algn="just"/>
            <a:r>
              <a:rPr lang="en-US" dirty="0"/>
              <a:t>INDUCTIVE STEP: Assume true for </a:t>
            </a:r>
            <a:r>
              <a:rPr lang="en-US" i="1" dirty="0"/>
              <a:t>P</a:t>
            </a:r>
            <a:r>
              <a:rPr lang="en-US" dirty="0"/>
              <a:t>(</a:t>
            </a:r>
            <a:r>
              <a:rPr lang="en-US" i="1" dirty="0"/>
              <a:t>k - 1</a:t>
            </a:r>
            <a:r>
              <a:rPr lang="en-US" dirty="0"/>
              <a:t>).</a:t>
            </a:r>
          </a:p>
          <a:p>
            <a:pPr>
              <a:buNone/>
            </a:pPr>
            <a:r>
              <a:rPr lang="en-US" dirty="0"/>
              <a:t>                     The inductive hypothesis is</a:t>
            </a:r>
          </a:p>
          <a:p>
            <a:pPr>
              <a:buNone/>
            </a:pPr>
            <a:r>
              <a:rPr lang="en-US" dirty="0"/>
              <a:t>        Under this assumption,   </a:t>
            </a:r>
          </a:p>
        </p:txBody>
      </p:sp>
      <p:sp>
        <p:nvSpPr>
          <p:cNvPr id="9" name="Isosceles Triangle 8"/>
          <p:cNvSpPr/>
          <p:nvPr/>
        </p:nvSpPr>
        <p:spPr>
          <a:xfrm rot="5400000" flipV="1">
            <a:off x="8382000" y="6413356"/>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1905000"/>
            <a:ext cx="2209800" cy="954107"/>
          </a:xfrm>
          <a:prstGeom prst="rect">
            <a:avLst/>
          </a:prstGeom>
          <a:noFill/>
          <a:ln>
            <a:solidFill>
              <a:schemeClr val="accent1"/>
            </a:solidFill>
          </a:ln>
        </p:spPr>
        <p:txBody>
          <a:bodyPr wrap="square" rtlCol="0">
            <a:spAutoFit/>
          </a:bodyPr>
          <a:lstStyle/>
          <a:p>
            <a:r>
              <a:rPr lang="en-US" sz="1400" dirty="0"/>
              <a:t>Note: Once we have this conjecture, mathematical induction can be used to prove it correct.</a:t>
            </a:r>
          </a:p>
        </p:txBody>
      </p:sp>
      <p:pic>
        <p:nvPicPr>
          <p:cNvPr id="4" name="Picture 3">
            <a:extLst>
              <a:ext uri="{FF2B5EF4-FFF2-40B4-BE49-F238E27FC236}">
                <a16:creationId xmlns:a16="http://schemas.microsoft.com/office/drawing/2014/main" id="{82881533-F6B3-D04A-9125-62C6617B017C}"/>
              </a:ext>
            </a:extLst>
          </p:cNvPr>
          <p:cNvPicPr>
            <a:picLocks noChangeAspect="1"/>
          </p:cNvPicPr>
          <p:nvPr/>
        </p:nvPicPr>
        <p:blipFill>
          <a:blip r:embed="rId2"/>
          <a:stretch>
            <a:fillRect/>
          </a:stretch>
        </p:blipFill>
        <p:spPr>
          <a:xfrm>
            <a:off x="6524897" y="3761740"/>
            <a:ext cx="1625600" cy="736600"/>
          </a:xfrm>
          <a:prstGeom prst="rect">
            <a:avLst/>
          </a:prstGeom>
        </p:spPr>
      </p:pic>
      <p:pic>
        <p:nvPicPr>
          <p:cNvPr id="8" name="Picture 7">
            <a:extLst>
              <a:ext uri="{FF2B5EF4-FFF2-40B4-BE49-F238E27FC236}">
                <a16:creationId xmlns:a16="http://schemas.microsoft.com/office/drawing/2014/main" id="{57E2B11D-0632-5747-B785-3CA824F0B370}"/>
              </a:ext>
            </a:extLst>
          </p:cNvPr>
          <p:cNvPicPr>
            <a:picLocks noChangeAspect="1"/>
          </p:cNvPicPr>
          <p:nvPr/>
        </p:nvPicPr>
        <p:blipFill>
          <a:blip r:embed="rId3"/>
          <a:stretch>
            <a:fillRect/>
          </a:stretch>
        </p:blipFill>
        <p:spPr>
          <a:xfrm>
            <a:off x="4171950" y="4724400"/>
            <a:ext cx="1752600" cy="736600"/>
          </a:xfrm>
          <a:prstGeom prst="rect">
            <a:avLst/>
          </a:prstGeom>
        </p:spPr>
      </p:pic>
      <p:pic>
        <p:nvPicPr>
          <p:cNvPr id="15" name="Picture 14">
            <a:extLst>
              <a:ext uri="{FF2B5EF4-FFF2-40B4-BE49-F238E27FC236}">
                <a16:creationId xmlns:a16="http://schemas.microsoft.com/office/drawing/2014/main" id="{D74FF261-62F5-DA4C-AE10-F3918A192DA3}"/>
              </a:ext>
            </a:extLst>
          </p:cNvPr>
          <p:cNvPicPr>
            <a:picLocks noChangeAspect="1"/>
          </p:cNvPicPr>
          <p:nvPr/>
        </p:nvPicPr>
        <p:blipFill>
          <a:blip r:embed="rId4"/>
          <a:stretch>
            <a:fillRect/>
          </a:stretch>
        </p:blipFill>
        <p:spPr>
          <a:xfrm>
            <a:off x="4724400" y="5576389"/>
            <a:ext cx="1638300" cy="546100"/>
          </a:xfrm>
          <a:prstGeom prst="rect">
            <a:avLst/>
          </a:prstGeom>
        </p:spPr>
      </p:pic>
      <p:sp>
        <p:nvSpPr>
          <p:cNvPr id="16" name="TextBox 15">
            <a:extLst>
              <a:ext uri="{FF2B5EF4-FFF2-40B4-BE49-F238E27FC236}">
                <a16:creationId xmlns:a16="http://schemas.microsoft.com/office/drawing/2014/main" id="{B75938FC-0C61-0343-8B76-85C98FEB54C6}"/>
              </a:ext>
            </a:extLst>
          </p:cNvPr>
          <p:cNvSpPr txBox="1"/>
          <p:nvPr/>
        </p:nvSpPr>
        <p:spPr>
          <a:xfrm>
            <a:off x="7142080" y="5609046"/>
            <a:ext cx="810607" cy="369332"/>
          </a:xfrm>
          <a:prstGeom prst="rect">
            <a:avLst/>
          </a:prstGeom>
          <a:noFill/>
        </p:spPr>
        <p:txBody>
          <a:bodyPr wrap="none" rtlCol="0">
            <a:spAutoFit/>
          </a:bodyPr>
          <a:lstStyle/>
          <a:p>
            <a:r>
              <a:rPr lang="en-US" dirty="0"/>
              <a:t>By IH!</a:t>
            </a:r>
          </a:p>
        </p:txBody>
      </p:sp>
      <p:pic>
        <p:nvPicPr>
          <p:cNvPr id="17" name="Picture 16">
            <a:extLst>
              <a:ext uri="{FF2B5EF4-FFF2-40B4-BE49-F238E27FC236}">
                <a16:creationId xmlns:a16="http://schemas.microsoft.com/office/drawing/2014/main" id="{6FE72C4E-E299-B841-84B8-70E6A20A1843}"/>
              </a:ext>
            </a:extLst>
          </p:cNvPr>
          <p:cNvPicPr>
            <a:picLocks noChangeAspect="1"/>
          </p:cNvPicPr>
          <p:nvPr/>
        </p:nvPicPr>
        <p:blipFill>
          <a:blip r:embed="rId5"/>
          <a:stretch>
            <a:fillRect/>
          </a:stretch>
        </p:blipFill>
        <p:spPr>
          <a:xfrm>
            <a:off x="4724400" y="6205221"/>
            <a:ext cx="1193800" cy="546100"/>
          </a:xfrm>
          <a:prstGeom prst="rect">
            <a:avLst/>
          </a:prstGeom>
        </p:spPr>
      </p:pic>
      <p:pic>
        <p:nvPicPr>
          <p:cNvPr id="6" name="Picture 5">
            <a:extLst>
              <a:ext uri="{FF2B5EF4-FFF2-40B4-BE49-F238E27FC236}">
                <a16:creationId xmlns:a16="http://schemas.microsoft.com/office/drawing/2014/main" id="{D474DBE1-1013-7F43-BEC5-DBC9350BBAFD}"/>
              </a:ext>
            </a:extLst>
          </p:cNvPr>
          <p:cNvPicPr>
            <a:picLocks noChangeAspect="1"/>
          </p:cNvPicPr>
          <p:nvPr/>
        </p:nvPicPr>
        <p:blipFill>
          <a:blip r:embed="rId6"/>
          <a:stretch>
            <a:fillRect/>
          </a:stretch>
        </p:blipFill>
        <p:spPr>
          <a:xfrm>
            <a:off x="4159250" y="1872343"/>
            <a:ext cx="1765300" cy="6985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19342</TotalTime>
  <Words>6080</Words>
  <Application>Microsoft Macintosh PowerPoint</Application>
  <PresentationFormat>On-screen Show (4:3)</PresentationFormat>
  <Paragraphs>525</Paragraphs>
  <Slides>62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Calibri</vt:lpstr>
      <vt:lpstr>Cambria Math</vt:lpstr>
      <vt:lpstr>Wingdings 2</vt:lpstr>
      <vt:lpstr>Arial</vt:lpstr>
      <vt:lpstr>Constantia</vt:lpstr>
      <vt:lpstr>Flow</vt:lpstr>
      <vt:lpstr>Induction and recursion</vt:lpstr>
      <vt:lpstr>Chapter Summary</vt:lpstr>
      <vt:lpstr>Mathematical Induction</vt:lpstr>
      <vt:lpstr>Section Summary</vt:lpstr>
      <vt:lpstr>Climbing an  Infinite Ladder</vt:lpstr>
      <vt:lpstr>Principle of Mathematical Induction</vt:lpstr>
      <vt:lpstr>Important Points About Using Mathematical  Induction</vt:lpstr>
      <vt:lpstr>Remembering How Mathematical Induction Works</vt:lpstr>
      <vt:lpstr>Proving a Summation Formula by Mathematical Induction</vt:lpstr>
      <vt:lpstr>Conjecturing and Proving Correct a Summation Formula</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Strong Induction and Well-Ordering</vt:lpstr>
      <vt:lpstr>Section Summary</vt:lpstr>
      <vt:lpstr>Strong Induction</vt:lpstr>
      <vt:lpstr>Strong Induction and   the Infinite Ladder</vt:lpstr>
      <vt:lpstr>Which Form of Induction Should Be Used?</vt:lpstr>
      <vt:lpstr>Completion of the proof of the Fundamental Theorem of Arithmetic</vt:lpstr>
      <vt:lpstr>Proof using Strong Induction</vt:lpstr>
      <vt:lpstr>Recursive Definitions and Structural Induction</vt:lpstr>
      <vt:lpstr>Section Summary</vt:lpstr>
      <vt:lpstr>Recursively Defined Functions</vt:lpstr>
      <vt:lpstr>Recursively Defined Functions</vt:lpstr>
      <vt:lpstr>Solving Recurrences by Induction</vt:lpstr>
      <vt:lpstr>Fibonacci Numbers</vt:lpstr>
      <vt:lpstr>Solving Recurrences by Induction</vt:lpstr>
      <vt:lpstr>Recursively Defined Sets and Structures</vt:lpstr>
      <vt:lpstr>Recursively Defined Sets and Structures</vt:lpstr>
      <vt:lpstr>Strings</vt:lpstr>
      <vt:lpstr>String Concatenation</vt:lpstr>
      <vt:lpstr>Length of a String</vt:lpstr>
      <vt:lpstr>Balanced Parentheses</vt:lpstr>
      <vt:lpstr>Well-Formed Formulae in Propositional Logic</vt:lpstr>
      <vt:lpstr>Rooted Trees</vt:lpstr>
      <vt:lpstr>Building Up Rooted Trees</vt:lpstr>
      <vt:lpstr>Full Binary Trees</vt:lpstr>
      <vt:lpstr>Building Up Full Binary Trees</vt:lpstr>
      <vt:lpstr>Induction and Recursively Defined Sets</vt:lpstr>
      <vt:lpstr>Structural Induction</vt:lpstr>
      <vt:lpstr>Full Binary Trees</vt:lpstr>
      <vt:lpstr>Structural Induction and Binary Trees</vt:lpstr>
      <vt:lpstr>Recursive Algorithms</vt:lpstr>
      <vt:lpstr>Section Summary</vt:lpstr>
      <vt:lpstr>Recursive Algorithms</vt:lpstr>
      <vt:lpstr>Recursive Factorial Algorithm</vt:lpstr>
      <vt:lpstr>Recursive Exponentiation Algorithm</vt:lpstr>
      <vt:lpstr>Recursive GCD Algorithm</vt:lpstr>
      <vt:lpstr>Recursive Binary Search Algorithm</vt:lpstr>
      <vt:lpstr>Proving Recursive Algorithms Correct</vt:lpstr>
      <vt:lpstr>Merge Sort</vt:lpstr>
      <vt:lpstr>Merge Sort</vt:lpstr>
      <vt:lpstr>Recursive Merge Sort</vt:lpstr>
      <vt:lpstr>Recursive Merge Sort</vt:lpstr>
      <vt:lpstr>Merging Two Lists</vt:lpstr>
      <vt:lpstr>Complexity of Merge Sort</vt:lpstr>
      <vt:lpstr>MergeSort Runtime</vt:lpstr>
      <vt:lpstr>MergeSort Runtime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Jared Saia</cp:lastModifiedBy>
  <cp:revision>934</cp:revision>
  <cp:lastPrinted>2019-04-09T19:28:50Z</cp:lastPrinted>
  <dcterms:created xsi:type="dcterms:W3CDTF">2011-03-27T19:21:35Z</dcterms:created>
  <dcterms:modified xsi:type="dcterms:W3CDTF">2019-04-10T18:10:55Z</dcterms:modified>
</cp:coreProperties>
</file>