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1" r:id="rId1"/>
  </p:sldMasterIdLst>
  <p:notesMasterIdLst>
    <p:notesMasterId r:id="rId41"/>
  </p:notesMasterIdLst>
  <p:handoutMasterIdLst>
    <p:handoutMasterId r:id="rId42"/>
  </p:handoutMasterIdLst>
  <p:sldIdLst>
    <p:sldId id="543" r:id="rId2"/>
    <p:sldId id="545" r:id="rId3"/>
    <p:sldId id="549" r:id="rId4"/>
    <p:sldId id="556" r:id="rId5"/>
    <p:sldId id="558" r:id="rId6"/>
    <p:sldId id="561" r:id="rId7"/>
    <p:sldId id="562" r:id="rId8"/>
    <p:sldId id="513" r:id="rId9"/>
    <p:sldId id="514" r:id="rId10"/>
    <p:sldId id="501" r:id="rId11"/>
    <p:sldId id="502" r:id="rId12"/>
    <p:sldId id="565" r:id="rId13"/>
    <p:sldId id="503" r:id="rId14"/>
    <p:sldId id="504" r:id="rId15"/>
    <p:sldId id="505" r:id="rId16"/>
    <p:sldId id="507" r:id="rId17"/>
    <p:sldId id="506" r:id="rId18"/>
    <p:sldId id="517" r:id="rId19"/>
    <p:sldId id="518" r:id="rId20"/>
    <p:sldId id="519" r:id="rId21"/>
    <p:sldId id="564" r:id="rId22"/>
    <p:sldId id="520" r:id="rId23"/>
    <p:sldId id="521" r:id="rId24"/>
    <p:sldId id="522" r:id="rId25"/>
    <p:sldId id="523" r:id="rId26"/>
    <p:sldId id="524" r:id="rId27"/>
    <p:sldId id="525" r:id="rId28"/>
    <p:sldId id="526" r:id="rId29"/>
    <p:sldId id="527" r:id="rId30"/>
    <p:sldId id="528" r:id="rId31"/>
    <p:sldId id="529" r:id="rId32"/>
    <p:sldId id="530" r:id="rId33"/>
    <p:sldId id="531" r:id="rId34"/>
    <p:sldId id="532" r:id="rId35"/>
    <p:sldId id="533" r:id="rId36"/>
    <p:sldId id="539" r:id="rId37"/>
    <p:sldId id="540" r:id="rId38"/>
    <p:sldId id="541" r:id="rId39"/>
    <p:sldId id="542" r:id="rId40"/>
  </p:sldIdLst>
  <p:sldSz cx="12192000" cy="6858000"/>
  <p:notesSz cx="7315200" cy="9601200"/>
  <p:custDataLst>
    <p:tags r:id="rId43"/>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53"/>
    <p:restoredTop sz="90832" autoAdjust="0"/>
  </p:normalViewPr>
  <p:slideViewPr>
    <p:cSldViewPr>
      <p:cViewPr varScale="1">
        <p:scale>
          <a:sx n="69" d="100"/>
          <a:sy n="69" d="100"/>
        </p:scale>
        <p:origin x="21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993E6AE6-BA58-4D01-BFA7-9066FA1BC529}" type="slidenum">
              <a:rPr lang="en-US" smtClean="0"/>
              <a:pPr/>
              <a:t>1</a:t>
            </a:fld>
            <a:endParaRPr lang="en-US"/>
          </a:p>
        </p:txBody>
      </p:sp>
    </p:spTree>
    <p:extLst>
      <p:ext uri="{BB962C8B-B14F-4D97-AF65-F5344CB8AC3E}">
        <p14:creationId xmlns:p14="http://schemas.microsoft.com/office/powerpoint/2010/main" val="351725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15</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16</a:t>
            </a:fld>
            <a:endParaRPr lang="en-US"/>
          </a:p>
        </p:txBody>
      </p:sp>
    </p:spTree>
    <p:extLst>
      <p:ext uri="{BB962C8B-B14F-4D97-AF65-F5344CB8AC3E}">
        <p14:creationId xmlns:p14="http://schemas.microsoft.com/office/powerpoint/2010/main" val="24550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TODO: explain</a:t>
            </a:r>
            <a:r>
              <a:rPr lang="en-US" baseline="0" dirty="0"/>
              <a:t> </a:t>
            </a:r>
            <a:r>
              <a:rPr lang="en-US" baseline="0" dirty="0" err="1"/>
              <a:t>propto</a:t>
            </a:r>
            <a:r>
              <a:rPr lang="en-US" baseline="0" dirty="0"/>
              <a:t> and it’s </a:t>
            </a:r>
            <a:r>
              <a:rPr lang="en-US" baseline="0" dirty="0" err="1"/>
              <a:t>X_t</a:t>
            </a:r>
            <a:r>
              <a:rPr lang="en-US" baseline="0" dirty="0"/>
              <a:t>, not X</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17</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18</a:t>
            </a:fld>
            <a:endParaRPr lang="en-US"/>
          </a:p>
        </p:txBody>
      </p:sp>
    </p:spTree>
    <p:extLst>
      <p:ext uri="{BB962C8B-B14F-4D97-AF65-F5344CB8AC3E}">
        <p14:creationId xmlns:p14="http://schemas.microsoft.com/office/powerpoint/2010/main" val="117737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19</a:t>
            </a:fld>
            <a:endParaRPr lang="en-US"/>
          </a:p>
        </p:txBody>
      </p:sp>
    </p:spTree>
    <p:extLst>
      <p:ext uri="{BB962C8B-B14F-4D97-AF65-F5344CB8AC3E}">
        <p14:creationId xmlns:p14="http://schemas.microsoft.com/office/powerpoint/2010/main" val="69001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20</a:t>
            </a:fld>
            <a:endParaRPr lang="en-US"/>
          </a:p>
        </p:txBody>
      </p:sp>
    </p:spTree>
    <p:extLst>
      <p:ext uri="{BB962C8B-B14F-4D97-AF65-F5344CB8AC3E}">
        <p14:creationId xmlns:p14="http://schemas.microsoft.com/office/powerpoint/2010/main" val="2666884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21</a:t>
            </a:fld>
            <a:endParaRPr lang="en-US"/>
          </a:p>
        </p:txBody>
      </p:sp>
    </p:spTree>
    <p:extLst>
      <p:ext uri="{BB962C8B-B14F-4D97-AF65-F5344CB8AC3E}">
        <p14:creationId xmlns:p14="http://schemas.microsoft.com/office/powerpoint/2010/main" val="334115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22</a:t>
            </a:fld>
            <a:endParaRPr lang="en-US"/>
          </a:p>
        </p:txBody>
      </p:sp>
    </p:spTree>
    <p:extLst>
      <p:ext uri="{BB962C8B-B14F-4D97-AF65-F5344CB8AC3E}">
        <p14:creationId xmlns:p14="http://schemas.microsoft.com/office/powerpoint/2010/main" val="52265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23</a:t>
            </a:fld>
            <a:endParaRPr lang="en-US"/>
          </a:p>
        </p:txBody>
      </p:sp>
    </p:spTree>
    <p:extLst>
      <p:ext uri="{BB962C8B-B14F-4D97-AF65-F5344CB8AC3E}">
        <p14:creationId xmlns:p14="http://schemas.microsoft.com/office/powerpoint/2010/main" val="214783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24</a:t>
            </a:fld>
            <a:endParaRPr lang="en-US"/>
          </a:p>
        </p:txBody>
      </p:sp>
    </p:spTree>
    <p:extLst>
      <p:ext uri="{BB962C8B-B14F-4D97-AF65-F5344CB8AC3E}">
        <p14:creationId xmlns:p14="http://schemas.microsoft.com/office/powerpoint/2010/main" val="3699611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2</a:t>
            </a:fld>
            <a:endParaRPr lang="en-US" sz="1300"/>
          </a:p>
        </p:txBody>
      </p:sp>
    </p:spTree>
    <p:extLst>
      <p:ext uri="{BB962C8B-B14F-4D97-AF65-F5344CB8AC3E}">
        <p14:creationId xmlns:p14="http://schemas.microsoft.com/office/powerpoint/2010/main" val="43683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25</a:t>
            </a:fld>
            <a:endParaRPr lang="en-US"/>
          </a:p>
        </p:txBody>
      </p:sp>
    </p:spTree>
    <p:extLst>
      <p:ext uri="{BB962C8B-B14F-4D97-AF65-F5344CB8AC3E}">
        <p14:creationId xmlns:p14="http://schemas.microsoft.com/office/powerpoint/2010/main" val="3465573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26</a:t>
            </a:fld>
            <a:endParaRPr lang="en-US"/>
          </a:p>
        </p:txBody>
      </p:sp>
    </p:spTree>
    <p:extLst>
      <p:ext uri="{BB962C8B-B14F-4D97-AF65-F5344CB8AC3E}">
        <p14:creationId xmlns:p14="http://schemas.microsoft.com/office/powerpoint/2010/main" val="2900071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0DAEC-8020-4CF7-A90A-331E0EE17C26}" type="slidenum">
              <a:rPr lang="en-US" smtClean="0"/>
              <a:pPr/>
              <a:t>31</a:t>
            </a:fld>
            <a:endParaRPr lang="en-US"/>
          </a:p>
        </p:txBody>
      </p:sp>
    </p:spTree>
    <p:extLst>
      <p:ext uri="{BB962C8B-B14F-4D97-AF65-F5344CB8AC3E}">
        <p14:creationId xmlns:p14="http://schemas.microsoft.com/office/powerpoint/2010/main" val="11246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4</a:t>
            </a:fld>
            <a:endParaRPr lang="en-US" sz="1300"/>
          </a:p>
        </p:txBody>
      </p:sp>
    </p:spTree>
    <p:extLst>
      <p:ext uri="{BB962C8B-B14F-4D97-AF65-F5344CB8AC3E}">
        <p14:creationId xmlns:p14="http://schemas.microsoft.com/office/powerpoint/2010/main" val="234181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7</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8</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9</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TODO: intermediate step in</a:t>
            </a:r>
            <a:r>
              <a:rPr lang="en-US" baseline="0" dirty="0"/>
              <a:t> derivation!</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10</a:t>
            </a:fld>
            <a:endParaRPr lang="en-US"/>
          </a:p>
        </p:txBody>
      </p:sp>
    </p:spTree>
    <p:extLst>
      <p:ext uri="{BB962C8B-B14F-4D97-AF65-F5344CB8AC3E}">
        <p14:creationId xmlns:p14="http://schemas.microsoft.com/office/powerpoint/2010/main" val="288387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12</a:t>
            </a:fld>
            <a:endParaRPr lang="en-US"/>
          </a:p>
        </p:txBody>
      </p:sp>
    </p:spTree>
    <p:extLst>
      <p:ext uri="{BB962C8B-B14F-4D97-AF65-F5344CB8AC3E}">
        <p14:creationId xmlns:p14="http://schemas.microsoft.com/office/powerpoint/2010/main" val="231629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13</a:t>
            </a:fld>
            <a:endParaRPr lang="en-US"/>
          </a:p>
        </p:txBody>
      </p:sp>
    </p:spTree>
    <p:extLst>
      <p:ext uri="{BB962C8B-B14F-4D97-AF65-F5344CB8AC3E}">
        <p14:creationId xmlns:p14="http://schemas.microsoft.com/office/powerpoint/2010/main" val="242096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fld id="{5517FA1F-2885-4781-AF47-C9AEB50C4E15}" type="slidenum">
              <a:rPr lang="en-US" smtClean="0"/>
              <a:pPr/>
              <a:t>‹#›</a:t>
            </a:fld>
            <a:endParaRPr lang="en-US"/>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8.em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19.emf"/><Relationship Id="rId4" Type="http://schemas.openxmlformats.org/officeDocument/2006/relationships/image" Target="../media/image25.emf"/><Relationship Id="rId9"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oleObject" Target="../embeddings/oleObject4.bin"/><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4.xml"/><Relationship Id="rId7" Type="http://schemas.openxmlformats.org/officeDocument/2006/relationships/notesSlide" Target="../notesSlides/notesSlide12.xml"/><Relationship Id="rId12"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11" Type="http://schemas.openxmlformats.org/officeDocument/2006/relationships/image" Target="../media/image41.png"/><Relationship Id="rId5" Type="http://schemas.openxmlformats.org/officeDocument/2006/relationships/tags" Target="../tags/tag16.xml"/><Relationship Id="rId10" Type="http://schemas.openxmlformats.org/officeDocument/2006/relationships/image" Target="../media/image40.png"/><Relationship Id="rId4" Type="http://schemas.openxmlformats.org/officeDocument/2006/relationships/tags" Target="../tags/tag15.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1.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52.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24.xml"/><Relationship Id="rId7" Type="http://schemas.openxmlformats.org/officeDocument/2006/relationships/image" Target="../media/image6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slideLayout" Target="../slideLayouts/slideLayout2.xml"/><Relationship Id="rId4" Type="http://schemas.openxmlformats.org/officeDocument/2006/relationships/tags" Target="../tags/tag25.xml"/><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tags" Target="../tags/tag28.xml"/><Relationship Id="rId7" Type="http://schemas.openxmlformats.org/officeDocument/2006/relationships/slideLayout" Target="../slideLayouts/slideLayout2.xml"/><Relationship Id="rId12" Type="http://schemas.openxmlformats.org/officeDocument/2006/relationships/image" Target="../media/image6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66.png"/><Relationship Id="rId5" Type="http://schemas.openxmlformats.org/officeDocument/2006/relationships/tags" Target="../tags/tag30.xml"/><Relationship Id="rId10" Type="http://schemas.openxmlformats.org/officeDocument/2006/relationships/image" Target="../media/image65.png"/><Relationship Id="rId4" Type="http://schemas.openxmlformats.org/officeDocument/2006/relationships/tags" Target="../tags/tag29.xml"/><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7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71.png"/><Relationship Id="rId17" Type="http://schemas.openxmlformats.org/officeDocument/2006/relationships/image" Target="../media/image67.png"/><Relationship Id="rId2" Type="http://schemas.openxmlformats.org/officeDocument/2006/relationships/tags" Target="../tags/tag33.xml"/><Relationship Id="rId16" Type="http://schemas.openxmlformats.org/officeDocument/2006/relationships/image" Target="../media/image66.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70.png"/><Relationship Id="rId5" Type="http://schemas.openxmlformats.org/officeDocument/2006/relationships/tags" Target="../tags/tag36.xml"/><Relationship Id="rId1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tags" Target="../tags/tag35.xml"/><Relationship Id="rId9" Type="http://schemas.openxmlformats.org/officeDocument/2006/relationships/slideLayout" Target="../slideLayouts/slideLayout2.xml"/><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5"/>
            <a:ext cx="12192000" cy="1470025"/>
          </a:xfrm>
        </p:spPr>
        <p:txBody>
          <a:bodyPr/>
          <a:lstStyle/>
          <a:p>
            <a:pPr eaLnBrk="1" hangingPunct="1"/>
            <a:r>
              <a:rPr lang="en-US" dirty="0"/>
              <a:t>CS 4/527: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Hidden Markov Models</a:t>
            </a:r>
          </a:p>
          <a:p>
            <a:pPr eaLnBrk="1" hangingPunct="1"/>
            <a:endParaRPr lang="en-US" sz="4300" dirty="0"/>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0" tIns="45718" rIns="91430" bIns="45718">
            <a:spAutoFit/>
          </a:bodyPr>
          <a:lstStyle/>
          <a:p>
            <a:pPr>
              <a:spcBef>
                <a:spcPct val="50000"/>
              </a:spcBef>
            </a:pPr>
            <a:endParaRPr lang="en-US">
              <a:latin typeface="Palatino"/>
              <a:cs typeface="Palatino"/>
            </a:endParaRPr>
          </a:p>
        </p:txBody>
      </p:sp>
      <p:sp>
        <p:nvSpPr>
          <p:cNvPr id="7" name="Text Box 8"/>
          <p:cNvSpPr txBox="1">
            <a:spLocks noChangeArrowheads="1"/>
          </p:cNvSpPr>
          <p:nvPr/>
        </p:nvSpPr>
        <p:spPr bwMode="auto">
          <a:xfrm>
            <a:off x="0" y="6003923"/>
            <a:ext cx="12192000" cy="692493"/>
          </a:xfrm>
          <a:prstGeom prst="rect">
            <a:avLst/>
          </a:prstGeom>
          <a:noFill/>
          <a:ln w="9525">
            <a:noFill/>
            <a:miter lim="800000"/>
            <a:headEnd/>
            <a:tailEnd/>
          </a:ln>
        </p:spPr>
        <p:txBody>
          <a:bodyPr wrap="square" lIns="68577" tIns="34288" rIns="68577" bIns="34288">
            <a:spAutoFit/>
          </a:bodyPr>
          <a:lstStyle/>
          <a:p>
            <a:pPr algn="ctr">
              <a:spcBef>
                <a:spcPct val="50000"/>
              </a:spcBef>
            </a:pPr>
            <a:r>
              <a:rPr lang="en-US" dirty="0">
                <a:latin typeface="Palatino"/>
                <a:cs typeface="Palatino"/>
              </a:rPr>
              <a:t>Instructor: Jared Saia --- University of New Mexico</a:t>
            </a:r>
          </a:p>
          <a:p>
            <a:pPr algn="ctr">
              <a:spcBef>
                <a:spcPct val="50000"/>
              </a:spcBef>
            </a:pPr>
            <a:r>
              <a:rPr lang="en-US" sz="1500" dirty="0">
                <a:latin typeface="Palatino"/>
                <a:cs typeface="Palatino"/>
              </a:rPr>
              <a:t>[These slides were created by Dan Klein, Pieter </a:t>
            </a:r>
            <a:r>
              <a:rPr lang="en-US" sz="1500" dirty="0" err="1">
                <a:latin typeface="Palatino"/>
                <a:cs typeface="Palatino"/>
              </a:rPr>
              <a:t>Abbeel</a:t>
            </a:r>
            <a:r>
              <a:rPr lang="en-US" sz="1500" dirty="0">
                <a:latin typeface="Palatino"/>
                <a:cs typeface="Palatino"/>
              </a:rPr>
              <a:t>, and Anca. http://</a:t>
            </a:r>
            <a:r>
              <a:rPr lang="en-US" sz="1500" dirty="0" err="1">
                <a:latin typeface="Palatino"/>
                <a:cs typeface="Palatino"/>
              </a:rPr>
              <a:t>ai.berkeley.edu</a:t>
            </a:r>
            <a:r>
              <a:rPr lang="en-US" sz="1500" dirty="0">
                <a:latin typeface="Palatino"/>
                <a:cs typeface="Palatino"/>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57401"/>
            <a:ext cx="4177412" cy="3429000"/>
          </a:xfrm>
          <a:prstGeom prst="rect">
            <a:avLst/>
          </a:prstGeom>
        </p:spPr>
      </p:pic>
    </p:spTree>
    <p:extLst>
      <p:ext uri="{BB962C8B-B14F-4D97-AF65-F5344CB8AC3E}">
        <p14:creationId xmlns:p14="http://schemas.microsoft.com/office/powerpoint/2010/main" val="1513552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Passage of Time</a:t>
            </a:r>
          </a:p>
        </p:txBody>
      </p:sp>
      <p:sp>
        <p:nvSpPr>
          <p:cNvPr id="3" name="Content Placeholder 2"/>
          <p:cNvSpPr>
            <a:spLocks noGrp="1"/>
          </p:cNvSpPr>
          <p:nvPr>
            <p:ph idx="1"/>
          </p:nvPr>
        </p:nvSpPr>
        <p:spPr>
          <a:xfrm>
            <a:off x="381000" y="1397001"/>
            <a:ext cx="11404600" cy="4729164"/>
          </a:xfrm>
        </p:spPr>
        <p:txBody>
          <a:bodyPr/>
          <a:lstStyle/>
          <a:p>
            <a:r>
              <a:rPr lang="en-US" sz="2400" dirty="0">
                <a:latin typeface="Calibri"/>
                <a:cs typeface="Calibri"/>
              </a:rPr>
              <a:t>Assume we have current belief P(X | evidence to date)</a:t>
            </a: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Then, after one time step passes:</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Basic idea: beliefs get </a:t>
            </a:r>
            <a:r>
              <a:rPr lang="ja-JP" altLang="en-US" sz="2400" dirty="0">
                <a:latin typeface="Calibri"/>
                <a:cs typeface="Calibri"/>
              </a:rPr>
              <a:t>“</a:t>
            </a:r>
            <a:r>
              <a:rPr lang="en-US" sz="2400" dirty="0">
                <a:latin typeface="Calibri"/>
                <a:cs typeface="Calibri"/>
              </a:rPr>
              <a:t>pushed</a:t>
            </a:r>
            <a:r>
              <a:rPr lang="ja-JP" altLang="en-US" sz="2400" dirty="0">
                <a:latin typeface="Calibri"/>
                <a:cs typeface="Calibri"/>
              </a:rPr>
              <a:t>”</a:t>
            </a:r>
            <a:r>
              <a:rPr lang="en-US" sz="2400" dirty="0">
                <a:latin typeface="Calibri"/>
                <a:cs typeface="Calibri"/>
              </a:rPr>
              <a:t> through the transitions</a:t>
            </a:r>
          </a:p>
          <a:p>
            <a:pPr lvl="1"/>
            <a:r>
              <a:rPr lang="en-US" sz="2000" dirty="0">
                <a:latin typeface="Calibri"/>
                <a:cs typeface="Calibri"/>
              </a:rPr>
              <a:t>With the </a:t>
            </a:r>
            <a:r>
              <a:rPr lang="ja-JP" altLang="en-US" sz="2000" dirty="0">
                <a:latin typeface="Calibri"/>
                <a:cs typeface="Calibri"/>
              </a:rPr>
              <a:t>“</a:t>
            </a:r>
            <a:r>
              <a:rPr lang="en-US" sz="2000" dirty="0">
                <a:latin typeface="Calibri"/>
                <a:cs typeface="Calibri"/>
              </a:rPr>
              <a:t>B</a:t>
            </a:r>
            <a:r>
              <a:rPr lang="ja-JP" altLang="en-US" sz="2000" dirty="0">
                <a:latin typeface="Calibri"/>
                <a:cs typeface="Calibri"/>
              </a:rPr>
              <a:t>”</a:t>
            </a:r>
            <a:r>
              <a:rPr lang="en-US" sz="2000" dirty="0">
                <a:latin typeface="Calibri"/>
                <a:cs typeface="Calibri"/>
              </a:rPr>
              <a:t> notation, we have to be careful about what time step t the belief is about, and what evidence it includes</a:t>
            </a:r>
          </a:p>
          <a:p>
            <a:endParaRPr lang="en-US" dirty="0">
              <a:latin typeface="Calibri"/>
              <a:cs typeface="Calibri"/>
            </a:endParaRPr>
          </a:p>
        </p:txBody>
      </p:sp>
      <p:pic>
        <p:nvPicPr>
          <p:cNvPr id="7" name="Picture 6"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24526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22"/>
          <p:cNvGrpSpPr>
            <a:grpSpLocks/>
          </p:cNvGrpSpPr>
          <p:nvPr/>
        </p:nvGrpSpPr>
        <p:grpSpPr bwMode="auto">
          <a:xfrm>
            <a:off x="8991600" y="1585118"/>
            <a:ext cx="1901825" cy="700088"/>
            <a:chOff x="7848600" y="2362200"/>
            <a:chExt cx="758825" cy="279400"/>
          </a:xfrm>
        </p:grpSpPr>
        <p:sp>
          <p:nvSpPr>
            <p:cNvPr id="9" name="Oval 12"/>
            <p:cNvSpPr>
              <a:spLocks noChangeArrowheads="1"/>
            </p:cNvSpPr>
            <p:nvPr/>
          </p:nvSpPr>
          <p:spPr bwMode="auto">
            <a:xfrm>
              <a:off x="8327858"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10" name="AutoShape 14"/>
            <p:cNvCxnSpPr>
              <a:cxnSpLocks noChangeShapeType="1"/>
              <a:stCxn id="11" idx="6"/>
              <a:endCxn id="9" idx="2"/>
            </p:cNvCxnSpPr>
            <p:nvPr/>
          </p:nvCxnSpPr>
          <p:spPr bwMode="auto">
            <a:xfrm>
              <a:off x="8135656" y="2501900"/>
              <a:ext cx="184714"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1" name="Oval 15"/>
            <p:cNvSpPr>
              <a:spLocks noChangeArrowheads="1"/>
            </p:cNvSpPr>
            <p:nvPr/>
          </p:nvSpPr>
          <p:spPr bwMode="auto">
            <a:xfrm>
              <a:off x="7848600"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grpSp>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267200"/>
            <a:ext cx="3657600" cy="610873"/>
          </a:xfrm>
          <a:prstGeom prst="rect">
            <a:avLst/>
          </a:prstGeom>
        </p:spPr>
      </p:pic>
    </p:spTree>
    <p:extLst>
      <p:ext uri="{BB962C8B-B14F-4D97-AF65-F5344CB8AC3E}">
        <p14:creationId xmlns:p14="http://schemas.microsoft.com/office/powerpoint/2010/main" val="19600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333282"/>
            <a:ext cx="7772399" cy="2524718"/>
          </a:xfrm>
          <a:prstGeom prst="rect">
            <a:avLst/>
          </a:prstGeom>
        </p:spPr>
      </p:pic>
      <p:sp>
        <p:nvSpPr>
          <p:cNvPr id="64513" name="Rectangle 2"/>
          <p:cNvSpPr>
            <a:spLocks noGrp="1" noChangeArrowheads="1"/>
          </p:cNvSpPr>
          <p:nvPr>
            <p:ph type="title"/>
          </p:nvPr>
        </p:nvSpPr>
        <p:spPr/>
        <p:txBody>
          <a:bodyPr/>
          <a:lstStyle/>
          <a:p>
            <a:r>
              <a:rPr lang="en-US">
                <a:latin typeface="Calibri"/>
                <a:ea typeface="ＭＳ Ｐゴシック" pitchFamily="34" charset="-128"/>
                <a:cs typeface="Calibri"/>
              </a:rPr>
              <a:t>Example: Passage of Time</a:t>
            </a:r>
          </a:p>
        </p:txBody>
      </p:sp>
      <p:sp>
        <p:nvSpPr>
          <p:cNvPr id="64514" name="Rectangle 3"/>
          <p:cNvSpPr>
            <a:spLocks noGrp="1" noChangeArrowheads="1"/>
          </p:cNvSpPr>
          <p:nvPr>
            <p:ph idx="1"/>
          </p:nvPr>
        </p:nvSpPr>
        <p:spPr>
          <a:xfrm>
            <a:off x="457200" y="1371600"/>
            <a:ext cx="8534400" cy="4525963"/>
          </a:xfrm>
        </p:spPr>
        <p:txBody>
          <a:bodyPr/>
          <a:lstStyle/>
          <a:p>
            <a:r>
              <a:rPr lang="en-US" sz="2400" dirty="0">
                <a:latin typeface="Calibri"/>
                <a:ea typeface="ＭＳ Ｐゴシック" pitchFamily="34" charset="-128"/>
                <a:cs typeface="Calibri"/>
              </a:rPr>
              <a:t>As time passes,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accumulates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4515" name="Object 2"/>
          <p:cNvGraphicFramePr>
            <a:graphicFrameLocks noChangeAspect="1"/>
          </p:cNvGraphicFramePr>
          <p:nvPr>
            <p:extLst>
              <p:ext uri="{D42A27DB-BD31-4B8C-83A1-F6EECF244321}">
                <p14:modId xmlns:p14="http://schemas.microsoft.com/office/powerpoint/2010/main" val="1218178239"/>
              </p:ext>
            </p:extLst>
          </p:nvPr>
        </p:nvGraphicFramePr>
        <p:xfrm>
          <a:off x="1127125" y="2041525"/>
          <a:ext cx="2559050" cy="1714500"/>
        </p:xfrm>
        <a:graphic>
          <a:graphicData uri="http://schemas.openxmlformats.org/presentationml/2006/ole">
            <mc:AlternateContent xmlns:mc="http://schemas.openxmlformats.org/markup-compatibility/2006">
              <mc:Choice xmlns:v="urn:schemas-microsoft-com:vml" Requires="v">
                <p:oleObj spid="_x0000_s1347" name="Photo Editor Photo" r:id="rId4" imgW="3878916" imgH="2598645" progId="MSPhotoEd.3">
                  <p:embed/>
                </p:oleObj>
              </mc:Choice>
              <mc:Fallback>
                <p:oleObj name="Photo Editor Photo" r:id="rId4" imgW="3878916" imgH="259864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5" t="1222" r="1474" b="1222"/>
                      <a:stretch>
                        <a:fillRect/>
                      </a:stretch>
                    </p:blipFill>
                    <p:spPr bwMode="auto">
                      <a:xfrm>
                        <a:off x="1127125" y="2041525"/>
                        <a:ext cx="2559050"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3" name="Object 3"/>
          <p:cNvGraphicFramePr>
            <a:graphicFrameLocks noChangeAspect="1"/>
          </p:cNvGraphicFramePr>
          <p:nvPr>
            <p:extLst>
              <p:ext uri="{D42A27DB-BD31-4B8C-83A1-F6EECF244321}">
                <p14:modId xmlns:p14="http://schemas.microsoft.com/office/powerpoint/2010/main" val="1882418888"/>
              </p:ext>
            </p:extLst>
          </p:nvPr>
        </p:nvGraphicFramePr>
        <p:xfrm>
          <a:off x="4071937" y="2041525"/>
          <a:ext cx="2568575" cy="1744663"/>
        </p:xfrm>
        <a:graphic>
          <a:graphicData uri="http://schemas.openxmlformats.org/presentationml/2006/ole">
            <mc:AlternateContent xmlns:mc="http://schemas.openxmlformats.org/markup-compatibility/2006">
              <mc:Choice xmlns:v="urn:schemas-microsoft-com:vml" Requires="v">
                <p:oleObj spid="_x0000_s1348" name="Photo Editor Photo" r:id="rId6" imgW="3894157" imgH="2644369" progId="MSPhotoEd.3">
                  <p:embed/>
                </p:oleObj>
              </mc:Choice>
              <mc:Fallback>
                <p:oleObj name="Photo Editor Photo" r:id="rId6" imgW="3894157" imgH="2644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019" t="1501" r="2078" b="2400"/>
                      <a:stretch>
                        <a:fillRect/>
                      </a:stretch>
                    </p:blipFill>
                    <p:spPr bwMode="auto">
                      <a:xfrm>
                        <a:off x="4071937" y="2041525"/>
                        <a:ext cx="2568575" cy="174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4" name="Object 4"/>
          <p:cNvGraphicFramePr>
            <a:graphicFrameLocks noChangeAspect="1"/>
          </p:cNvGraphicFramePr>
          <p:nvPr>
            <p:extLst>
              <p:ext uri="{D42A27DB-BD31-4B8C-83A1-F6EECF244321}">
                <p14:modId xmlns:p14="http://schemas.microsoft.com/office/powerpoint/2010/main" val="266521099"/>
              </p:ext>
            </p:extLst>
          </p:nvPr>
        </p:nvGraphicFramePr>
        <p:xfrm>
          <a:off x="8078787" y="2041525"/>
          <a:ext cx="2589213" cy="1754188"/>
        </p:xfrm>
        <a:graphic>
          <a:graphicData uri="http://schemas.openxmlformats.org/presentationml/2006/ole">
            <mc:AlternateContent xmlns:mc="http://schemas.openxmlformats.org/markup-compatibility/2006">
              <mc:Choice xmlns:v="urn:schemas-microsoft-com:vml" Requires="v">
                <p:oleObj spid="_x0000_s1349" name="Photo Editor Photo" r:id="rId8" imgW="3924640" imgH="2659048" progId="MSPhotoEd.3">
                  <p:embed/>
                </p:oleObj>
              </mc:Choice>
              <mc:Fallback>
                <p:oleObj name="Photo Editor Photo" r:id="rId8" imgW="3924640" imgH="2659048"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1659" t="1492" r="2426" b="2866"/>
                      <a:stretch>
                        <a:fillRect/>
                      </a:stretch>
                    </p:blipFill>
                    <p:spPr bwMode="auto">
                      <a:xfrm>
                        <a:off x="8078787" y="2041525"/>
                        <a:ext cx="2589213" cy="175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64518" name="Text Box 7"/>
          <p:cNvSpPr txBox="1">
            <a:spLocks noChangeArrowheads="1"/>
          </p:cNvSpPr>
          <p:nvPr/>
        </p:nvSpPr>
        <p:spPr bwMode="auto">
          <a:xfrm>
            <a:off x="2057400"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1</a:t>
            </a:r>
          </a:p>
        </p:txBody>
      </p:sp>
      <p:sp>
        <p:nvSpPr>
          <p:cNvPr id="1210376" name="Text Box 8"/>
          <p:cNvSpPr txBox="1">
            <a:spLocks noChangeArrowheads="1"/>
          </p:cNvSpPr>
          <p:nvPr/>
        </p:nvSpPr>
        <p:spPr bwMode="auto">
          <a:xfrm>
            <a:off x="5029200"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2</a:t>
            </a:r>
          </a:p>
        </p:txBody>
      </p:sp>
      <p:sp>
        <p:nvSpPr>
          <p:cNvPr id="1210377" name="Text Box 9"/>
          <p:cNvSpPr txBox="1">
            <a:spLocks noChangeArrowheads="1"/>
          </p:cNvSpPr>
          <p:nvPr/>
        </p:nvSpPr>
        <p:spPr bwMode="auto">
          <a:xfrm>
            <a:off x="9072793" y="3717925"/>
            <a:ext cx="793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T = 5</a:t>
            </a:r>
          </a:p>
        </p:txBody>
      </p:sp>
      <p:sp>
        <p:nvSpPr>
          <p:cNvPr id="64521" name="Text Box 10"/>
          <p:cNvSpPr txBox="1">
            <a:spLocks noChangeArrowheads="1"/>
          </p:cNvSpPr>
          <p:nvPr/>
        </p:nvSpPr>
        <p:spPr bwMode="auto">
          <a:xfrm>
            <a:off x="7391400" y="1447800"/>
            <a:ext cx="5257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dirty="0">
                <a:latin typeface="Calibri"/>
                <a:cs typeface="Calibri"/>
              </a:rPr>
              <a:t>(Transition model: ghosts usually go clockwise)</a:t>
            </a:r>
          </a:p>
        </p:txBody>
      </p:sp>
    </p:spTree>
    <p:extLst>
      <p:ext uri="{BB962C8B-B14F-4D97-AF65-F5344CB8AC3E}">
        <p14:creationId xmlns:p14="http://schemas.microsoft.com/office/powerpoint/2010/main" val="261325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0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03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10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0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6" grpId="0"/>
      <p:bldP spid="12103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Observation</a:t>
            </a:r>
          </a:p>
        </p:txBody>
      </p:sp>
      <p:sp>
        <p:nvSpPr>
          <p:cNvPr id="3" name="Content Placeholder 2"/>
          <p:cNvSpPr>
            <a:spLocks noGrp="1"/>
          </p:cNvSpPr>
          <p:nvPr>
            <p:ph idx="1"/>
          </p:nvPr>
        </p:nvSpPr>
        <p:spPr>
          <a:xfrm>
            <a:off x="406400" y="1219200"/>
            <a:ext cx="11379200" cy="4906965"/>
          </a:xfrm>
        </p:spPr>
        <p:txBody>
          <a:bodyPr/>
          <a:lstStyle/>
          <a:p>
            <a:pPr>
              <a:lnSpc>
                <a:spcPct val="90000"/>
              </a:lnSpc>
            </a:pPr>
            <a:r>
              <a:rPr lang="en-US" sz="2400" dirty="0">
                <a:latin typeface="Calibri"/>
                <a:cs typeface="Calibri"/>
              </a:rPr>
              <a:t>Assume we have current belief P(X | previous evidence):</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Then, after evidence comes in:</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Or, compactly:</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endParaRPr lang="en-US" sz="2400" dirty="0">
              <a:latin typeface="Calibri"/>
              <a:cs typeface="Calibri"/>
            </a:endParaRPr>
          </a:p>
        </p:txBody>
      </p:sp>
      <p:grpSp>
        <p:nvGrpSpPr>
          <p:cNvPr id="8" name="Group 19"/>
          <p:cNvGrpSpPr>
            <a:grpSpLocks/>
          </p:cNvGrpSpPr>
          <p:nvPr/>
        </p:nvGrpSpPr>
        <p:grpSpPr bwMode="auto">
          <a:xfrm>
            <a:off x="9144000" y="1143000"/>
            <a:ext cx="588962" cy="1766890"/>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1</a:t>
              </a:r>
              <a:endParaRPr lang="en-US" sz="1400" baseline="-25000" dirty="0">
                <a:latin typeface="Calibri"/>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1219200"/>
            <a:ext cx="2209799" cy="2020506"/>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28800"/>
            <a:ext cx="3625850" cy="367294"/>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048000"/>
            <a:ext cx="2529703" cy="34925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3048000"/>
            <a:ext cx="4464050" cy="347726"/>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3581400"/>
            <a:ext cx="3733800" cy="394069"/>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5029200"/>
            <a:ext cx="4153243" cy="349250"/>
          </a:xfrm>
          <a:prstGeom prst="rect">
            <a:avLst/>
          </a:prstGeom>
        </p:spPr>
      </p:pic>
      <p:pic>
        <p:nvPicPr>
          <p:cNvPr id="20" name="Picture 1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000" y="4343400"/>
            <a:ext cx="4800600" cy="349650"/>
          </a:xfrm>
          <a:prstGeom prst="rect">
            <a:avLst/>
          </a:prstGeom>
        </p:spPr>
      </p:pic>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172200"/>
            <a:ext cx="5029200" cy="350293"/>
          </a:xfrm>
          <a:prstGeom prst="rect">
            <a:avLst/>
          </a:prstGeom>
        </p:spPr>
      </p:pic>
      <p:sp>
        <p:nvSpPr>
          <p:cNvPr id="23" name="Content Placeholder 2"/>
          <p:cNvSpPr txBox="1">
            <a:spLocks/>
          </p:cNvSpPr>
          <p:nvPr/>
        </p:nvSpPr>
        <p:spPr bwMode="auto">
          <a:xfrm>
            <a:off x="7772400" y="5410200"/>
            <a:ext cx="45720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400" dirty="0">
                <a:latin typeface="Calibri"/>
                <a:cs typeface="Calibri"/>
              </a:rPr>
              <a:t>Basic idea: beliefs “reweighted” by likelihood of evidence</a:t>
            </a:r>
          </a:p>
          <a:p>
            <a:pPr>
              <a:lnSpc>
                <a:spcPct val="90000"/>
              </a:lnSpc>
            </a:pPr>
            <a:r>
              <a:rPr lang="en-US" sz="2400" dirty="0">
                <a:latin typeface="Calibri"/>
                <a:cs typeface="Calibri"/>
              </a:rPr>
              <a:t>Unlike passage of time, we have to renormalize</a:t>
            </a:r>
          </a:p>
          <a:p>
            <a:endParaRPr lang="en-US" sz="2400" dirty="0">
              <a:latin typeface="Calibri"/>
              <a:cs typeface="Calibri"/>
            </a:endParaRPr>
          </a:p>
        </p:txBody>
      </p:sp>
    </p:spTree>
    <p:extLst>
      <p:ext uri="{BB962C8B-B14F-4D97-AF65-F5344CB8AC3E}">
        <p14:creationId xmlns:p14="http://schemas.microsoft.com/office/powerpoint/2010/main" val="361950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Observation</a:t>
            </a:r>
          </a:p>
        </p:txBody>
      </p:sp>
      <p:sp>
        <p:nvSpPr>
          <p:cNvPr id="3" name="Content Placeholder 2"/>
          <p:cNvSpPr>
            <a:spLocks noGrp="1"/>
          </p:cNvSpPr>
          <p:nvPr>
            <p:ph idx="1"/>
          </p:nvPr>
        </p:nvSpPr>
        <p:spPr>
          <a:xfrm>
            <a:off x="406400" y="1219200"/>
            <a:ext cx="11379200" cy="4906965"/>
          </a:xfrm>
        </p:spPr>
        <p:txBody>
          <a:bodyPr/>
          <a:lstStyle/>
          <a:p>
            <a:pPr>
              <a:lnSpc>
                <a:spcPct val="90000"/>
              </a:lnSpc>
            </a:pPr>
            <a:r>
              <a:rPr lang="en-US" sz="2400" dirty="0">
                <a:latin typeface="Calibri"/>
                <a:cs typeface="Calibri"/>
              </a:rPr>
              <a:t>Assume we have current belief P(X | previous evidence):</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Then, after evidence comes in:</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marL="0" indent="0">
              <a:lnSpc>
                <a:spcPct val="90000"/>
              </a:lnSpc>
              <a:buNone/>
            </a:pPr>
            <a:endParaRPr lang="en-US" sz="2400" dirty="0">
              <a:latin typeface="Calibri"/>
              <a:cs typeface="Calibri"/>
            </a:endParaRPr>
          </a:p>
          <a:p>
            <a:pPr>
              <a:lnSpc>
                <a:spcPct val="90000"/>
              </a:lnSpc>
            </a:pPr>
            <a:endParaRPr lang="en-US" sz="2400" dirty="0">
              <a:latin typeface="Calibri"/>
              <a:cs typeface="Calibri"/>
            </a:endParaRPr>
          </a:p>
          <a:p>
            <a:endParaRPr lang="en-US" sz="2400" dirty="0">
              <a:latin typeface="Calibri"/>
              <a:cs typeface="Calibri"/>
            </a:endParaRPr>
          </a:p>
        </p:txBody>
      </p:sp>
      <p:grpSp>
        <p:nvGrpSpPr>
          <p:cNvPr id="8" name="Group 19"/>
          <p:cNvGrpSpPr>
            <a:grpSpLocks/>
          </p:cNvGrpSpPr>
          <p:nvPr/>
        </p:nvGrpSpPr>
        <p:grpSpPr bwMode="auto">
          <a:xfrm>
            <a:off x="9144000" y="1143000"/>
            <a:ext cx="588962" cy="1766890"/>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1</a:t>
              </a:r>
              <a:endParaRPr lang="en-US" sz="1400" baseline="-25000" dirty="0">
                <a:latin typeface="Calibri"/>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1219200"/>
            <a:ext cx="2209799" cy="2020506"/>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28800"/>
            <a:ext cx="3625850" cy="367294"/>
          </a:xfrm>
          <a:prstGeom prst="rect">
            <a:avLst/>
          </a:prstGeom>
        </p:spPr>
      </p:pic>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581400"/>
            <a:ext cx="5029200" cy="350293"/>
          </a:xfrm>
          <a:prstGeom prst="rect">
            <a:avLst/>
          </a:prstGeom>
        </p:spPr>
      </p:pic>
      <p:sp>
        <p:nvSpPr>
          <p:cNvPr id="23" name="Content Placeholder 2"/>
          <p:cNvSpPr txBox="1">
            <a:spLocks/>
          </p:cNvSpPr>
          <p:nvPr/>
        </p:nvSpPr>
        <p:spPr bwMode="auto">
          <a:xfrm>
            <a:off x="533400" y="4724400"/>
            <a:ext cx="45720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400" dirty="0">
                <a:latin typeface="Calibri"/>
                <a:cs typeface="Calibri"/>
              </a:rPr>
              <a:t>Basic idea: beliefs “reweighted” by likelihood of evidence</a:t>
            </a:r>
          </a:p>
          <a:p>
            <a:pPr>
              <a:lnSpc>
                <a:spcPct val="90000"/>
              </a:lnSpc>
            </a:pPr>
            <a:r>
              <a:rPr lang="en-US" sz="2400" dirty="0">
                <a:latin typeface="Calibri"/>
                <a:cs typeface="Calibri"/>
              </a:rPr>
              <a:t>Unlike passage of time, we have to renormalize</a:t>
            </a:r>
          </a:p>
          <a:p>
            <a:endParaRPr lang="en-US" sz="2400" dirty="0">
              <a:latin typeface="Calibri"/>
              <a:cs typeface="Calibri"/>
            </a:endParaRPr>
          </a:p>
        </p:txBody>
      </p:sp>
    </p:spTree>
    <p:extLst>
      <p:ext uri="{BB962C8B-B14F-4D97-AF65-F5344CB8AC3E}">
        <p14:creationId xmlns:p14="http://schemas.microsoft.com/office/powerpoint/2010/main" val="20469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Calibri"/>
                <a:ea typeface="ＭＳ Ｐゴシック" pitchFamily="34" charset="-128"/>
                <a:cs typeface="Calibri"/>
              </a:rPr>
              <a:t>Example: Observation</a:t>
            </a:r>
          </a:p>
        </p:txBody>
      </p:sp>
      <p:sp>
        <p:nvSpPr>
          <p:cNvPr id="65538" name="Rectangle 3"/>
          <p:cNvSpPr>
            <a:spLocks noGrp="1" noChangeArrowheads="1"/>
          </p:cNvSpPr>
          <p:nvPr>
            <p:ph idx="1"/>
          </p:nvPr>
        </p:nvSpPr>
        <p:spPr>
          <a:xfrm>
            <a:off x="990600" y="1397001"/>
            <a:ext cx="10795000" cy="4729164"/>
          </a:xfrm>
        </p:spPr>
        <p:txBody>
          <a:bodyPr/>
          <a:lstStyle/>
          <a:p>
            <a:r>
              <a:rPr lang="en-US" sz="2400" dirty="0">
                <a:latin typeface="Calibri"/>
                <a:ea typeface="ＭＳ Ｐゴシック" pitchFamily="34" charset="-128"/>
                <a:cs typeface="Calibri"/>
              </a:rPr>
              <a:t>As we get observations, beliefs get reweighted,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decreases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5539" name="Object 2"/>
          <p:cNvGraphicFramePr>
            <a:graphicFrameLocks noChangeAspect="1"/>
          </p:cNvGraphicFramePr>
          <p:nvPr>
            <p:extLst>
              <p:ext uri="{D42A27DB-BD31-4B8C-83A1-F6EECF244321}">
                <p14:modId xmlns:p14="http://schemas.microsoft.com/office/powerpoint/2010/main" val="747159229"/>
              </p:ext>
            </p:extLst>
          </p:nvPr>
        </p:nvGraphicFramePr>
        <p:xfrm>
          <a:off x="6553200" y="2514600"/>
          <a:ext cx="2505075" cy="1692275"/>
        </p:xfrm>
        <a:graphic>
          <a:graphicData uri="http://schemas.openxmlformats.org/presentationml/2006/ole">
            <mc:AlternateContent xmlns:mc="http://schemas.openxmlformats.org/markup-compatibility/2006">
              <mc:Choice xmlns:v="urn:schemas-microsoft-com:vml" Requires="v">
                <p:oleObj spid="_x0000_s2163" name="Photo Editor Photo" r:id="rId4" imgW="3802710" imgH="2567619" progId="MSPhotoEd.3">
                  <p:embed/>
                </p:oleObj>
              </mc:Choice>
              <mc:Fallback>
                <p:oleObj name="Photo Editor Photo" r:id="rId4" imgW="3802710" imgH="256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14600"/>
                        <a:ext cx="2505075" cy="169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pic>
        <p:nvPicPr>
          <p:cNvPr id="65540" name="Picture 5"/>
          <p:cNvPicPr>
            <a:picLocks noChangeAspect="1" noChangeArrowheads="1"/>
          </p:cNvPicPr>
          <p:nvPr/>
        </p:nvPicPr>
        <p:blipFill>
          <a:blip r:embed="rId6">
            <a:extLst>
              <a:ext uri="{28A0092B-C50C-407E-A947-70E740481C1C}">
                <a14:useLocalDpi xmlns:a14="http://schemas.microsoft.com/office/drawing/2010/main" val="0"/>
              </a:ext>
            </a:extLst>
          </a:blip>
          <a:srcRect l="1595" t="905" r="2145" b="2351"/>
          <a:stretch>
            <a:fillRect/>
          </a:stretch>
        </p:blipFill>
        <p:spPr bwMode="auto">
          <a:xfrm>
            <a:off x="2994025" y="2517775"/>
            <a:ext cx="2492375" cy="169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 Box 6"/>
          <p:cNvSpPr txBox="1">
            <a:spLocks noChangeArrowheads="1"/>
          </p:cNvSpPr>
          <p:nvPr/>
        </p:nvSpPr>
        <p:spPr bwMode="auto">
          <a:xfrm>
            <a:off x="3048000" y="4335462"/>
            <a:ext cx="2517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Before observation</a:t>
            </a:r>
          </a:p>
        </p:txBody>
      </p:sp>
      <p:sp>
        <p:nvSpPr>
          <p:cNvPr id="65542" name="Text Box 7"/>
          <p:cNvSpPr txBox="1">
            <a:spLocks noChangeArrowheads="1"/>
          </p:cNvSpPr>
          <p:nvPr/>
        </p:nvSpPr>
        <p:spPr bwMode="auto">
          <a:xfrm>
            <a:off x="6778625" y="4335462"/>
            <a:ext cx="25177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After observation</a:t>
            </a:r>
          </a:p>
        </p:txBody>
      </p:sp>
      <p:pic>
        <p:nvPicPr>
          <p:cNvPr id="65543" name="Picture 8"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49775" y="5257800"/>
            <a:ext cx="27654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600" y="4058769"/>
            <a:ext cx="2436812" cy="252188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03" y="4114800"/>
            <a:ext cx="2561219" cy="2524718"/>
          </a:xfrm>
          <a:prstGeom prst="rect">
            <a:avLst/>
          </a:prstGeom>
        </p:spPr>
      </p:pic>
    </p:spTree>
    <p:extLst>
      <p:ext uri="{BB962C8B-B14F-4D97-AF65-F5344CB8AC3E}">
        <p14:creationId xmlns:p14="http://schemas.microsoft.com/office/powerpoint/2010/main" val="34374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5400"/>
            <a:ext cx="9982200" cy="1143000"/>
          </a:xfrm>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2133600" y="4327525"/>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2536520485"/>
              </p:ext>
            </p:extLst>
          </p:nvPr>
        </p:nvGraphicFramePr>
        <p:xfrm>
          <a:off x="75438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t+1</a:t>
                      </a:r>
                      <a:r>
                        <a:rPr lang="en-US" sz="1800" b="0" dirty="0">
                          <a:solidFill>
                            <a:srgbClr val="333399"/>
                          </a:solidFill>
                          <a:latin typeface="Calibri"/>
                          <a:cs typeface="Calibri"/>
                        </a:rPr>
                        <a:t>|R</a:t>
                      </a:r>
                      <a:r>
                        <a:rPr lang="en-US" sz="1800" b="0" baseline="-25000" dirty="0">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31" name="Straight Arrow Connector 30"/>
          <p:cNvCxnSpPr/>
          <p:nvPr/>
        </p:nvCxnSpPr>
        <p:spPr>
          <a:xfrm>
            <a:off x="3657600" y="4716463"/>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419600" y="4327525"/>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5943600" y="4724401"/>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655553260"/>
              </p:ext>
            </p:extLst>
          </p:nvPr>
        </p:nvGraphicFramePr>
        <p:xfrm>
          <a:off x="99060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667000" y="5241925"/>
            <a:ext cx="1981200" cy="76200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1</a:t>
            </a:r>
          </a:p>
        </p:txBody>
      </p:sp>
      <p:sp>
        <p:nvSpPr>
          <p:cNvPr id="50" name="Oval 49"/>
          <p:cNvSpPr/>
          <p:nvPr/>
        </p:nvSpPr>
        <p:spPr>
          <a:xfrm>
            <a:off x="4953000" y="5241925"/>
            <a:ext cx="1981200" cy="762000"/>
          </a:xfrm>
          <a:prstGeom prst="ellipse">
            <a:avLst/>
          </a:prstGeom>
          <a:solidFill>
            <a:srgbClr val="BFBFBF"/>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2</a:t>
            </a:r>
          </a:p>
        </p:txBody>
      </p:sp>
      <p:sp>
        <p:nvSpPr>
          <p:cNvPr id="51" name="Oval 50"/>
          <p:cNvSpPr/>
          <p:nvPr/>
        </p:nvSpPr>
        <p:spPr>
          <a:xfrm>
            <a:off x="381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0</a:t>
            </a:r>
          </a:p>
        </p:txBody>
      </p:sp>
      <p:sp>
        <p:nvSpPr>
          <p:cNvPr id="52" name="Oval 51"/>
          <p:cNvSpPr/>
          <p:nvPr/>
        </p:nvSpPr>
        <p:spPr>
          <a:xfrm>
            <a:off x="2667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1</a:t>
            </a:r>
          </a:p>
        </p:txBody>
      </p:sp>
      <p:sp>
        <p:nvSpPr>
          <p:cNvPr id="53" name="Oval 52"/>
          <p:cNvSpPr/>
          <p:nvPr/>
        </p:nvSpPr>
        <p:spPr>
          <a:xfrm>
            <a:off x="4953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2</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378" y="63500"/>
            <a:ext cx="2621611" cy="890016"/>
          </a:xfrm>
          <a:prstGeom prst="rect">
            <a:avLst/>
          </a:prstGeom>
        </p:spPr>
      </p:pic>
      <p:cxnSp>
        <p:nvCxnSpPr>
          <p:cNvPr id="58" name="Straight Arrow Connector 57"/>
          <p:cNvCxnSpPr/>
          <p:nvPr/>
        </p:nvCxnSpPr>
        <p:spPr>
          <a:xfrm>
            <a:off x="6934200" y="4327525"/>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762000" y="2895600"/>
            <a:ext cx="1165140"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7" name="TextBox 26"/>
          <p:cNvSpPr txBox="1"/>
          <p:nvPr/>
        </p:nvSpPr>
        <p:spPr>
          <a:xfrm>
            <a:off x="3055405" y="1828800"/>
            <a:ext cx="1222736"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8" name="TextBox 27"/>
          <p:cNvSpPr txBox="1"/>
          <p:nvPr/>
        </p:nvSpPr>
        <p:spPr>
          <a:xfrm>
            <a:off x="3048000" y="2858869"/>
            <a:ext cx="1399128" cy="646331"/>
          </a:xfrm>
          <a:prstGeom prst="rect">
            <a:avLst/>
          </a:prstGeom>
          <a:noFill/>
        </p:spPr>
        <p:txBody>
          <a:bodyPr wrap="none" rtlCol="0">
            <a:spAutoFit/>
          </a:bodyPr>
          <a:lstStyle/>
          <a:p>
            <a:r>
              <a:rPr lang="en-US" dirty="0">
                <a:latin typeface="Calibri"/>
                <a:cs typeface="Calibri"/>
              </a:rPr>
              <a:t>B(+r) = 0.818</a:t>
            </a:r>
          </a:p>
          <a:p>
            <a:r>
              <a:rPr lang="en-US" dirty="0">
                <a:latin typeface="Calibri"/>
                <a:cs typeface="Calibri"/>
              </a:rPr>
              <a:t>B(-r)  = 0.182</a:t>
            </a:r>
          </a:p>
        </p:txBody>
      </p:sp>
      <p:sp>
        <p:nvSpPr>
          <p:cNvPr id="29" name="TextBox 28"/>
          <p:cNvSpPr txBox="1"/>
          <p:nvPr/>
        </p:nvSpPr>
        <p:spPr>
          <a:xfrm>
            <a:off x="5265205" y="1828800"/>
            <a:ext cx="1456724" cy="646331"/>
          </a:xfrm>
          <a:prstGeom prst="rect">
            <a:avLst/>
          </a:prstGeom>
          <a:noFill/>
        </p:spPr>
        <p:txBody>
          <a:bodyPr wrap="none" rtlCol="0">
            <a:spAutoFit/>
          </a:bodyPr>
          <a:lstStyle/>
          <a:p>
            <a:r>
              <a:rPr lang="en-US" dirty="0">
                <a:latin typeface="Calibri"/>
                <a:cs typeface="Calibri"/>
              </a:rPr>
              <a:t>B’(+r) = 0.627</a:t>
            </a:r>
          </a:p>
          <a:p>
            <a:r>
              <a:rPr lang="en-US" dirty="0">
                <a:latin typeface="Calibri"/>
                <a:cs typeface="Calibri"/>
              </a:rPr>
              <a:t>B’(-r)  = 0.373</a:t>
            </a:r>
          </a:p>
        </p:txBody>
      </p:sp>
      <p:sp>
        <p:nvSpPr>
          <p:cNvPr id="30" name="TextBox 29"/>
          <p:cNvSpPr txBox="1"/>
          <p:nvPr/>
        </p:nvSpPr>
        <p:spPr>
          <a:xfrm>
            <a:off x="5257800" y="2895600"/>
            <a:ext cx="1399128" cy="646331"/>
          </a:xfrm>
          <a:prstGeom prst="rect">
            <a:avLst/>
          </a:prstGeom>
          <a:noFill/>
        </p:spPr>
        <p:txBody>
          <a:bodyPr wrap="none" rtlCol="0">
            <a:spAutoFit/>
          </a:bodyPr>
          <a:lstStyle/>
          <a:p>
            <a:r>
              <a:rPr lang="en-US" dirty="0">
                <a:latin typeface="Calibri"/>
                <a:cs typeface="Calibri"/>
              </a:rPr>
              <a:t>B(+r) = 0.883</a:t>
            </a:r>
          </a:p>
          <a:p>
            <a:r>
              <a:rPr lang="en-US" dirty="0">
                <a:latin typeface="Calibri"/>
                <a:cs typeface="Calibri"/>
              </a:rPr>
              <a:t>B(-r)  = 0.117</a:t>
            </a:r>
          </a:p>
        </p:txBody>
      </p:sp>
      <p:cxnSp>
        <p:nvCxnSpPr>
          <p:cNvPr id="32" name="Straight Arrow Connector 31"/>
          <p:cNvCxnSpPr>
            <a:stCxn id="3" idx="3"/>
            <a:endCxn id="27" idx="1"/>
          </p:cNvCxnSpPr>
          <p:nvPr/>
        </p:nvCxnSpPr>
        <p:spPr>
          <a:xfrm flipV="1">
            <a:off x="1927140" y="2151966"/>
            <a:ext cx="1128265"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endCxn id="28" idx="0"/>
          </p:cNvCxnSpPr>
          <p:nvPr/>
        </p:nvCxnSpPr>
        <p:spPr>
          <a:xfrm flipH="1">
            <a:off x="3747564" y="2514600"/>
            <a:ext cx="6243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6019800" y="2514600"/>
            <a:ext cx="1037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28" idx="3"/>
            <a:endCxn id="29" idx="1"/>
          </p:cNvCxnSpPr>
          <p:nvPr/>
        </p:nvCxnSpPr>
        <p:spPr>
          <a:xfrm flipV="1">
            <a:off x="4447128" y="2151966"/>
            <a:ext cx="818077" cy="10300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184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Online Belief Updates</a:t>
            </a:r>
          </a:p>
        </p:txBody>
      </p:sp>
      <p:sp>
        <p:nvSpPr>
          <p:cNvPr id="3" name="Content Placeholder 2"/>
          <p:cNvSpPr>
            <a:spLocks noGrp="1"/>
          </p:cNvSpPr>
          <p:nvPr>
            <p:ph idx="1"/>
          </p:nvPr>
        </p:nvSpPr>
        <p:spPr/>
        <p:txBody>
          <a:bodyPr/>
          <a:lstStyle/>
          <a:p>
            <a:r>
              <a:rPr lang="en-US" sz="2400" dirty="0">
                <a:latin typeface="Calibri"/>
                <a:cs typeface="Calibri"/>
              </a:rPr>
              <a:t>Every time step, we start with current P(X | evidence)</a:t>
            </a:r>
          </a:p>
          <a:p>
            <a:r>
              <a:rPr lang="en-US" sz="2400" dirty="0">
                <a:latin typeface="Calibri"/>
                <a:cs typeface="Calibri"/>
              </a:rPr>
              <a:t>We update for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We update for evidence: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 forward algorithm does both at once (and </a:t>
            </a:r>
            <a:r>
              <a:rPr lang="en-US" sz="2400" dirty="0" err="1">
                <a:latin typeface="Calibri"/>
                <a:cs typeface="Calibri"/>
              </a:rPr>
              <a:t>doesn</a:t>
            </a:r>
            <a:r>
              <a:rPr lang="ja-JP" altLang="en-US" sz="2400" dirty="0">
                <a:latin typeface="Calibri"/>
                <a:cs typeface="Calibri"/>
              </a:rPr>
              <a:t>’</a:t>
            </a:r>
            <a:r>
              <a:rPr lang="en-US" sz="2400" dirty="0">
                <a:latin typeface="Calibri"/>
                <a:cs typeface="Calibri"/>
              </a:rPr>
              <a:t>t normalize)</a:t>
            </a:r>
          </a:p>
          <a:p>
            <a:endParaRPr lang="en-US" sz="2400" dirty="0">
              <a:latin typeface="Calibri"/>
              <a:cs typeface="Calibri"/>
            </a:endParaRPr>
          </a:p>
          <a:p>
            <a:endParaRPr lang="en-US" sz="2400" dirty="0">
              <a:latin typeface="Calibri"/>
              <a:cs typeface="Calibri"/>
            </a:endParaRPr>
          </a:p>
        </p:txBody>
      </p:sp>
      <p:pic>
        <p:nvPicPr>
          <p:cNvPr id="5" name="Picture 13" descr="txp_fi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740025"/>
            <a:ext cx="66294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19200" y="4945062"/>
            <a:ext cx="5114925"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17"/>
          <p:cNvGrpSpPr>
            <a:grpSpLocks/>
          </p:cNvGrpSpPr>
          <p:nvPr/>
        </p:nvGrpSpPr>
        <p:grpSpPr bwMode="auto">
          <a:xfrm>
            <a:off x="8991600" y="2338607"/>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9525000" y="3657600"/>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10524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atin typeface="Calibri"/>
                <a:ea typeface="ＭＳ Ｐゴシック" pitchFamily="34" charset="-128"/>
                <a:cs typeface="Calibri"/>
              </a:rPr>
              <a:t>The Forward Algorithm</a:t>
            </a:r>
          </a:p>
        </p:txBody>
      </p:sp>
      <p:sp>
        <p:nvSpPr>
          <p:cNvPr id="33795" name="Rectangle 3"/>
          <p:cNvSpPr>
            <a:spLocks noGrp="1" noChangeArrowheads="1"/>
          </p:cNvSpPr>
          <p:nvPr>
            <p:ph idx="1"/>
          </p:nvPr>
        </p:nvSpPr>
        <p:spPr>
          <a:xfrm>
            <a:off x="1066800" y="12192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We can derive the following updates</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1216516" name="Picture 4"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43200" y="3800475"/>
            <a:ext cx="31543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12"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255713" y="3260725"/>
            <a:ext cx="3468687"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6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727325" y="4632325"/>
            <a:ext cx="578167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6519" name="Picture 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773363" y="5470525"/>
            <a:ext cx="5840412"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7" name="Picture 1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3424238" y="1905000"/>
            <a:ext cx="2822575"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8" name="AutoShape 11"/>
          <p:cNvSpPr>
            <a:spLocks noChangeArrowheads="1"/>
          </p:cNvSpPr>
          <p:nvPr/>
        </p:nvSpPr>
        <p:spPr bwMode="auto">
          <a:xfrm>
            <a:off x="8305800" y="2819400"/>
            <a:ext cx="3581400" cy="990600"/>
          </a:xfrm>
          <a:prstGeom prst="wedgeRectCallout">
            <a:avLst>
              <a:gd name="adj1" fmla="val -146411"/>
              <a:gd name="adj2" fmla="val 10671"/>
            </a:avLst>
          </a:prstGeom>
          <a:solidFill>
            <a:schemeClr val="accent1"/>
          </a:solidFill>
          <a:ln w="9525">
            <a:solidFill>
              <a:schemeClr val="tx1"/>
            </a:solidFill>
            <a:miter lim="800000"/>
            <a:headEnd/>
            <a:tailEnd/>
          </a:ln>
        </p:spPr>
        <p:txBody>
          <a:bodyPr/>
          <a:lstStyle/>
          <a:p>
            <a:pPr algn="ctr"/>
            <a:r>
              <a:rPr lang="en-US" dirty="0">
                <a:latin typeface="Calibri"/>
                <a:cs typeface="Calibri"/>
              </a:rPr>
              <a:t>We can normalize as we go if we want to have P(</a:t>
            </a:r>
            <a:r>
              <a:rPr lang="en-US" dirty="0" err="1">
                <a:latin typeface="Calibri"/>
                <a:cs typeface="Calibri"/>
              </a:rPr>
              <a:t>x|e</a:t>
            </a:r>
            <a:r>
              <a:rPr lang="en-US" dirty="0">
                <a:latin typeface="Calibri"/>
                <a:cs typeface="Calibri"/>
              </a:rPr>
              <a:t>) at each time step, or just once at the end…</a:t>
            </a:r>
          </a:p>
        </p:txBody>
      </p:sp>
      <p:sp>
        <p:nvSpPr>
          <p:cNvPr id="13" name="TextBox 14"/>
          <p:cNvSpPr txBox="1">
            <a:spLocks noChangeArrowheads="1"/>
          </p:cNvSpPr>
          <p:nvPr/>
        </p:nvSpPr>
        <p:spPr bwMode="auto">
          <a:xfrm>
            <a:off x="7696200" y="6488113"/>
            <a:ext cx="4495800" cy="369330"/>
          </a:xfrm>
          <a:prstGeom prst="rect">
            <a:avLst/>
          </a:prstGeom>
          <a:noFill/>
          <a:ln w="9525">
            <a:noFill/>
            <a:miter lim="800000"/>
            <a:headEnd/>
            <a:tailEnd/>
          </a:ln>
        </p:spPr>
        <p:txBody>
          <a:bodyPr wrap="square" lIns="91438" tIns="45719" rIns="91438" bIns="45719">
            <a:spAutoFit/>
          </a:bodyPr>
          <a:lstStyle/>
          <a:p>
            <a:pPr algn="r"/>
            <a:r>
              <a:rPr lang="en-US" dirty="0">
                <a:solidFill>
                  <a:srgbClr val="FF0000"/>
                </a:solidFill>
                <a:latin typeface="Calibri"/>
                <a:cs typeface="Calibri"/>
              </a:rPr>
              <a:t>[Demo: Ghostbusters Exact Filtering (L15D2)]</a:t>
            </a:r>
          </a:p>
        </p:txBody>
      </p:sp>
      <p:sp>
        <p:nvSpPr>
          <p:cNvPr id="5" name="TextBox 4"/>
          <p:cNvSpPr txBox="1"/>
          <p:nvPr/>
        </p:nvSpPr>
        <p:spPr>
          <a:xfrm>
            <a:off x="3143150" y="3352800"/>
            <a:ext cx="114500" cy="369332"/>
          </a:xfrm>
          <a:prstGeom prst="rect">
            <a:avLst/>
          </a:prstGeom>
          <a:noFill/>
        </p:spPr>
        <p:txBody>
          <a:bodyPr wrap="square" rtlCol="0">
            <a:spAutoFit/>
          </a:bodyPr>
          <a:lstStyle/>
          <a:p>
            <a:r>
              <a:rPr lang="en-US" i="1" dirty="0"/>
              <a:t>t</a:t>
            </a:r>
          </a:p>
        </p:txBody>
      </p:sp>
    </p:spTree>
    <p:extLst>
      <p:ext uri="{BB962C8B-B14F-4D97-AF65-F5344CB8AC3E}">
        <p14:creationId xmlns:p14="http://schemas.microsoft.com/office/powerpoint/2010/main" val="3006352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6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219201"/>
            <a:ext cx="6666805" cy="5314395"/>
          </a:xfrm>
          <a:prstGeom prst="rect">
            <a:avLst/>
          </a:prstGeom>
        </p:spPr>
      </p:pic>
    </p:spTree>
    <p:extLst>
      <p:ext uri="{BB962C8B-B14F-4D97-AF65-F5344CB8AC3E}">
        <p14:creationId xmlns:p14="http://schemas.microsoft.com/office/powerpoint/2010/main" val="181311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a:ea typeface="ＭＳ Ｐゴシック" pitchFamily="34" charset="-128"/>
              </a:rPr>
              <a:t>Particle Filtering</a:t>
            </a:r>
          </a:p>
        </p:txBody>
      </p:sp>
      <p:grpSp>
        <p:nvGrpSpPr>
          <p:cNvPr id="72706" name="Group 4"/>
          <p:cNvGrpSpPr>
            <a:grpSpLocks/>
          </p:cNvGrpSpPr>
          <p:nvPr/>
        </p:nvGrpSpPr>
        <p:grpSpPr bwMode="auto">
          <a:xfrm>
            <a:off x="8458200" y="1401762"/>
            <a:ext cx="2057400" cy="2057400"/>
            <a:chOff x="3984" y="1056"/>
            <a:chExt cx="1296" cy="1296"/>
          </a:xfrm>
        </p:grpSpPr>
        <p:sp>
          <p:nvSpPr>
            <p:cNvPr id="72730"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1" name="Rectangle 6"/>
            <p:cNvSpPr>
              <a:spLocks noChangeArrowheads="1"/>
            </p:cNvSpPr>
            <p:nvPr/>
          </p:nvSpPr>
          <p:spPr bwMode="auto">
            <a:xfrm>
              <a:off x="4416" y="1056"/>
              <a:ext cx="432" cy="432"/>
            </a:xfrm>
            <a:prstGeom prst="rect">
              <a:avLst/>
            </a:prstGeom>
            <a:solidFill>
              <a:srgbClr val="6699FF"/>
            </a:solidFill>
            <a:ln w="9525">
              <a:solidFill>
                <a:schemeClr val="tx1"/>
              </a:solidFill>
              <a:miter lim="800000"/>
              <a:headEnd/>
              <a:tailEnd/>
            </a:ln>
          </p:spPr>
          <p:txBody>
            <a:bodyPr wrap="none" anchor="ctr"/>
            <a:lstStyle/>
            <a:p>
              <a:pPr algn="ctr"/>
              <a:r>
                <a:rPr lang="en-US">
                  <a:latin typeface="Calibri"/>
                  <a:cs typeface="Calibri"/>
                </a:rPr>
                <a:t>0.1</a:t>
              </a:r>
            </a:p>
          </p:txBody>
        </p:sp>
        <p:sp>
          <p:nvSpPr>
            <p:cNvPr id="72732"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3"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4"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5" name="Rectangle 10"/>
            <p:cNvSpPr>
              <a:spLocks noChangeArrowheads="1"/>
            </p:cNvSpPr>
            <p:nvPr/>
          </p:nvSpPr>
          <p:spPr bwMode="auto">
            <a:xfrm>
              <a:off x="4848" y="1488"/>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6"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7" name="Rectangle 12"/>
            <p:cNvSpPr>
              <a:spLocks noChangeArrowheads="1"/>
            </p:cNvSpPr>
            <p:nvPr/>
          </p:nvSpPr>
          <p:spPr bwMode="auto">
            <a:xfrm>
              <a:off x="4416" y="1920"/>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8" name="Rectangle 13"/>
            <p:cNvSpPr>
              <a:spLocks noChangeArrowheads="1"/>
            </p:cNvSpPr>
            <p:nvPr/>
          </p:nvSpPr>
          <p:spPr bwMode="auto">
            <a:xfrm>
              <a:off x="4848" y="1920"/>
              <a:ext cx="432" cy="432"/>
            </a:xfrm>
            <a:prstGeom prst="rect">
              <a:avLst/>
            </a:prstGeom>
            <a:solidFill>
              <a:srgbClr val="FF7C80"/>
            </a:solidFill>
            <a:ln w="9525">
              <a:solidFill>
                <a:schemeClr val="tx1"/>
              </a:solidFill>
              <a:miter lim="800000"/>
              <a:headEnd/>
              <a:tailEnd/>
            </a:ln>
          </p:spPr>
          <p:txBody>
            <a:bodyPr wrap="none" anchor="ctr"/>
            <a:lstStyle/>
            <a:p>
              <a:pPr algn="ctr"/>
              <a:r>
                <a:rPr lang="en-US">
                  <a:latin typeface="Calibri"/>
                  <a:cs typeface="Calibri"/>
                </a:rPr>
                <a:t>0.5</a:t>
              </a:r>
            </a:p>
          </p:txBody>
        </p:sp>
      </p:grpSp>
      <p:grpSp>
        <p:nvGrpSpPr>
          <p:cNvPr id="72707" name="Group 37"/>
          <p:cNvGrpSpPr>
            <a:grpSpLocks/>
          </p:cNvGrpSpPr>
          <p:nvPr/>
        </p:nvGrpSpPr>
        <p:grpSpPr bwMode="auto">
          <a:xfrm>
            <a:off x="8458200" y="4297362"/>
            <a:ext cx="2057400" cy="2057400"/>
            <a:chOff x="6324600" y="4419600"/>
            <a:chExt cx="2057400" cy="2057400"/>
          </a:xfrm>
        </p:grpSpPr>
        <p:grpSp>
          <p:nvGrpSpPr>
            <p:cNvPr id="72710" name="Group 14"/>
            <p:cNvGrpSpPr>
              <a:grpSpLocks/>
            </p:cNvGrpSpPr>
            <p:nvPr/>
          </p:nvGrpSpPr>
          <p:grpSpPr bwMode="auto">
            <a:xfrm>
              <a:off x="6324600" y="4419600"/>
              <a:ext cx="2057400" cy="2057400"/>
              <a:chOff x="3984" y="1056"/>
              <a:chExt cx="1296" cy="1296"/>
            </a:xfrm>
          </p:grpSpPr>
          <p:sp>
            <p:nvSpPr>
              <p:cNvPr id="72721"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2"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3"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4"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5"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6"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7"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8"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9"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2711"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2"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3"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4"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5" name="Oval 28"/>
            <p:cNvSpPr>
              <a:spLocks noChangeArrowheads="1"/>
            </p:cNvSpPr>
            <p:nvPr/>
          </p:nvSpPr>
          <p:spPr bwMode="auto">
            <a:xfrm>
              <a:off x="81534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6"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7"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8"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9"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20"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37" name="Isosceles Triangle 36"/>
          <p:cNvSpPr/>
          <p:nvPr/>
        </p:nvSpPr>
        <p:spPr>
          <a:xfrm flipV="1">
            <a:off x="9067800" y="3687762"/>
            <a:ext cx="8382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
          <p:cNvSpPr txBox="1">
            <a:spLocks noChangeArrowheads="1"/>
          </p:cNvSpPr>
          <p:nvPr/>
        </p:nvSpPr>
        <p:spPr bwMode="auto">
          <a:xfrm>
            <a:off x="609600" y="1371600"/>
            <a:ext cx="6858000" cy="4525962"/>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Filtering: approximate solution</a:t>
            </a:r>
          </a:p>
          <a:p>
            <a:pPr marL="2171700" lvl="4" indent="-342900" eaLnBrk="0" hangingPunct="0">
              <a:lnSpc>
                <a:spcPct val="80000"/>
              </a:lnSpc>
              <a:spcBef>
                <a:spcPct val="20000"/>
              </a:spcBef>
              <a:buClr>
                <a:schemeClr val="accent2"/>
              </a:buClr>
              <a:buFont typeface="Wingdings" pitchFamily="2" charset="2"/>
              <a:buChar char="§"/>
              <a:defRPr/>
            </a:pPr>
            <a:endParaRPr lang="en-US" sz="1200" kern="0" dirty="0">
              <a:solidFill>
                <a:schemeClr val="accent2"/>
              </a:solidFill>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Sometimes |X| is too big to use exact inference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|X| may be too big to even store B(X)</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E.g. X is continuous</a:t>
            </a:r>
          </a:p>
          <a:p>
            <a:pPr marL="742950" lvl="1" indent="-285750" eaLnBrk="0" hangingPunct="0">
              <a:lnSpc>
                <a:spcPct val="80000"/>
              </a:lnSpc>
              <a:spcBef>
                <a:spcPct val="20000"/>
              </a:spcBef>
              <a:buClr>
                <a:schemeClr val="tx1"/>
              </a:buClr>
              <a:buFont typeface="Wingdings" pitchFamily="2" charset="2"/>
              <a:buChar char="§"/>
              <a:defRPr/>
            </a:pPr>
            <a:endParaRPr lang="en-US" sz="1100" kern="0" dirty="0">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Solution: approximate inference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Track samples of X, not all values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Samples are called particles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Time per step is linear in the number of samples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But: number needed may be large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In memory: list of particles, not states</a:t>
            </a:r>
          </a:p>
          <a:p>
            <a:pPr marL="1143000" lvl="2" indent="-228600" eaLnBrk="0" hangingPunct="0">
              <a:lnSpc>
                <a:spcPct val="80000"/>
              </a:lnSpc>
              <a:spcBef>
                <a:spcPct val="20000"/>
              </a:spcBef>
              <a:buClr>
                <a:schemeClr val="accent2"/>
              </a:buClr>
              <a:buFont typeface="Wingdings" pitchFamily="2" charset="2"/>
              <a:buChar char="§"/>
              <a:defRPr/>
            </a:pPr>
            <a:endParaRPr lang="en-US" sz="1200" kern="0" dirty="0">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This is how robot localization works in practice</a:t>
            </a:r>
          </a:p>
          <a:p>
            <a:pPr marL="342900" indent="-342900" eaLnBrk="0" hangingPunct="0">
              <a:lnSpc>
                <a:spcPct val="80000"/>
              </a:lnSpc>
              <a:spcBef>
                <a:spcPct val="20000"/>
              </a:spcBef>
              <a:buClr>
                <a:schemeClr val="accent2"/>
              </a:buClr>
              <a:buFont typeface="Wingdings" pitchFamily="2" charset="2"/>
              <a:buChar char="§"/>
              <a:defRPr/>
            </a:pPr>
            <a:endParaRPr lang="en-US" sz="1200" kern="0" dirty="0">
              <a:solidFill>
                <a:schemeClr val="accent2"/>
              </a:solidFill>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Particle is just new name for sample</a:t>
            </a:r>
          </a:p>
        </p:txBody>
      </p:sp>
    </p:spTree>
    <p:extLst>
      <p:ext uri="{BB962C8B-B14F-4D97-AF65-F5344CB8AC3E}">
        <p14:creationId xmlns:p14="http://schemas.microsoft.com/office/powerpoint/2010/main" val="1859574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a:p>
            <a:pPr lvl="1">
              <a:lnSpc>
                <a:spcPct val="90000"/>
              </a:lnSpc>
            </a:pPr>
            <a:r>
              <a:rPr lang="en-US" sz="2400" dirty="0">
                <a:ea typeface="ＭＳ Ｐゴシック" pitchFamily="34" charset="-128"/>
              </a:rPr>
              <a:t>A (</a:t>
            </a:r>
            <a:r>
              <a:rPr lang="en-US" sz="2400" dirty="0" err="1">
                <a:ea typeface="ＭＳ Ｐゴシック" pitchFamily="34" charset="-128"/>
              </a:rPr>
              <a:t>growable</a:t>
            </a:r>
            <a:r>
              <a:rPr lang="en-US" sz="2400" dirty="0">
                <a:ea typeface="ＭＳ Ｐゴシック" pitchFamily="34" charset="-128"/>
              </a:rPr>
              <a:t>) BN: We can always use generic BN reasoning on it if we truncate the chain at a fixed length</a:t>
            </a:r>
          </a:p>
          <a:p>
            <a:pPr lvl="1">
              <a:lnSpc>
                <a:spcPct val="90000"/>
              </a:lnSpc>
            </a:pPr>
            <a:endParaRPr lang="en-US" sz="2400" dirty="0">
              <a:ea typeface="ＭＳ Ｐゴシック" pitchFamily="34" charset="-128"/>
            </a:endParaRP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2971800"/>
            <a:ext cx="1866900" cy="482600"/>
          </a:xfrm>
          <a:prstGeom prst="rect">
            <a:avLst/>
          </a:prstGeom>
        </p:spPr>
      </p:pic>
    </p:spTree>
    <p:extLst>
      <p:ext uri="{BB962C8B-B14F-4D97-AF65-F5344CB8AC3E}">
        <p14:creationId xmlns:p14="http://schemas.microsoft.com/office/powerpoint/2010/main" val="284592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ea typeface="ＭＳ Ｐゴシック" pitchFamily="34" charset="-128"/>
              </a:rPr>
              <a:t>Representation: Particles</a:t>
            </a:r>
          </a:p>
        </p:txBody>
      </p:sp>
      <p:sp>
        <p:nvSpPr>
          <p:cNvPr id="73730" name="Content Placeholder 2"/>
          <p:cNvSpPr>
            <a:spLocks noGrp="1"/>
          </p:cNvSpPr>
          <p:nvPr>
            <p:ph idx="1"/>
          </p:nvPr>
        </p:nvSpPr>
        <p:spPr>
          <a:xfrm>
            <a:off x="457200" y="1600200"/>
            <a:ext cx="8519760" cy="4525963"/>
          </a:xfrm>
        </p:spPr>
        <p:txBody>
          <a:bodyPr/>
          <a:lstStyle/>
          <a:p>
            <a:r>
              <a:rPr lang="en-US" sz="2400" dirty="0">
                <a:ea typeface="ＭＳ Ｐゴシック" pitchFamily="34" charset="-128"/>
              </a:rPr>
              <a:t>Our representation of P(X) is now a list of N particles (samples)</a:t>
            </a:r>
          </a:p>
          <a:p>
            <a:pPr lvl="1"/>
            <a:r>
              <a:rPr lang="en-US" sz="2000" dirty="0">
                <a:ea typeface="ＭＳ Ｐゴシック" pitchFamily="34" charset="-128"/>
              </a:rPr>
              <a:t>Generally, N &lt;&lt; |X|</a:t>
            </a:r>
          </a:p>
          <a:p>
            <a:pPr lvl="1"/>
            <a:r>
              <a:rPr lang="en-US" sz="2000" dirty="0">
                <a:ea typeface="ＭＳ Ｐゴシック" pitchFamily="34" charset="-128"/>
              </a:rPr>
              <a:t>Storing map from X to counts would defeat the point</a:t>
            </a:r>
          </a:p>
          <a:p>
            <a:endParaRPr lang="en-US" sz="2400" dirty="0">
              <a:ea typeface="ＭＳ Ｐゴシック" pitchFamily="34" charset="-128"/>
            </a:endParaRPr>
          </a:p>
          <a:p>
            <a:r>
              <a:rPr lang="en-US" sz="2400" dirty="0">
                <a:ea typeface="ＭＳ Ｐゴシック" pitchFamily="34" charset="-128"/>
              </a:rPr>
              <a:t>P(x) approximated by number of particles with value x</a:t>
            </a:r>
          </a:p>
          <a:p>
            <a:pPr lvl="1"/>
            <a:r>
              <a:rPr lang="en-US" sz="2000" dirty="0">
                <a:ea typeface="ＭＳ Ｐゴシック" pitchFamily="34" charset="-128"/>
              </a:rPr>
              <a:t>So, many x may have P(x) = 0! </a:t>
            </a:r>
          </a:p>
          <a:p>
            <a:pPr lvl="1"/>
            <a:r>
              <a:rPr lang="en-US" sz="2000" dirty="0">
                <a:ea typeface="ＭＳ Ｐゴシック" pitchFamily="34" charset="-128"/>
              </a:rPr>
              <a:t>More particles, more accuracy</a:t>
            </a:r>
          </a:p>
          <a:p>
            <a:pPr lvl="1"/>
            <a:endParaRPr lang="en-US" sz="2000" dirty="0">
              <a:ea typeface="ＭＳ Ｐゴシック" pitchFamily="34" charset="-128"/>
            </a:endParaRPr>
          </a:p>
          <a:p>
            <a:r>
              <a:rPr lang="en-US" sz="2400" dirty="0">
                <a:ea typeface="ＭＳ Ｐゴシック" pitchFamily="34" charset="-128"/>
              </a:rPr>
              <a:t>For now, all particles have a weight of 1</a:t>
            </a:r>
          </a:p>
          <a:p>
            <a:pPr lvl="1"/>
            <a:endParaRPr lang="en-US" sz="2000" dirty="0">
              <a:ea typeface="ＭＳ Ｐゴシック" pitchFamily="34" charset="-128"/>
            </a:endParaRPr>
          </a:p>
        </p:txBody>
      </p:sp>
      <p:grpSp>
        <p:nvGrpSpPr>
          <p:cNvPr id="73732" name="Group 26"/>
          <p:cNvGrpSpPr>
            <a:grpSpLocks/>
          </p:cNvGrpSpPr>
          <p:nvPr/>
        </p:nvGrpSpPr>
        <p:grpSpPr bwMode="auto">
          <a:xfrm rot="-5400000">
            <a:off x="9558337" y="1752600"/>
            <a:ext cx="1566863" cy="1566863"/>
            <a:chOff x="6324600" y="4419600"/>
            <a:chExt cx="2057400" cy="2057400"/>
          </a:xfrm>
        </p:grpSpPr>
        <p:grpSp>
          <p:nvGrpSpPr>
            <p:cNvPr id="73734" name="Group 49"/>
            <p:cNvGrpSpPr>
              <a:grpSpLocks/>
            </p:cNvGrpSpPr>
            <p:nvPr/>
          </p:nvGrpSpPr>
          <p:grpSpPr bwMode="auto">
            <a:xfrm>
              <a:off x="6324600" y="4419600"/>
              <a:ext cx="2057400" cy="2057400"/>
              <a:chOff x="3984" y="1056"/>
              <a:chExt cx="1296" cy="1296"/>
            </a:xfrm>
          </p:grpSpPr>
          <p:sp>
            <p:nvSpPr>
              <p:cNvPr id="73745" name="Rectangle 60"/>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6" name="Rectangle 61"/>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7" name="Rectangle 62"/>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8" name="Rectangle 63"/>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9" name="Rectangle 64"/>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0" name="Rectangle 65"/>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1" name="Rectangle 66"/>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2" name="Rectangle 67"/>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3" name="Rectangle 68"/>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3735" name="Oval 50"/>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6" name="Oval 51"/>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7" name="Oval 52"/>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8" name="Oval 53"/>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9" name="Oval 54"/>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3740" name="Oval 55"/>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1" name="Oval 56"/>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2" name="Oval 57"/>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3" name="Oval 58"/>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4" name="Oval 59"/>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3733" name="TextBox 69"/>
          <p:cNvSpPr txBox="1">
            <a:spLocks noChangeArrowheads="1"/>
          </p:cNvSpPr>
          <p:nvPr/>
        </p:nvSpPr>
        <p:spPr bwMode="auto">
          <a:xfrm>
            <a:off x="9939337" y="3810000"/>
            <a:ext cx="8382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(3,3)   </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p:txBody>
      </p:sp>
    </p:spTree>
    <p:extLst>
      <p:ext uri="{BB962C8B-B14F-4D97-AF65-F5344CB8AC3E}">
        <p14:creationId xmlns:p14="http://schemas.microsoft.com/office/powerpoint/2010/main" val="522936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Recall</a:t>
            </a:r>
          </a:p>
        </p:txBody>
      </p:sp>
      <p:sp>
        <p:nvSpPr>
          <p:cNvPr id="3" name="Content Placeholder 2"/>
          <p:cNvSpPr>
            <a:spLocks noGrp="1"/>
          </p:cNvSpPr>
          <p:nvPr>
            <p:ph idx="1"/>
          </p:nvPr>
        </p:nvSpPr>
        <p:spPr/>
        <p:txBody>
          <a:bodyPr/>
          <a:lstStyle/>
          <a:p>
            <a:r>
              <a:rPr lang="en-US" sz="2400" dirty="0">
                <a:latin typeface="Calibri"/>
                <a:cs typeface="Calibri"/>
              </a:rPr>
              <a:t>Every time step, we start with current P(X | evidence)</a:t>
            </a:r>
          </a:p>
          <a:p>
            <a:r>
              <a:rPr lang="en-US" sz="2400" dirty="0">
                <a:latin typeface="Calibri"/>
                <a:cs typeface="Calibri"/>
              </a:rPr>
              <a:t>(1) We update for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(2) We update for evidence: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pPr marL="0" indent="0">
              <a:buNone/>
            </a:pPr>
            <a:endParaRPr lang="en-US" sz="2400" dirty="0">
              <a:latin typeface="Calibri"/>
              <a:cs typeface="Calibri"/>
            </a:endParaRPr>
          </a:p>
          <a:p>
            <a:endParaRPr lang="en-US" sz="2400" dirty="0">
              <a:latin typeface="Calibri"/>
              <a:cs typeface="Calibri"/>
            </a:endParaRPr>
          </a:p>
        </p:txBody>
      </p:sp>
      <p:pic>
        <p:nvPicPr>
          <p:cNvPr id="5" name="Picture 13" descr="txp_fi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740025"/>
            <a:ext cx="66294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219200" y="4945062"/>
            <a:ext cx="5114925"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17"/>
          <p:cNvGrpSpPr>
            <a:grpSpLocks/>
          </p:cNvGrpSpPr>
          <p:nvPr/>
        </p:nvGrpSpPr>
        <p:grpSpPr bwMode="auto">
          <a:xfrm>
            <a:off x="8991600" y="2338607"/>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9525000" y="3657600"/>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668673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en-US" dirty="0">
                <a:ea typeface="ＭＳ Ｐゴシック" pitchFamily="34" charset="-128"/>
              </a:rPr>
              <a:t>Particle Filtering: (1) Elapse Time</a:t>
            </a:r>
          </a:p>
        </p:txBody>
      </p:sp>
      <p:sp>
        <p:nvSpPr>
          <p:cNvPr id="73734" name="Rectangle 3"/>
          <p:cNvSpPr txBox="1">
            <a:spLocks noChangeArrowheads="1"/>
          </p:cNvSpPr>
          <p:nvPr/>
        </p:nvSpPr>
        <p:spPr bwMode="auto">
          <a:xfrm>
            <a:off x="304800" y="1524000"/>
            <a:ext cx="6629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chemeClr val="accent2"/>
              </a:buClr>
              <a:buFont typeface="Wingdings" charset="0"/>
              <a:buChar char="§"/>
              <a:defRPr/>
            </a:pPr>
            <a:r>
              <a:rPr lang="en-US" dirty="0">
                <a:solidFill>
                  <a:schemeClr val="accent2"/>
                </a:solidFill>
                <a:latin typeface="Calibri"/>
                <a:cs typeface="Calibri"/>
              </a:rPr>
              <a:t>Each particle is moved by sampling its next position from the transition model</a:t>
            </a:r>
          </a:p>
          <a:p>
            <a:pPr lvl="1">
              <a:lnSpc>
                <a:spcPct val="90000"/>
              </a:lnSpc>
              <a:spcBef>
                <a:spcPct val="20000"/>
              </a:spcBef>
              <a:buClr>
                <a:schemeClr val="tx1"/>
              </a:buClr>
              <a:buFont typeface="Wingdings" charset="0"/>
              <a:buChar char="§"/>
              <a:defRPr/>
            </a:pPr>
            <a:endParaRPr lang="en-US" sz="2000" dirty="0">
              <a:latin typeface="Calibri"/>
              <a:cs typeface="Calibri"/>
            </a:endParaRPr>
          </a:p>
          <a:p>
            <a:pPr lvl="5" defTabSz="457200">
              <a:lnSpc>
                <a:spcPct val="90000"/>
              </a:lnSpc>
              <a:spcBef>
                <a:spcPct val="20000"/>
              </a:spcBef>
              <a:buClr>
                <a:schemeClr val="tx1"/>
              </a:buClr>
              <a:buFont typeface="Wingdings" charset="0"/>
              <a:buChar char="§"/>
              <a:defRPr/>
            </a:pPr>
            <a:endParaRPr lang="en-US" sz="2000" dirty="0">
              <a:latin typeface="Calibri"/>
              <a:cs typeface="Calibri"/>
            </a:endParaRPr>
          </a:p>
          <a:p>
            <a:pPr lvl="5" defTabSz="457200">
              <a:lnSpc>
                <a:spcPct val="90000"/>
              </a:lnSpc>
              <a:spcBef>
                <a:spcPct val="20000"/>
              </a:spcBef>
              <a:buClr>
                <a:schemeClr val="tx1"/>
              </a:buClr>
              <a:buFont typeface="Wingdings" charset="0"/>
              <a:buChar char="§"/>
              <a:defRPr/>
            </a:pPr>
            <a:endParaRPr lang="en-US" sz="2000" dirty="0">
              <a:latin typeface="Calibri"/>
              <a:cs typeface="Calibri"/>
            </a:endParaRPr>
          </a:p>
          <a:p>
            <a:pPr lvl="1">
              <a:lnSpc>
                <a:spcPct val="90000"/>
              </a:lnSpc>
              <a:spcBef>
                <a:spcPct val="20000"/>
              </a:spcBef>
              <a:buClr>
                <a:schemeClr val="tx1"/>
              </a:buClr>
              <a:buFont typeface="Wingdings" charset="0"/>
              <a:buChar char="§"/>
              <a:defRPr/>
            </a:pPr>
            <a:r>
              <a:rPr lang="en-US" sz="2000" dirty="0">
                <a:latin typeface="Calibri"/>
                <a:cs typeface="Calibri"/>
              </a:rPr>
              <a:t>This is like prior sampling – samples’</a:t>
            </a:r>
            <a:r>
              <a:rPr lang="en-US" altLang="ja-JP" sz="2000" dirty="0">
                <a:latin typeface="Calibri"/>
                <a:cs typeface="Calibri"/>
              </a:rPr>
              <a:t> frequencies reflect the transition probabilities</a:t>
            </a:r>
          </a:p>
          <a:p>
            <a:pPr lvl="6">
              <a:lnSpc>
                <a:spcPct val="90000"/>
              </a:lnSpc>
              <a:spcBef>
                <a:spcPct val="20000"/>
              </a:spcBef>
              <a:buClr>
                <a:schemeClr val="tx1"/>
              </a:buClr>
              <a:buFont typeface="Wingdings" charset="0"/>
              <a:buChar char="§"/>
              <a:defRPr/>
            </a:pPr>
            <a:endParaRPr lang="en-US" altLang="ja-JP" sz="600" dirty="0">
              <a:latin typeface="Calibri"/>
              <a:cs typeface="Calibri"/>
            </a:endParaRPr>
          </a:p>
          <a:p>
            <a:pPr lvl="1">
              <a:lnSpc>
                <a:spcPct val="90000"/>
              </a:lnSpc>
              <a:spcBef>
                <a:spcPct val="20000"/>
              </a:spcBef>
              <a:buClr>
                <a:schemeClr val="tx1"/>
              </a:buClr>
              <a:buFont typeface="Wingdings" charset="0"/>
              <a:buChar char="§"/>
              <a:defRPr/>
            </a:pPr>
            <a:r>
              <a:rPr lang="en-US" sz="2000" dirty="0">
                <a:latin typeface="Calibri"/>
                <a:cs typeface="Calibri"/>
              </a:rPr>
              <a:t>Here, most samples move clockwise, but some move in another direction or stay in place</a:t>
            </a:r>
          </a:p>
          <a:p>
            <a:pPr lvl="5" defTabSz="457200">
              <a:lnSpc>
                <a:spcPct val="90000"/>
              </a:lnSpc>
              <a:spcBef>
                <a:spcPct val="20000"/>
              </a:spcBef>
              <a:buClr>
                <a:schemeClr val="tx1"/>
              </a:buClr>
              <a:buFont typeface="Wingdings" charset="0"/>
              <a:buChar char="§"/>
              <a:defRPr/>
            </a:pPr>
            <a:endParaRPr lang="en-US" sz="1400" dirty="0">
              <a:latin typeface="Calibri"/>
              <a:cs typeface="Calibri"/>
            </a:endParaRPr>
          </a:p>
          <a:p>
            <a:pPr lvl="5" defTabSz="457200">
              <a:lnSpc>
                <a:spcPct val="90000"/>
              </a:lnSpc>
              <a:spcBef>
                <a:spcPct val="20000"/>
              </a:spcBef>
              <a:buClr>
                <a:schemeClr val="tx1"/>
              </a:buClr>
              <a:buFont typeface="Wingdings" charset="0"/>
              <a:buChar char="§"/>
              <a:defRPr/>
            </a:pPr>
            <a:endParaRPr lang="en-US" sz="1400" dirty="0">
              <a:latin typeface="Calibri"/>
              <a:cs typeface="Calibri"/>
            </a:endParaRPr>
          </a:p>
          <a:p>
            <a:pPr>
              <a:lnSpc>
                <a:spcPct val="90000"/>
              </a:lnSpc>
              <a:spcBef>
                <a:spcPct val="20000"/>
              </a:spcBef>
              <a:buClr>
                <a:schemeClr val="accent2"/>
              </a:buClr>
              <a:buFont typeface="Wingdings" charset="0"/>
              <a:buChar char="§"/>
              <a:defRPr/>
            </a:pPr>
            <a:r>
              <a:rPr lang="en-US" dirty="0">
                <a:solidFill>
                  <a:schemeClr val="accent2"/>
                </a:solidFill>
                <a:latin typeface="Calibri"/>
                <a:cs typeface="Calibri"/>
              </a:rPr>
              <a:t>This captures the passage of time</a:t>
            </a:r>
          </a:p>
          <a:p>
            <a:pPr lvl="1">
              <a:lnSpc>
                <a:spcPct val="90000"/>
              </a:lnSpc>
              <a:spcBef>
                <a:spcPct val="20000"/>
              </a:spcBef>
              <a:buClr>
                <a:schemeClr val="tx1"/>
              </a:buClr>
              <a:buFont typeface="Wingdings" charset="0"/>
              <a:buChar char="§"/>
              <a:defRPr/>
            </a:pPr>
            <a:r>
              <a:rPr lang="en-US" sz="2000" dirty="0">
                <a:latin typeface="Calibri"/>
                <a:cs typeface="Calibri"/>
              </a:rPr>
              <a:t>If enough samples, close to exact values before and after (consistent)</a:t>
            </a:r>
          </a:p>
          <a:p>
            <a:pPr>
              <a:lnSpc>
                <a:spcPct val="90000"/>
              </a:lnSpc>
              <a:spcBef>
                <a:spcPct val="20000"/>
              </a:spcBef>
              <a:buClr>
                <a:schemeClr val="accent2"/>
              </a:buClr>
              <a:buFont typeface="Wingdings" charset="0"/>
              <a:buChar char="§"/>
              <a:defRPr/>
            </a:pPr>
            <a:endParaRPr lang="en-US" dirty="0">
              <a:solidFill>
                <a:schemeClr val="accent2"/>
              </a:solidFill>
              <a:latin typeface="Calibri"/>
              <a:cs typeface="Calibri"/>
            </a:endParaRPr>
          </a:p>
        </p:txBody>
      </p:sp>
      <p:pic>
        <p:nvPicPr>
          <p:cNvPr id="74755" name="Picture 64"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001838" y="2586038"/>
            <a:ext cx="27781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4756" name="Group 49"/>
          <p:cNvGrpSpPr>
            <a:grpSpLocks/>
          </p:cNvGrpSpPr>
          <p:nvPr/>
        </p:nvGrpSpPr>
        <p:grpSpPr bwMode="auto">
          <a:xfrm rot="-5400000">
            <a:off x="9101137" y="1828800"/>
            <a:ext cx="1566863" cy="1566863"/>
            <a:chOff x="6324600" y="4419600"/>
            <a:chExt cx="2057400" cy="2057400"/>
          </a:xfrm>
        </p:grpSpPr>
        <p:grpSp>
          <p:nvGrpSpPr>
            <p:cNvPr id="74782" name="Group 72"/>
            <p:cNvGrpSpPr>
              <a:grpSpLocks/>
            </p:cNvGrpSpPr>
            <p:nvPr/>
          </p:nvGrpSpPr>
          <p:grpSpPr bwMode="auto">
            <a:xfrm>
              <a:off x="6324600" y="4419600"/>
              <a:ext cx="2057400" cy="2057400"/>
              <a:chOff x="3984" y="1056"/>
              <a:chExt cx="1296" cy="1296"/>
            </a:xfrm>
          </p:grpSpPr>
          <p:sp>
            <p:nvSpPr>
              <p:cNvPr id="74793" name="Rectangle 84"/>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4" name="Rectangle 85"/>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5" name="Rectangle 86"/>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6" name="Rectangle 87"/>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7" name="Rectangle 88"/>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8" name="Rectangle 89"/>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9" name="Rectangle 90"/>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0" name="Rectangle 91"/>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1" name="Rectangle 92"/>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83" name="Oval 73"/>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4" name="Oval 74"/>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5" name="Oval 75"/>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6" name="Oval 76"/>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7" name="Oval 77"/>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88" name="Oval 78"/>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9" name="Oval 79"/>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0" name="Oval 80"/>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1" name="Oval 81"/>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2" name="Oval 8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51" name="Isosceles Triangle 50"/>
          <p:cNvSpPr/>
          <p:nvPr/>
        </p:nvSpPr>
        <p:spPr bwMode="auto">
          <a:xfrm flipV="1">
            <a:off x="9558337" y="3962400"/>
            <a:ext cx="639763"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4758" name="Group 2"/>
          <p:cNvGrpSpPr>
            <a:grpSpLocks/>
          </p:cNvGrpSpPr>
          <p:nvPr/>
        </p:nvGrpSpPr>
        <p:grpSpPr bwMode="auto">
          <a:xfrm>
            <a:off x="9101137" y="4648200"/>
            <a:ext cx="1566863" cy="1566863"/>
            <a:chOff x="6700158" y="2188371"/>
            <a:chExt cx="1567543" cy="1566862"/>
          </a:xfrm>
        </p:grpSpPr>
        <p:grpSp>
          <p:nvGrpSpPr>
            <p:cNvPr id="74762" name="Group 51"/>
            <p:cNvGrpSpPr>
              <a:grpSpLocks/>
            </p:cNvGrpSpPr>
            <p:nvPr/>
          </p:nvGrpSpPr>
          <p:grpSpPr bwMode="auto">
            <a:xfrm rot="-5400000">
              <a:off x="6700499" y="2188030"/>
              <a:ext cx="1566862" cy="1567543"/>
              <a:chOff x="3984" y="1056"/>
              <a:chExt cx="1296" cy="1296"/>
            </a:xfrm>
          </p:grpSpPr>
          <p:sp>
            <p:nvSpPr>
              <p:cNvPr id="74773"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4"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5"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6"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7"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8"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9"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0"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1"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63" name="Oval 52"/>
            <p:cNvSpPr>
              <a:spLocks noChangeArrowheads="1"/>
            </p:cNvSpPr>
            <p:nvPr/>
          </p:nvSpPr>
          <p:spPr bwMode="auto">
            <a:xfrm rot="-5400000">
              <a:off x="7861326" y="29427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64" name="Oval 53"/>
            <p:cNvSpPr>
              <a:spLocks noChangeArrowheads="1"/>
            </p:cNvSpPr>
            <p:nvPr/>
          </p:nvSpPr>
          <p:spPr bwMode="auto">
            <a:xfrm rot="-5400000">
              <a:off x="8035498" y="28266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5" name="Oval 54"/>
            <p:cNvSpPr>
              <a:spLocks noChangeArrowheads="1"/>
            </p:cNvSpPr>
            <p:nvPr/>
          </p:nvSpPr>
          <p:spPr bwMode="auto">
            <a:xfrm rot="-5400000">
              <a:off x="8035498" y="30588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6" name="Oval 55"/>
            <p:cNvSpPr>
              <a:spLocks noChangeArrowheads="1"/>
            </p:cNvSpPr>
            <p:nvPr/>
          </p:nvSpPr>
          <p:spPr bwMode="auto">
            <a:xfrm rot="-5400000">
              <a:off x="7977441"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7" name="Oval 56"/>
            <p:cNvSpPr>
              <a:spLocks noChangeArrowheads="1"/>
            </p:cNvSpPr>
            <p:nvPr/>
          </p:nvSpPr>
          <p:spPr bwMode="auto">
            <a:xfrm rot="-5400000">
              <a:off x="7454926" y="29427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8" name="Oval 57"/>
            <p:cNvSpPr>
              <a:spLocks noChangeArrowheads="1"/>
            </p:cNvSpPr>
            <p:nvPr/>
          </p:nvSpPr>
          <p:spPr bwMode="auto">
            <a:xfrm rot="-5400000">
              <a:off x="7977441" y="34650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9" name="Oval 58"/>
            <p:cNvSpPr>
              <a:spLocks noChangeArrowheads="1"/>
            </p:cNvSpPr>
            <p:nvPr/>
          </p:nvSpPr>
          <p:spPr bwMode="auto">
            <a:xfrm rot="-5400000">
              <a:off x="6932412" y="24204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0" name="Oval 59"/>
            <p:cNvSpPr>
              <a:spLocks noChangeArrowheads="1"/>
            </p:cNvSpPr>
            <p:nvPr/>
          </p:nvSpPr>
          <p:spPr bwMode="auto">
            <a:xfrm rot="-5400000">
              <a:off x="7977441"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1" name="Oval 60"/>
            <p:cNvSpPr>
              <a:spLocks noChangeArrowheads="1"/>
            </p:cNvSpPr>
            <p:nvPr/>
          </p:nvSpPr>
          <p:spPr bwMode="auto">
            <a:xfrm rot="-5400000">
              <a:off x="7454926"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2" name="Oval 61"/>
            <p:cNvSpPr>
              <a:spLocks noChangeArrowheads="1"/>
            </p:cNvSpPr>
            <p:nvPr/>
          </p:nvSpPr>
          <p:spPr bwMode="auto">
            <a:xfrm rot="-5400000">
              <a:off x="7454926"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cxnSp>
        <p:nvCxnSpPr>
          <p:cNvPr id="63" name="Shape 67"/>
          <p:cNvCxnSpPr>
            <a:stCxn id="74787" idx="3"/>
          </p:cNvCxnSpPr>
          <p:nvPr/>
        </p:nvCxnSpPr>
        <p:spPr bwMode="auto">
          <a:xfrm flipH="1">
            <a:off x="10320337" y="1985963"/>
            <a:ext cx="215900" cy="3424237"/>
          </a:xfrm>
          <a:prstGeom prst="curvedConnector4">
            <a:avLst>
              <a:gd name="adj1" fmla="val -106216"/>
              <a:gd name="adj2" fmla="val 62118"/>
            </a:avLst>
          </a:prstGeom>
          <a:ln w="28575">
            <a:tailEnd type="arrow"/>
          </a:ln>
        </p:spPr>
        <p:style>
          <a:lnRef idx="1">
            <a:schemeClr val="dk1"/>
          </a:lnRef>
          <a:fillRef idx="0">
            <a:schemeClr val="dk1"/>
          </a:fillRef>
          <a:effectRef idx="0">
            <a:schemeClr val="dk1"/>
          </a:effectRef>
          <a:fontRef idx="minor">
            <a:schemeClr val="tx1"/>
          </a:fontRef>
        </p:style>
      </p:cxnSp>
      <p:sp>
        <p:nvSpPr>
          <p:cNvPr id="74760" name="TextBox 96"/>
          <p:cNvSpPr txBox="1">
            <a:spLocks noChangeArrowheads="1"/>
          </p:cNvSpPr>
          <p:nvPr/>
        </p:nvSpPr>
        <p:spPr bwMode="auto">
          <a:xfrm>
            <a:off x="7653337" y="1676400"/>
            <a:ext cx="9017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(3,3)   </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p:txBody>
      </p:sp>
      <p:sp>
        <p:nvSpPr>
          <p:cNvPr id="74761" name="TextBox 100"/>
          <p:cNvSpPr txBox="1">
            <a:spLocks noChangeArrowheads="1"/>
          </p:cNvSpPr>
          <p:nvPr/>
        </p:nvSpPr>
        <p:spPr bwMode="auto">
          <a:xfrm>
            <a:off x="7653337" y="4267200"/>
            <a:ext cx="9779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(3,2)   </a:t>
            </a:r>
          </a:p>
          <a:p>
            <a:pPr eaLnBrk="1" hangingPunct="1"/>
            <a:r>
              <a:rPr lang="en-US" sz="1200">
                <a:solidFill>
                  <a:srgbClr val="C00000"/>
                </a:solidFill>
                <a:latin typeface="Calibri"/>
                <a:cs typeface="Calibri"/>
              </a:rPr>
              <a:t>    (3,1)</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(1,3)</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(2,2)</a:t>
            </a:r>
          </a:p>
        </p:txBody>
      </p:sp>
    </p:spTree>
    <p:extLst>
      <p:ext uri="{BB962C8B-B14F-4D97-AF65-F5344CB8AC3E}">
        <p14:creationId xmlns:p14="http://schemas.microsoft.com/office/powerpoint/2010/main" val="356815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304800" y="1600200"/>
            <a:ext cx="6096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spcBef>
                <a:spcPct val="20000"/>
              </a:spcBef>
              <a:buClr>
                <a:schemeClr val="accent2"/>
              </a:buClr>
              <a:buFont typeface="Wingdings" pitchFamily="2" charset="2"/>
              <a:buChar char="§"/>
            </a:pPr>
            <a:r>
              <a:rPr lang="en-US" dirty="0">
                <a:solidFill>
                  <a:schemeClr val="accent2"/>
                </a:solidFill>
                <a:latin typeface="Calibri"/>
                <a:cs typeface="Calibri"/>
              </a:rPr>
              <a:t>Slightly trickier:</a:t>
            </a:r>
          </a:p>
          <a:p>
            <a:pPr lvl="3">
              <a:lnSpc>
                <a:spcPct val="90000"/>
              </a:lnSpc>
              <a:spcBef>
                <a:spcPct val="20000"/>
              </a:spcBef>
              <a:buClr>
                <a:schemeClr val="accent2"/>
              </a:buClr>
              <a:buFont typeface="Wingdings" pitchFamily="2" charset="2"/>
              <a:buChar char="§"/>
            </a:pPr>
            <a:endParaRPr lang="en-US" sz="800" dirty="0">
              <a:solidFill>
                <a:schemeClr val="accent2"/>
              </a:solidFill>
              <a:latin typeface="Calibri"/>
              <a:cs typeface="Calibri"/>
            </a:endParaRPr>
          </a:p>
          <a:p>
            <a:pPr lvl="1">
              <a:lnSpc>
                <a:spcPct val="90000"/>
              </a:lnSpc>
              <a:spcBef>
                <a:spcPct val="20000"/>
              </a:spcBef>
              <a:buClr>
                <a:schemeClr val="tx1"/>
              </a:buClr>
              <a:buFont typeface="Wingdings" pitchFamily="2" charset="2"/>
              <a:buChar char="§"/>
            </a:pPr>
            <a:r>
              <a:rPr lang="en-US" sz="2000" dirty="0">
                <a:latin typeface="Calibri"/>
                <a:cs typeface="Calibri"/>
              </a:rPr>
              <a:t>Don’</a:t>
            </a:r>
            <a:r>
              <a:rPr lang="en-US" altLang="ja-JP" sz="2000" dirty="0">
                <a:latin typeface="Calibri"/>
                <a:cs typeface="Calibri"/>
              </a:rPr>
              <a:t>t sample observation, fix it</a:t>
            </a:r>
          </a:p>
          <a:p>
            <a:pPr lvl="3">
              <a:lnSpc>
                <a:spcPct val="90000"/>
              </a:lnSpc>
              <a:spcBef>
                <a:spcPct val="20000"/>
              </a:spcBef>
              <a:buClr>
                <a:schemeClr val="tx1"/>
              </a:buClr>
              <a:buFont typeface="Wingdings" pitchFamily="2" charset="2"/>
              <a:buChar char="§"/>
            </a:pPr>
            <a:endParaRPr lang="en-US" altLang="ja-JP" sz="600" dirty="0">
              <a:latin typeface="Calibri"/>
              <a:cs typeface="Calibri"/>
            </a:endParaRPr>
          </a:p>
          <a:p>
            <a:pPr lvl="1">
              <a:lnSpc>
                <a:spcPct val="90000"/>
              </a:lnSpc>
              <a:spcBef>
                <a:spcPct val="20000"/>
              </a:spcBef>
              <a:buClr>
                <a:schemeClr val="tx1"/>
              </a:buClr>
              <a:buFont typeface="Wingdings" pitchFamily="2" charset="2"/>
              <a:buChar char="§"/>
            </a:pPr>
            <a:r>
              <a:rPr lang="en-US" sz="2000" dirty="0">
                <a:latin typeface="Calibri"/>
                <a:cs typeface="Calibri"/>
              </a:rPr>
              <a:t>Similar to likelihood weighting, </a:t>
            </a:r>
            <a:r>
              <a:rPr lang="en-US" sz="2000" dirty="0" err="1">
                <a:latin typeface="Calibri"/>
                <a:cs typeface="Calibri"/>
              </a:rPr>
              <a:t>downweight</a:t>
            </a:r>
            <a:r>
              <a:rPr lang="en-US" sz="2000" dirty="0">
                <a:latin typeface="Calibri"/>
                <a:cs typeface="Calibri"/>
              </a:rPr>
              <a:t> samples based on the evidence</a:t>
            </a:r>
          </a:p>
          <a:p>
            <a:pPr lvl="1">
              <a:lnSpc>
                <a:spcPct val="90000"/>
              </a:lnSpc>
              <a:spcBef>
                <a:spcPct val="20000"/>
              </a:spcBef>
              <a:buClr>
                <a:schemeClr val="tx1"/>
              </a:buClr>
              <a:buFont typeface="Wingdings" pitchFamily="2" charset="2"/>
              <a:buChar char="§"/>
            </a:pPr>
            <a:endParaRPr lang="en-US" sz="2000" dirty="0">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lvl="1">
              <a:lnSpc>
                <a:spcPct val="90000"/>
              </a:lnSpc>
              <a:spcBef>
                <a:spcPct val="20000"/>
              </a:spcBef>
              <a:buClr>
                <a:schemeClr val="tx1"/>
              </a:buClr>
              <a:buFont typeface="Wingdings" pitchFamily="2" charset="2"/>
              <a:buChar char="§"/>
            </a:pPr>
            <a:endParaRPr lang="en-US" sz="2000" dirty="0">
              <a:latin typeface="Calibri"/>
              <a:cs typeface="Calibri"/>
            </a:endParaRPr>
          </a:p>
          <a:p>
            <a:pPr lvl="1">
              <a:lnSpc>
                <a:spcPct val="90000"/>
              </a:lnSpc>
              <a:spcBef>
                <a:spcPct val="20000"/>
              </a:spcBef>
              <a:buClr>
                <a:schemeClr val="tx1"/>
              </a:buClr>
              <a:buFont typeface="Wingdings" pitchFamily="2" charset="2"/>
              <a:buChar char="§"/>
            </a:pPr>
            <a:r>
              <a:rPr lang="en-US" sz="2000" dirty="0">
                <a:latin typeface="Calibri"/>
                <a:cs typeface="Calibri"/>
              </a:rPr>
              <a:t>As before, the probabilities don’</a:t>
            </a:r>
            <a:r>
              <a:rPr lang="en-US" altLang="ja-JP" sz="2000" dirty="0">
                <a:latin typeface="Calibri"/>
                <a:cs typeface="Calibri"/>
              </a:rPr>
              <a:t>t sum to one, since all have been </a:t>
            </a:r>
            <a:r>
              <a:rPr lang="en-US" altLang="ja-JP" sz="2000" dirty="0" err="1">
                <a:latin typeface="Calibri"/>
                <a:cs typeface="Calibri"/>
              </a:rPr>
              <a:t>downweighted</a:t>
            </a:r>
            <a:r>
              <a:rPr lang="en-US" altLang="ja-JP" sz="2000" dirty="0">
                <a:latin typeface="Calibri"/>
                <a:cs typeface="Calibri"/>
              </a:rPr>
              <a:t> (in fact they now sum to (N times) an approximation of P(e))</a:t>
            </a:r>
            <a:endParaRPr lang="en-US" sz="2000" dirty="0">
              <a:latin typeface="Calibri"/>
              <a:cs typeface="Calibri"/>
            </a:endParaRPr>
          </a:p>
        </p:txBody>
      </p:sp>
      <p:pic>
        <p:nvPicPr>
          <p:cNvPr id="75778" name="Picture 24"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617663" y="3581400"/>
            <a:ext cx="18224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51"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171950"/>
            <a:ext cx="27654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Rectangle 2"/>
          <p:cNvSpPr>
            <a:spLocks noGrp="1" noChangeArrowheads="1"/>
          </p:cNvSpPr>
          <p:nvPr>
            <p:ph type="title"/>
          </p:nvPr>
        </p:nvSpPr>
        <p:spPr/>
        <p:txBody>
          <a:bodyPr/>
          <a:lstStyle/>
          <a:p>
            <a:r>
              <a:rPr lang="en-US" dirty="0">
                <a:ea typeface="ＭＳ Ｐゴシック" pitchFamily="34" charset="-128"/>
              </a:rPr>
              <a:t>Particle Filtering: (2) Update for Evidence</a:t>
            </a:r>
          </a:p>
        </p:txBody>
      </p:sp>
      <p:grpSp>
        <p:nvGrpSpPr>
          <p:cNvPr id="75781" name="Group 2"/>
          <p:cNvGrpSpPr>
            <a:grpSpLocks/>
          </p:cNvGrpSpPr>
          <p:nvPr/>
        </p:nvGrpSpPr>
        <p:grpSpPr bwMode="auto">
          <a:xfrm>
            <a:off x="8870950" y="1752600"/>
            <a:ext cx="1566863" cy="1566863"/>
            <a:chOff x="7792358" y="2670971"/>
            <a:chExt cx="1567543" cy="1566862"/>
          </a:xfrm>
        </p:grpSpPr>
        <p:grpSp>
          <p:nvGrpSpPr>
            <p:cNvPr id="75810" name="Group 53"/>
            <p:cNvGrpSpPr>
              <a:grpSpLocks/>
            </p:cNvGrpSpPr>
            <p:nvPr/>
          </p:nvGrpSpPr>
          <p:grpSpPr bwMode="auto">
            <a:xfrm rot="-5400000">
              <a:off x="7792699" y="2670630"/>
              <a:ext cx="1566862" cy="1567543"/>
              <a:chOff x="3984" y="1056"/>
              <a:chExt cx="1296" cy="1296"/>
            </a:xfrm>
          </p:grpSpPr>
          <p:sp>
            <p:nvSpPr>
              <p:cNvPr id="75821" name="Rectangle 6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2" name="Rectangle 6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3" name="Rectangle 6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4" name="Rectangle 6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5" name="Rectangle 6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6" name="Rectangle 7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7" name="Rectangle 7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8" name="Rectangle 7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9" name="Rectangle 7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5811" name="Oval 54"/>
            <p:cNvSpPr>
              <a:spLocks noChangeArrowheads="1"/>
            </p:cNvSpPr>
            <p:nvPr/>
          </p:nvSpPr>
          <p:spPr bwMode="auto">
            <a:xfrm rot="-5400000">
              <a:off x="8953526" y="34253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5812" name="Oval 55"/>
            <p:cNvSpPr>
              <a:spLocks noChangeArrowheads="1"/>
            </p:cNvSpPr>
            <p:nvPr/>
          </p:nvSpPr>
          <p:spPr bwMode="auto">
            <a:xfrm rot="-5400000">
              <a:off x="9127698" y="33092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3" name="Oval 56"/>
            <p:cNvSpPr>
              <a:spLocks noChangeArrowheads="1"/>
            </p:cNvSpPr>
            <p:nvPr/>
          </p:nvSpPr>
          <p:spPr bwMode="auto">
            <a:xfrm rot="-5400000">
              <a:off x="9127698" y="35414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4" name="Oval 57"/>
            <p:cNvSpPr>
              <a:spLocks noChangeArrowheads="1"/>
            </p:cNvSpPr>
            <p:nvPr/>
          </p:nvSpPr>
          <p:spPr bwMode="auto">
            <a:xfrm rot="-5400000">
              <a:off x="9069641"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5" name="Oval 58"/>
            <p:cNvSpPr>
              <a:spLocks noChangeArrowheads="1"/>
            </p:cNvSpPr>
            <p:nvPr/>
          </p:nvSpPr>
          <p:spPr bwMode="auto">
            <a:xfrm rot="-5400000">
              <a:off x="8547126" y="34253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6" name="Oval 59"/>
            <p:cNvSpPr>
              <a:spLocks noChangeArrowheads="1"/>
            </p:cNvSpPr>
            <p:nvPr/>
          </p:nvSpPr>
          <p:spPr bwMode="auto">
            <a:xfrm rot="-5400000">
              <a:off x="9069641" y="39476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7" name="Oval 60"/>
            <p:cNvSpPr>
              <a:spLocks noChangeArrowheads="1"/>
            </p:cNvSpPr>
            <p:nvPr/>
          </p:nvSpPr>
          <p:spPr bwMode="auto">
            <a:xfrm rot="-5400000">
              <a:off x="8024612" y="29030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8" name="Oval 61"/>
            <p:cNvSpPr>
              <a:spLocks noChangeArrowheads="1"/>
            </p:cNvSpPr>
            <p:nvPr/>
          </p:nvSpPr>
          <p:spPr bwMode="auto">
            <a:xfrm rot="-5400000">
              <a:off x="9069641"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9" name="Oval 62"/>
            <p:cNvSpPr>
              <a:spLocks noChangeArrowheads="1"/>
            </p:cNvSpPr>
            <p:nvPr/>
          </p:nvSpPr>
          <p:spPr bwMode="auto">
            <a:xfrm rot="-5400000">
              <a:off x="8547126"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20" name="Oval 63"/>
            <p:cNvSpPr>
              <a:spLocks noChangeArrowheads="1"/>
            </p:cNvSpPr>
            <p:nvPr/>
          </p:nvSpPr>
          <p:spPr bwMode="auto">
            <a:xfrm rot="-5400000">
              <a:off x="8547126"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75782" name="Group 96"/>
          <p:cNvGrpSpPr>
            <a:grpSpLocks/>
          </p:cNvGrpSpPr>
          <p:nvPr/>
        </p:nvGrpSpPr>
        <p:grpSpPr bwMode="auto">
          <a:xfrm rot="-5400000">
            <a:off x="7837220" y="3657332"/>
            <a:ext cx="3635911" cy="1568450"/>
            <a:chOff x="6400800" y="4267200"/>
            <a:chExt cx="4773747" cy="2057400"/>
          </a:xfrm>
        </p:grpSpPr>
        <p:sp>
          <p:nvSpPr>
            <p:cNvPr id="98" name="Isosceles Triangle 97"/>
            <p:cNvSpPr/>
            <p:nvPr/>
          </p:nvSpPr>
          <p:spPr>
            <a:xfrm rot="5400000" flipV="1">
              <a:off x="8810634" y="5095816"/>
              <a:ext cx="839203" cy="3814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5786" name="Group 98"/>
            <p:cNvGrpSpPr>
              <a:grpSpLocks/>
            </p:cNvGrpSpPr>
            <p:nvPr/>
          </p:nvGrpSpPr>
          <p:grpSpPr bwMode="auto">
            <a:xfrm>
              <a:off x="6400800" y="4267200"/>
              <a:ext cx="2057400" cy="2057400"/>
              <a:chOff x="3984" y="1056"/>
              <a:chExt cx="1296" cy="1296"/>
            </a:xfrm>
          </p:grpSpPr>
          <p:sp>
            <p:nvSpPr>
              <p:cNvPr id="75801" name="Rectangle 11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2" name="Rectangle 11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3" name="Rectangle 11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4" name="Rectangle 11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5" name="Rectangle 11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6" name="Rectangle 11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7" name="Rectangle 11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8" name="Rectangle 12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9" name="Rectangle 12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5787" name="Group 99"/>
            <p:cNvGrpSpPr>
              <a:grpSpLocks/>
            </p:cNvGrpSpPr>
            <p:nvPr/>
          </p:nvGrpSpPr>
          <p:grpSpPr bwMode="auto">
            <a:xfrm>
              <a:off x="6634168" y="5300668"/>
              <a:ext cx="1671638" cy="871538"/>
              <a:chOff x="4227" y="3291"/>
              <a:chExt cx="1053" cy="549"/>
            </a:xfrm>
          </p:grpSpPr>
          <p:sp>
            <p:nvSpPr>
              <p:cNvPr id="75793" name="Oval 10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5794" name="Oval 10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5" name="Oval 10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5796" name="Oval 10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7" name="Oval 10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8" name="Oval 11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9" name="Oval 11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00" name="Oval 11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8" name="Rectangle 100"/>
            <p:cNvSpPr>
              <a:spLocks noChangeArrowheads="1"/>
            </p:cNvSpPr>
            <p:nvPr/>
          </p:nvSpPr>
          <p:spPr bwMode="auto">
            <a:xfrm>
              <a:off x="7086600" y="5638800"/>
              <a:ext cx="685800" cy="685800"/>
            </a:xfrm>
            <a:prstGeom prst="rect">
              <a:avLst/>
            </a:prstGeom>
            <a:noFill/>
            <a:ln w="635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75789" name="Group 101"/>
            <p:cNvGrpSpPr>
              <a:grpSpLocks/>
            </p:cNvGrpSpPr>
            <p:nvPr/>
          </p:nvGrpSpPr>
          <p:grpSpPr bwMode="auto">
            <a:xfrm>
              <a:off x="7467690" y="4605391"/>
              <a:ext cx="3706857" cy="1262077"/>
              <a:chOff x="4752" y="2901"/>
              <a:chExt cx="2335" cy="795"/>
            </a:xfrm>
          </p:grpSpPr>
          <p:sp>
            <p:nvSpPr>
              <p:cNvPr id="75791" name="Oval 103"/>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p>
            </p:txBody>
          </p:sp>
          <p:cxnSp>
            <p:nvCxnSpPr>
              <p:cNvPr id="75792" name="AutoShape 47"/>
              <p:cNvCxnSpPr>
                <a:cxnSpLocks noChangeShapeType="1"/>
                <a:stCxn id="75811" idx="2"/>
                <a:endCxn id="75793" idx="6"/>
              </p:cNvCxnSpPr>
              <p:nvPr/>
            </p:nvCxnSpPr>
            <p:spPr bwMode="auto">
              <a:xfrm flipH="1">
                <a:off x="4752" y="3695"/>
                <a:ext cx="2335" cy="1"/>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grpSp>
        <p:sp>
          <p:nvSpPr>
            <p:cNvPr id="75790" name="Oval 102"/>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3" name="TextBox 128"/>
          <p:cNvSpPr txBox="1">
            <a:spLocks noChangeArrowheads="1"/>
          </p:cNvSpPr>
          <p:nvPr/>
        </p:nvSpPr>
        <p:spPr bwMode="auto">
          <a:xfrm>
            <a:off x="7118350" y="4343400"/>
            <a:ext cx="12192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(2,3)  w=.2</a:t>
            </a:r>
          </a:p>
          <a:p>
            <a:pPr eaLnBrk="1" hangingPunct="1"/>
            <a:r>
              <a:rPr lang="en-US" sz="1200">
                <a:solidFill>
                  <a:srgbClr val="00B050"/>
                </a:solidFill>
                <a:latin typeface="Calibri"/>
                <a:cs typeface="Calibri"/>
              </a:rPr>
              <a:t>    (3,2)  w=.9</a:t>
            </a:r>
          </a:p>
          <a:p>
            <a:pPr eaLnBrk="1" hangingPunct="1"/>
            <a:r>
              <a:rPr lang="en-US" sz="1200">
                <a:solidFill>
                  <a:srgbClr val="C00000"/>
                </a:solidFill>
                <a:latin typeface="Calibri"/>
                <a:cs typeface="Calibri"/>
              </a:rPr>
              <a:t>    (3,1)  w=.4</a:t>
            </a:r>
          </a:p>
          <a:p>
            <a:pPr eaLnBrk="1" hangingPunct="1"/>
            <a:r>
              <a:rPr lang="en-US" sz="1200">
                <a:solidFill>
                  <a:srgbClr val="C00000"/>
                </a:solidFill>
                <a:latin typeface="Calibri"/>
                <a:cs typeface="Calibri"/>
              </a:rPr>
              <a:t>    (3,3)  w=.4</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(1,3)  w=.1</a:t>
            </a:r>
          </a:p>
          <a:p>
            <a:pPr eaLnBrk="1" hangingPunct="1"/>
            <a:r>
              <a:rPr lang="en-US" sz="1200">
                <a:solidFill>
                  <a:srgbClr val="C00000"/>
                </a:solidFill>
                <a:latin typeface="Calibri"/>
                <a:cs typeface="Calibri"/>
              </a:rPr>
              <a:t>    (2,3)  w=.2</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(2,2)  w=.4</a:t>
            </a:r>
          </a:p>
        </p:txBody>
      </p:sp>
      <p:sp>
        <p:nvSpPr>
          <p:cNvPr id="75784" name="TextBox 129"/>
          <p:cNvSpPr txBox="1">
            <a:spLocks noChangeArrowheads="1"/>
          </p:cNvSpPr>
          <p:nvPr/>
        </p:nvSpPr>
        <p:spPr bwMode="auto">
          <a:xfrm>
            <a:off x="7118350" y="1447800"/>
            <a:ext cx="13716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dirty="0">
                <a:latin typeface="Calibri"/>
                <a:cs typeface="Calibri"/>
              </a:rPr>
              <a:t>Particles:</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(2,3)</a:t>
            </a:r>
          </a:p>
          <a:p>
            <a:pPr eaLnBrk="1" hangingPunct="1"/>
            <a:r>
              <a:rPr lang="en-US" sz="1200" dirty="0">
                <a:solidFill>
                  <a:srgbClr val="00B050"/>
                </a:solidFill>
                <a:latin typeface="Calibri"/>
                <a:cs typeface="Calibri"/>
              </a:rPr>
              <a:t>    (3,2)   </a:t>
            </a:r>
          </a:p>
          <a:p>
            <a:pPr eaLnBrk="1" hangingPunct="1"/>
            <a:r>
              <a:rPr lang="en-US" sz="1200" dirty="0">
                <a:solidFill>
                  <a:srgbClr val="C00000"/>
                </a:solidFill>
                <a:latin typeface="Calibri"/>
                <a:cs typeface="Calibri"/>
              </a:rPr>
              <a:t>    (3,1)</a:t>
            </a:r>
          </a:p>
          <a:p>
            <a:pPr eaLnBrk="1" hangingPunct="1"/>
            <a:r>
              <a:rPr lang="en-US" sz="1200" dirty="0">
                <a:solidFill>
                  <a:srgbClr val="C00000"/>
                </a:solidFill>
                <a:latin typeface="Calibri"/>
                <a:cs typeface="Calibri"/>
              </a:rPr>
              <a:t>    (3,3)</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(1,3)</a:t>
            </a:r>
          </a:p>
          <a:p>
            <a:pPr eaLnBrk="1" hangingPunct="1"/>
            <a:r>
              <a:rPr lang="en-US" sz="1200" dirty="0">
                <a:solidFill>
                  <a:srgbClr val="C00000"/>
                </a:solidFill>
                <a:latin typeface="Calibri"/>
                <a:cs typeface="Calibri"/>
              </a:rPr>
              <a:t>    (2,3)</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(2,2)</a:t>
            </a:r>
          </a:p>
        </p:txBody>
      </p:sp>
    </p:spTree>
    <p:extLst>
      <p:ext uri="{BB962C8B-B14F-4D97-AF65-F5344CB8AC3E}">
        <p14:creationId xmlns:p14="http://schemas.microsoft.com/office/powerpoint/2010/main" val="357706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1"/>
          <p:cNvGrpSpPr>
            <a:grpSpLocks/>
          </p:cNvGrpSpPr>
          <p:nvPr/>
        </p:nvGrpSpPr>
        <p:grpSpPr bwMode="auto">
          <a:xfrm>
            <a:off x="9178925" y="1812925"/>
            <a:ext cx="1568450" cy="1566863"/>
            <a:chOff x="6388048" y="3217069"/>
            <a:chExt cx="1567707" cy="1566862"/>
          </a:xfrm>
        </p:grpSpPr>
        <p:grpSp>
          <p:nvGrpSpPr>
            <p:cNvPr id="76831" name="Group 48"/>
            <p:cNvGrpSpPr>
              <a:grpSpLocks/>
            </p:cNvGrpSpPr>
            <p:nvPr/>
          </p:nvGrpSpPr>
          <p:grpSpPr bwMode="auto">
            <a:xfrm rot="-5400000">
              <a:off x="6388471" y="3216646"/>
              <a:ext cx="1566862" cy="1567707"/>
              <a:chOff x="3984" y="1056"/>
              <a:chExt cx="1296" cy="1296"/>
            </a:xfrm>
          </p:grpSpPr>
          <p:sp>
            <p:nvSpPr>
              <p:cNvPr id="76842"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3"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4"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5"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6"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7"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8"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9"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50"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6832" name="Group 49"/>
            <p:cNvGrpSpPr>
              <a:grpSpLocks/>
            </p:cNvGrpSpPr>
            <p:nvPr/>
          </p:nvGrpSpPr>
          <p:grpSpPr bwMode="auto">
            <a:xfrm rot="-5400000">
              <a:off x="6871047" y="3637616"/>
              <a:ext cx="1273076" cy="664098"/>
              <a:chOff x="4227" y="3291"/>
              <a:chExt cx="1053" cy="549"/>
            </a:xfrm>
          </p:grpSpPr>
          <p:sp>
            <p:nvSpPr>
              <p:cNvPr id="76834" name="Oval 5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35" name="Oval 5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6" name="Oval 5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6837" name="Oval 5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8" name="Oval 5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9" name="Oval 6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0" name="Oval 6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1" name="Oval 6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33" name="Oval 52"/>
            <p:cNvSpPr>
              <a:spLocks noChangeArrowheads="1"/>
            </p:cNvSpPr>
            <p:nvPr/>
          </p:nvSpPr>
          <p:spPr bwMode="auto">
            <a:xfrm rot="-5400000">
              <a:off x="7665455" y="3853561"/>
              <a:ext cx="116100" cy="116126"/>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2" name="Rectangle 2"/>
          <p:cNvSpPr>
            <a:spLocks noGrp="1" noChangeArrowheads="1"/>
          </p:cNvSpPr>
          <p:nvPr>
            <p:ph type="title"/>
          </p:nvPr>
        </p:nvSpPr>
        <p:spPr/>
        <p:txBody>
          <a:bodyPr/>
          <a:lstStyle/>
          <a:p>
            <a:r>
              <a:rPr lang="en-US" dirty="0">
                <a:ea typeface="ＭＳ Ｐゴシック" pitchFamily="34" charset="-128"/>
              </a:rPr>
              <a:t>Particle Filtering: (3) Resample</a:t>
            </a:r>
          </a:p>
        </p:txBody>
      </p:sp>
      <p:sp>
        <p:nvSpPr>
          <p:cNvPr id="76803" name="Rectangle 3"/>
          <p:cNvSpPr>
            <a:spLocks noGrp="1" noChangeArrowheads="1"/>
          </p:cNvSpPr>
          <p:nvPr>
            <p:ph idx="1"/>
          </p:nvPr>
        </p:nvSpPr>
        <p:spPr>
          <a:xfrm>
            <a:off x="381000" y="1524000"/>
            <a:ext cx="6629400" cy="4678363"/>
          </a:xfrm>
        </p:spPr>
        <p:txBody>
          <a:bodyPr/>
          <a:lstStyle/>
          <a:p>
            <a:pPr>
              <a:lnSpc>
                <a:spcPct val="90000"/>
              </a:lnSpc>
            </a:pPr>
            <a:r>
              <a:rPr lang="en-US" sz="2400" dirty="0">
                <a:ea typeface="ＭＳ Ｐゴシック" pitchFamily="34" charset="-128"/>
              </a:rPr>
              <a:t>Rather than tracking weighted samples, we resample</a:t>
            </a: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N times, we choose from our weighted sample distribution (i.e. draw with replacement)</a:t>
            </a: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This is equivalent to renormalizing the distribution</a:t>
            </a:r>
          </a:p>
          <a:p>
            <a:pPr>
              <a:lnSpc>
                <a:spcPct val="90000"/>
              </a:lnSpc>
            </a:pPr>
            <a:endParaRPr lang="en-US" sz="2400" dirty="0">
              <a:ea typeface="ＭＳ Ｐゴシック" pitchFamily="34" charset="-128"/>
            </a:endParaRPr>
          </a:p>
          <a:p>
            <a:pPr>
              <a:lnSpc>
                <a:spcPct val="90000"/>
              </a:lnSpc>
            </a:pPr>
            <a:r>
              <a:rPr lang="en-US" sz="2400" dirty="0">
                <a:ea typeface="ＭＳ Ｐゴシック" pitchFamily="34" charset="-128"/>
              </a:rPr>
              <a:t>Now the update is complete for this time step, continue with the next one</a:t>
            </a:r>
          </a:p>
        </p:txBody>
      </p:sp>
      <p:sp>
        <p:nvSpPr>
          <p:cNvPr id="48" name="Isosceles Triangle 47"/>
          <p:cNvSpPr/>
          <p:nvPr/>
        </p:nvSpPr>
        <p:spPr bwMode="auto">
          <a:xfrm flipV="1">
            <a:off x="9636125" y="3794125"/>
            <a:ext cx="639763" cy="2905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sp>
        <p:nvSpPr>
          <p:cNvPr id="76805" name="Oval 53"/>
          <p:cNvSpPr>
            <a:spLocks noChangeArrowheads="1"/>
          </p:cNvSpPr>
          <p:nvPr/>
        </p:nvSpPr>
        <p:spPr bwMode="auto">
          <a:xfrm rot="-5400000">
            <a:off x="9407525" y="2041525"/>
            <a:ext cx="33338" cy="33338"/>
          </a:xfrm>
          <a:prstGeom prst="ellipse">
            <a:avLst/>
          </a:prstGeom>
          <a:solidFill>
            <a:srgbClr val="FF0000"/>
          </a:solidFill>
          <a:ln w="9525">
            <a:solidFill>
              <a:schemeClr val="tx1"/>
            </a:solidFill>
            <a:round/>
            <a:headEnd/>
            <a:tailEnd/>
          </a:ln>
        </p:spPr>
        <p:txBody>
          <a:bodyPr wrap="none" anchor="ctr"/>
          <a:lstStyle/>
          <a:p>
            <a:pPr algn="ctr" rtl="1"/>
            <a:endParaRPr lang="en-US"/>
          </a:p>
        </p:txBody>
      </p:sp>
      <p:grpSp>
        <p:nvGrpSpPr>
          <p:cNvPr id="76806" name="Group 2"/>
          <p:cNvGrpSpPr>
            <a:grpSpLocks/>
          </p:cNvGrpSpPr>
          <p:nvPr/>
        </p:nvGrpSpPr>
        <p:grpSpPr bwMode="auto">
          <a:xfrm>
            <a:off x="9178925" y="4556125"/>
            <a:ext cx="1566863" cy="1566863"/>
            <a:chOff x="4563129" y="4131470"/>
            <a:chExt cx="1567003" cy="1566862"/>
          </a:xfrm>
        </p:grpSpPr>
        <p:grpSp>
          <p:nvGrpSpPr>
            <p:cNvPr id="76811" name="Group 74"/>
            <p:cNvGrpSpPr>
              <a:grpSpLocks/>
            </p:cNvGrpSpPr>
            <p:nvPr/>
          </p:nvGrpSpPr>
          <p:grpSpPr bwMode="auto">
            <a:xfrm rot="-5400000">
              <a:off x="4563200" y="4131399"/>
              <a:ext cx="1566862" cy="1567003"/>
              <a:chOff x="3984" y="1056"/>
              <a:chExt cx="1296" cy="1296"/>
            </a:xfrm>
          </p:grpSpPr>
          <p:sp>
            <p:nvSpPr>
              <p:cNvPr id="76822" name="Rectangle 8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3" name="Rectangle 8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4" name="Rectangle 8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5" name="Rectangle 8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6" name="Rectangle 9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7" name="Rectangle 9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8" name="Rectangle 9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9" name="Rectangle 9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30" name="Rectangle 9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6812" name="Oval 75"/>
            <p:cNvSpPr>
              <a:spLocks noChangeArrowheads="1"/>
            </p:cNvSpPr>
            <p:nvPr/>
          </p:nvSpPr>
          <p:spPr bwMode="auto">
            <a:xfrm rot="-5400000">
              <a:off x="5723878" y="500194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3" name="Oval 76"/>
            <p:cNvSpPr>
              <a:spLocks noChangeArrowheads="1"/>
            </p:cNvSpPr>
            <p:nvPr/>
          </p:nvSpPr>
          <p:spPr bwMode="auto">
            <a:xfrm rot="-5400000">
              <a:off x="5956026" y="4769815"/>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4" name="Oval 77"/>
            <p:cNvSpPr>
              <a:spLocks noChangeArrowheads="1"/>
            </p:cNvSpPr>
            <p:nvPr/>
          </p:nvSpPr>
          <p:spPr bwMode="auto">
            <a:xfrm rot="-5400000">
              <a:off x="5839952" y="488587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5" name="Oval 78"/>
            <p:cNvSpPr>
              <a:spLocks noChangeArrowheads="1"/>
            </p:cNvSpPr>
            <p:nvPr/>
          </p:nvSpPr>
          <p:spPr bwMode="auto">
            <a:xfrm rot="-5400000">
              <a:off x="5317618" y="4943911"/>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6" name="Oval 79"/>
            <p:cNvSpPr>
              <a:spLocks noChangeArrowheads="1"/>
            </p:cNvSpPr>
            <p:nvPr/>
          </p:nvSpPr>
          <p:spPr bwMode="auto">
            <a:xfrm rot="-5400000">
              <a:off x="5839952"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7" name="Oval 80"/>
            <p:cNvSpPr>
              <a:spLocks noChangeArrowheads="1"/>
            </p:cNvSpPr>
            <p:nvPr/>
          </p:nvSpPr>
          <p:spPr bwMode="auto">
            <a:xfrm rot="-5400000">
              <a:off x="5723878" y="4769815"/>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18" name="Oval 81"/>
            <p:cNvSpPr>
              <a:spLocks noChangeArrowheads="1"/>
            </p:cNvSpPr>
            <p:nvPr/>
          </p:nvSpPr>
          <p:spPr bwMode="auto">
            <a:xfrm rot="-5400000">
              <a:off x="5839952" y="529210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9" name="Oval 82"/>
            <p:cNvSpPr>
              <a:spLocks noChangeArrowheads="1"/>
            </p:cNvSpPr>
            <p:nvPr/>
          </p:nvSpPr>
          <p:spPr bwMode="auto">
            <a:xfrm rot="-5400000">
              <a:off x="5956026" y="5001943"/>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20" name="Oval 83"/>
            <p:cNvSpPr>
              <a:spLocks noChangeArrowheads="1"/>
            </p:cNvSpPr>
            <p:nvPr/>
          </p:nvSpPr>
          <p:spPr bwMode="auto">
            <a:xfrm rot="-5400000">
              <a:off x="5839952" y="546619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21" name="Oval 84"/>
            <p:cNvSpPr>
              <a:spLocks noChangeArrowheads="1"/>
            </p:cNvSpPr>
            <p:nvPr/>
          </p:nvSpPr>
          <p:spPr bwMode="auto">
            <a:xfrm rot="-5400000">
              <a:off x="5317618"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7" name="TextBox 98"/>
          <p:cNvSpPr txBox="1">
            <a:spLocks noChangeArrowheads="1"/>
          </p:cNvSpPr>
          <p:nvPr/>
        </p:nvSpPr>
        <p:spPr bwMode="auto">
          <a:xfrm>
            <a:off x="6934200" y="1600200"/>
            <a:ext cx="13716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(2,3)  w=.2</a:t>
            </a:r>
          </a:p>
          <a:p>
            <a:pPr eaLnBrk="1" hangingPunct="1"/>
            <a:r>
              <a:rPr lang="en-US" sz="1200">
                <a:solidFill>
                  <a:srgbClr val="00B050"/>
                </a:solidFill>
                <a:latin typeface="Calibri"/>
                <a:cs typeface="Calibri"/>
              </a:rPr>
              <a:t>    (3,2)  w=.9</a:t>
            </a:r>
          </a:p>
          <a:p>
            <a:pPr eaLnBrk="1" hangingPunct="1"/>
            <a:r>
              <a:rPr lang="en-US" sz="1200">
                <a:solidFill>
                  <a:srgbClr val="C00000"/>
                </a:solidFill>
                <a:latin typeface="Calibri"/>
                <a:cs typeface="Calibri"/>
              </a:rPr>
              <a:t>    (3,1)  w=.4</a:t>
            </a:r>
          </a:p>
          <a:p>
            <a:pPr eaLnBrk="1" hangingPunct="1"/>
            <a:r>
              <a:rPr lang="en-US" sz="1200">
                <a:solidFill>
                  <a:srgbClr val="C00000"/>
                </a:solidFill>
                <a:latin typeface="Calibri"/>
                <a:cs typeface="Calibri"/>
              </a:rPr>
              <a:t>    (3,3)  w=.4</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(1,3)  w=.1</a:t>
            </a:r>
          </a:p>
          <a:p>
            <a:pPr eaLnBrk="1" hangingPunct="1"/>
            <a:r>
              <a:rPr lang="en-US" sz="1200">
                <a:solidFill>
                  <a:srgbClr val="C00000"/>
                </a:solidFill>
                <a:latin typeface="Calibri"/>
                <a:cs typeface="Calibri"/>
              </a:rPr>
              <a:t>    (2,3)  w=.2</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(2,2)  w=.4</a:t>
            </a:r>
          </a:p>
        </p:txBody>
      </p:sp>
      <p:sp>
        <p:nvSpPr>
          <p:cNvPr id="76808" name="TextBox 99"/>
          <p:cNvSpPr txBox="1">
            <a:spLocks noChangeArrowheads="1"/>
          </p:cNvSpPr>
          <p:nvPr/>
        </p:nvSpPr>
        <p:spPr bwMode="auto">
          <a:xfrm>
            <a:off x="6934200" y="4419600"/>
            <a:ext cx="13716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(New) Particles:</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(2,2)</a:t>
            </a:r>
          </a:p>
          <a:p>
            <a:pPr eaLnBrk="1" hangingPunct="1"/>
            <a:r>
              <a:rPr lang="en-US" sz="1200">
                <a:solidFill>
                  <a:srgbClr val="00B050"/>
                </a:solidFill>
                <a:latin typeface="Calibri"/>
                <a:cs typeface="Calibri"/>
              </a:rPr>
              <a:t>    (3,2)   </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(3,3)</a:t>
            </a:r>
          </a:p>
          <a:p>
            <a:pPr eaLnBrk="1" hangingPunct="1"/>
            <a:r>
              <a:rPr lang="en-US" sz="1200">
                <a:solidFill>
                  <a:srgbClr val="00B050"/>
                </a:solidFill>
                <a:latin typeface="Calibri"/>
                <a:cs typeface="Calibri"/>
              </a:rPr>
              <a:t>    (3,2)</a:t>
            </a:r>
          </a:p>
          <a:p>
            <a:pPr eaLnBrk="1" hangingPunct="1"/>
            <a:r>
              <a:rPr lang="en-US" sz="1200">
                <a:solidFill>
                  <a:srgbClr val="C00000"/>
                </a:solidFill>
                <a:latin typeface="Calibri"/>
                <a:cs typeface="Calibri"/>
              </a:rPr>
              <a:t>    (1,3)</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(3,2)</a:t>
            </a:r>
          </a:p>
        </p:txBody>
      </p:sp>
      <p:cxnSp>
        <p:nvCxnSpPr>
          <p:cNvPr id="76809" name="AutoShape 47"/>
          <p:cNvCxnSpPr>
            <a:cxnSpLocks noChangeShapeType="1"/>
            <a:stCxn id="76834" idx="3"/>
            <a:endCxn id="76817" idx="5"/>
          </p:cNvCxnSpPr>
          <p:nvPr/>
        </p:nvCxnSpPr>
        <p:spPr bwMode="auto">
          <a:xfrm flipH="1">
            <a:off x="10439400" y="2667000"/>
            <a:ext cx="0" cy="2544763"/>
          </a:xfrm>
          <a:prstGeom prst="curvedConnector3">
            <a:avLst>
              <a:gd name="adj1" fmla="val -4300788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76810" name="AutoShape 47"/>
          <p:cNvCxnSpPr>
            <a:cxnSpLocks noChangeShapeType="1"/>
            <a:stCxn id="76834" idx="3"/>
            <a:endCxn id="76819" idx="5"/>
          </p:cNvCxnSpPr>
          <p:nvPr/>
        </p:nvCxnSpPr>
        <p:spPr bwMode="auto">
          <a:xfrm>
            <a:off x="10439400" y="2667000"/>
            <a:ext cx="231775" cy="2776538"/>
          </a:xfrm>
          <a:prstGeom prst="curvedConnector3">
            <a:avLst>
              <a:gd name="adj1" fmla="val 20605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60074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atin typeface="Calibri"/>
                <a:cs typeface="Calibri"/>
              </a:rPr>
              <a:t>Recap: Particle Filtering</a:t>
            </a:r>
          </a:p>
        </p:txBody>
      </p:sp>
      <p:sp>
        <p:nvSpPr>
          <p:cNvPr id="9219" name="Content Placeholder 2"/>
          <p:cNvSpPr>
            <a:spLocks noGrp="1"/>
          </p:cNvSpPr>
          <p:nvPr>
            <p:ph idx="1"/>
          </p:nvPr>
        </p:nvSpPr>
        <p:spPr>
          <a:xfrm>
            <a:off x="228600" y="1143000"/>
            <a:ext cx="11734800" cy="4525963"/>
          </a:xfrm>
        </p:spPr>
        <p:txBody>
          <a:bodyPr/>
          <a:lstStyle/>
          <a:p>
            <a:r>
              <a:rPr lang="en-US" dirty="0">
                <a:latin typeface="Calibri"/>
                <a:cs typeface="Calibri"/>
              </a:rPr>
              <a:t>Particles: track samples of states rather than an explicit distribution</a:t>
            </a:r>
          </a:p>
          <a:p>
            <a:pPr lvl="1"/>
            <a:endParaRPr lang="en-US" dirty="0">
              <a:latin typeface="Calibri"/>
              <a:cs typeface="Calibri"/>
            </a:endParaRPr>
          </a:p>
        </p:txBody>
      </p:sp>
      <p:sp>
        <p:nvSpPr>
          <p:cNvPr id="9221" name="TextBox 24"/>
          <p:cNvSpPr txBox="1">
            <a:spLocks noChangeArrowheads="1"/>
          </p:cNvSpPr>
          <p:nvPr/>
        </p:nvSpPr>
        <p:spPr bwMode="auto">
          <a:xfrm>
            <a:off x="15240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Particles:</a:t>
            </a:r>
          </a:p>
          <a:p>
            <a:r>
              <a:rPr lang="en-US" sz="1200" dirty="0">
                <a:solidFill>
                  <a:srgbClr val="C00000"/>
                </a:solidFill>
                <a:latin typeface="Calibri"/>
                <a:cs typeface="Calibri"/>
              </a:rPr>
              <a:t>    (3,3)</a:t>
            </a:r>
          </a:p>
          <a:p>
            <a:r>
              <a:rPr lang="en-US" sz="1200" dirty="0">
                <a:solidFill>
                  <a:srgbClr val="C00000"/>
                </a:solidFill>
                <a:latin typeface="Calibri"/>
                <a:cs typeface="Calibri"/>
              </a:rPr>
              <a:t>    (2,3)</a:t>
            </a:r>
          </a:p>
          <a:p>
            <a:r>
              <a:rPr lang="en-US" sz="1200" dirty="0">
                <a:solidFill>
                  <a:srgbClr val="00B050"/>
                </a:solidFill>
                <a:latin typeface="Calibri"/>
                <a:cs typeface="Calibri"/>
              </a:rPr>
              <a:t>    (3,3)   </a:t>
            </a:r>
          </a:p>
          <a:p>
            <a:r>
              <a:rPr lang="en-US" sz="1200" dirty="0">
                <a:solidFill>
                  <a:srgbClr val="C00000"/>
                </a:solidFill>
                <a:latin typeface="Calibri"/>
                <a:cs typeface="Calibri"/>
              </a:rPr>
              <a:t>    (3,2)</a:t>
            </a:r>
          </a:p>
          <a:p>
            <a:r>
              <a:rPr lang="en-US" sz="1200" dirty="0">
                <a:solidFill>
                  <a:srgbClr val="C00000"/>
                </a:solidFill>
                <a:latin typeface="Calibri"/>
                <a:cs typeface="Calibri"/>
              </a:rPr>
              <a:t>    (3,3)</a:t>
            </a:r>
          </a:p>
          <a:p>
            <a:r>
              <a:rPr lang="en-US" sz="1200" dirty="0">
                <a:solidFill>
                  <a:srgbClr val="C00000"/>
                </a:solidFill>
                <a:latin typeface="Calibri"/>
                <a:cs typeface="Calibri"/>
              </a:rPr>
              <a:t>    (3,2)</a:t>
            </a:r>
          </a:p>
          <a:p>
            <a:r>
              <a:rPr lang="en-US" sz="1200" dirty="0">
                <a:solidFill>
                  <a:srgbClr val="C00000"/>
                </a:solidFill>
                <a:latin typeface="Calibri"/>
                <a:cs typeface="Calibri"/>
              </a:rPr>
              <a:t>    (1,2)</a:t>
            </a:r>
          </a:p>
          <a:p>
            <a:r>
              <a:rPr lang="en-US" sz="1200" dirty="0">
                <a:solidFill>
                  <a:srgbClr val="C00000"/>
                </a:solidFill>
                <a:latin typeface="Calibri"/>
                <a:cs typeface="Calibri"/>
              </a:rPr>
              <a:t>    (3,3)</a:t>
            </a:r>
          </a:p>
          <a:p>
            <a:r>
              <a:rPr lang="en-US" sz="1200" dirty="0">
                <a:solidFill>
                  <a:srgbClr val="C00000"/>
                </a:solidFill>
                <a:latin typeface="Calibri"/>
                <a:cs typeface="Calibri"/>
              </a:rPr>
              <a:t>    (3,3)</a:t>
            </a:r>
          </a:p>
          <a:p>
            <a:r>
              <a:rPr lang="en-US" sz="1200" dirty="0">
                <a:solidFill>
                  <a:srgbClr val="C00000"/>
                </a:solidFill>
                <a:latin typeface="Calibri"/>
                <a:cs typeface="Calibri"/>
              </a:rPr>
              <a:t>    (2,3)</a:t>
            </a:r>
          </a:p>
        </p:txBody>
      </p:sp>
      <p:grpSp>
        <p:nvGrpSpPr>
          <p:cNvPr id="9278" name="Group 37"/>
          <p:cNvGrpSpPr>
            <a:grpSpLocks/>
          </p:cNvGrpSpPr>
          <p:nvPr/>
        </p:nvGrpSpPr>
        <p:grpSpPr bwMode="auto">
          <a:xfrm rot="16200000">
            <a:off x="1448141" y="2471399"/>
            <a:ext cx="1566863" cy="1567543"/>
            <a:chOff x="6324600" y="4419600"/>
            <a:chExt cx="2057400" cy="2057400"/>
          </a:xfrm>
        </p:grpSpPr>
        <p:grpSp>
          <p:nvGrpSpPr>
            <p:cNvPr id="9301" name="Group 14"/>
            <p:cNvGrpSpPr>
              <a:grpSpLocks/>
            </p:cNvGrpSpPr>
            <p:nvPr/>
          </p:nvGrpSpPr>
          <p:grpSpPr bwMode="auto">
            <a:xfrm>
              <a:off x="6324600" y="4419600"/>
              <a:ext cx="2057400" cy="2057400"/>
              <a:chOff x="3984" y="1056"/>
              <a:chExt cx="1296" cy="1296"/>
            </a:xfrm>
          </p:grpSpPr>
          <p:sp>
            <p:nvSpPr>
              <p:cNvPr id="9312"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3"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4"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5"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6"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7"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8"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9"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20"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302"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3"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4"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5"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6" name="Oval 28"/>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307"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8"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9"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0"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1"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12" name="Group 111"/>
          <p:cNvGrpSpPr/>
          <p:nvPr/>
        </p:nvGrpSpPr>
        <p:grpSpPr>
          <a:xfrm>
            <a:off x="2975429" y="2471739"/>
            <a:ext cx="2587171" cy="1566863"/>
            <a:chOff x="2442028" y="2471739"/>
            <a:chExt cx="2587171" cy="1566862"/>
          </a:xfrm>
        </p:grpSpPr>
        <p:sp>
          <p:nvSpPr>
            <p:cNvPr id="47" name="Isosceles Triangle 46"/>
            <p:cNvSpPr/>
            <p:nvPr/>
          </p:nvSpPr>
          <p:spPr bwMode="auto">
            <a:xfrm rot="16200000" flipV="1">
              <a:off x="2643982" y="3110707"/>
              <a:ext cx="639762"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80" name="Group 4"/>
            <p:cNvGrpSpPr>
              <a:grpSpLocks/>
            </p:cNvGrpSpPr>
            <p:nvPr/>
          </p:nvGrpSpPr>
          <p:grpSpPr bwMode="auto">
            <a:xfrm rot="16200000">
              <a:off x="3461997" y="2471398"/>
              <a:ext cx="1566862" cy="1567543"/>
              <a:chOff x="3984" y="1056"/>
              <a:chExt cx="1296" cy="1296"/>
            </a:xfrm>
          </p:grpSpPr>
          <p:sp>
            <p:nvSpPr>
              <p:cNvPr id="9292"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3" name="Rectangle 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4"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5"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6"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7" name="Rectangle 1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8"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9" name="Rectangle 1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00" name="Rectangle 1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81" name="Oval 14"/>
            <p:cNvSpPr>
              <a:spLocks noChangeArrowheads="1"/>
            </p:cNvSpPr>
            <p:nvPr/>
          </p:nvSpPr>
          <p:spPr bwMode="auto">
            <a:xfrm rot="16200000">
              <a:off x="4622824" y="3226128"/>
              <a:ext cx="116064" cy="116114"/>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82" name="Oval 15"/>
            <p:cNvSpPr>
              <a:spLocks noChangeArrowheads="1"/>
            </p:cNvSpPr>
            <p:nvPr/>
          </p:nvSpPr>
          <p:spPr bwMode="auto">
            <a:xfrm rot="16200000">
              <a:off x="4796996" y="3110064"/>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3" name="Oval 16"/>
            <p:cNvSpPr>
              <a:spLocks noChangeArrowheads="1"/>
            </p:cNvSpPr>
            <p:nvPr/>
          </p:nvSpPr>
          <p:spPr bwMode="auto">
            <a:xfrm rot="16200000">
              <a:off x="4796996" y="334219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4" name="Oval 17"/>
            <p:cNvSpPr>
              <a:spLocks noChangeArrowheads="1"/>
            </p:cNvSpPr>
            <p:nvPr/>
          </p:nvSpPr>
          <p:spPr bwMode="auto">
            <a:xfrm rot="16200000">
              <a:off x="4738939"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5" name="Oval 18"/>
            <p:cNvSpPr>
              <a:spLocks noChangeArrowheads="1"/>
            </p:cNvSpPr>
            <p:nvPr/>
          </p:nvSpPr>
          <p:spPr bwMode="auto">
            <a:xfrm rot="16200000">
              <a:off x="4216424" y="3226128"/>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6" name="Oval 19"/>
            <p:cNvSpPr>
              <a:spLocks noChangeArrowheads="1"/>
            </p:cNvSpPr>
            <p:nvPr/>
          </p:nvSpPr>
          <p:spPr bwMode="auto">
            <a:xfrm rot="16200000">
              <a:off x="4738939" y="3748415"/>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7" name="Oval 20"/>
            <p:cNvSpPr>
              <a:spLocks noChangeArrowheads="1"/>
            </p:cNvSpPr>
            <p:nvPr/>
          </p:nvSpPr>
          <p:spPr bwMode="auto">
            <a:xfrm rot="16200000">
              <a:off x="3693910" y="2703840"/>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8" name="Oval 21"/>
            <p:cNvSpPr>
              <a:spLocks noChangeArrowheads="1"/>
            </p:cNvSpPr>
            <p:nvPr/>
          </p:nvSpPr>
          <p:spPr bwMode="auto">
            <a:xfrm rot="16200000">
              <a:off x="4738939"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9" name="Oval 22"/>
            <p:cNvSpPr>
              <a:spLocks noChangeArrowheads="1"/>
            </p:cNvSpPr>
            <p:nvPr/>
          </p:nvSpPr>
          <p:spPr bwMode="auto">
            <a:xfrm rot="16200000">
              <a:off x="4216424"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90" name="Oval 23"/>
            <p:cNvSpPr>
              <a:spLocks noChangeArrowheads="1"/>
            </p:cNvSpPr>
            <p:nvPr/>
          </p:nvSpPr>
          <p:spPr bwMode="auto">
            <a:xfrm rot="16200000">
              <a:off x="4216424"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cxnSp>
          <p:nvCxnSpPr>
            <p:cNvPr id="68" name="Shape 67"/>
            <p:cNvCxnSpPr>
              <a:stCxn id="9306" idx="4"/>
              <a:endCxn id="9281" idx="6"/>
            </p:cNvCxnSpPr>
            <p:nvPr/>
          </p:nvCxnSpPr>
          <p:spPr bwMode="auto">
            <a:xfrm>
              <a:off x="2442028" y="2587802"/>
              <a:ext cx="2238828" cy="638351"/>
            </a:xfrm>
            <a:prstGeom prst="curvedConnector2">
              <a:avLst/>
            </a:prstGeom>
            <a:ln w="28575">
              <a:tailEnd type="triangle" w="lg" len="lg"/>
            </a:ln>
          </p:spPr>
          <p:style>
            <a:lnRef idx="1">
              <a:schemeClr val="dk1"/>
            </a:lnRef>
            <a:fillRef idx="0">
              <a:schemeClr val="dk1"/>
            </a:fillRef>
            <a:effectRef idx="0">
              <a:schemeClr val="dk1"/>
            </a:effectRef>
            <a:fontRef idx="minor">
              <a:schemeClr val="tx1"/>
            </a:fontRef>
          </p:style>
        </p:cxnSp>
      </p:grpSp>
      <p:grpSp>
        <p:nvGrpSpPr>
          <p:cNvPr id="6" name="Group 72"/>
          <p:cNvGrpSpPr>
            <a:grpSpLocks/>
          </p:cNvGrpSpPr>
          <p:nvPr/>
        </p:nvGrpSpPr>
        <p:grpSpPr bwMode="auto">
          <a:xfrm rot="-5400000">
            <a:off x="5967395" y="1852592"/>
            <a:ext cx="1566863" cy="2805163"/>
            <a:chOff x="6400800" y="2643215"/>
            <a:chExt cx="2057400" cy="3681385"/>
          </a:xfrm>
        </p:grpSpPr>
        <p:sp>
          <p:nvSpPr>
            <p:cNvPr id="74" name="Isosceles Triangle 73"/>
            <p:cNvSpPr/>
            <p:nvPr/>
          </p:nvSpPr>
          <p:spPr>
            <a:xfrm flipV="1">
              <a:off x="7009474" y="3443291"/>
              <a:ext cx="840052" cy="381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54" name="Group 25"/>
            <p:cNvGrpSpPr>
              <a:grpSpLocks/>
            </p:cNvGrpSpPr>
            <p:nvPr/>
          </p:nvGrpSpPr>
          <p:grpSpPr bwMode="auto">
            <a:xfrm>
              <a:off x="6400800" y="4267200"/>
              <a:ext cx="2057400" cy="2057400"/>
              <a:chOff x="3984" y="1056"/>
              <a:chExt cx="1296" cy="1296"/>
            </a:xfrm>
          </p:grpSpPr>
          <p:sp>
            <p:nvSpPr>
              <p:cNvPr id="9269" name="Rectangle 2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0" name="Rectangle 2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1" name="Rectangle 2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2" name="Rectangle 2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3" name="Rectangle 3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4" name="Rectangle 3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5" name="Rectangle 3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6" name="Rectangle 3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7" name="Rectangle 3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grpSp>
          <p:nvGrpSpPr>
            <p:cNvPr id="9255" name="Group 35"/>
            <p:cNvGrpSpPr>
              <a:grpSpLocks/>
            </p:cNvGrpSpPr>
            <p:nvPr/>
          </p:nvGrpSpPr>
          <p:grpSpPr bwMode="auto">
            <a:xfrm>
              <a:off x="6634168" y="5300668"/>
              <a:ext cx="1671638" cy="871538"/>
              <a:chOff x="4227" y="3291"/>
              <a:chExt cx="1053" cy="549"/>
            </a:xfrm>
          </p:grpSpPr>
          <p:sp>
            <p:nvSpPr>
              <p:cNvPr id="9261" name="Oval 36"/>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62" name="Oval 37"/>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3" name="Oval 38"/>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sp>
            <p:nvSpPr>
              <p:cNvPr id="9264" name="Oval 39"/>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5" name="Oval 40"/>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6" name="Oval 41"/>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7" name="Oval 42"/>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8" name="Oval 43"/>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sp>
          <p:nvSpPr>
            <p:cNvPr id="9256" name="Rectangle 44"/>
            <p:cNvSpPr>
              <a:spLocks noChangeArrowheads="1"/>
            </p:cNvSpPr>
            <p:nvPr/>
          </p:nvSpPr>
          <p:spPr bwMode="auto">
            <a:xfrm>
              <a:off x="7086600" y="5638800"/>
              <a:ext cx="685800" cy="685800"/>
            </a:xfrm>
            <a:prstGeom prst="rect">
              <a:avLst/>
            </a:prstGeom>
            <a:noFill/>
            <a:ln w="63500">
              <a:solidFill>
                <a:srgbClr val="FF0000"/>
              </a:solidFill>
              <a:miter lim="800000"/>
              <a:headEnd/>
              <a:tailEnd/>
            </a:ln>
          </p:spPr>
          <p:txBody>
            <a:bodyPr wrap="none" anchor="ctr"/>
            <a:lstStyle/>
            <a:p>
              <a:endParaRPr lang="en-US">
                <a:latin typeface="Calibri"/>
                <a:cs typeface="Calibri"/>
              </a:endParaRPr>
            </a:p>
          </p:txBody>
        </p:sp>
        <p:grpSp>
          <p:nvGrpSpPr>
            <p:cNvPr id="9257" name="Group 45"/>
            <p:cNvGrpSpPr>
              <a:grpSpLocks/>
            </p:cNvGrpSpPr>
            <p:nvPr/>
          </p:nvGrpSpPr>
          <p:grpSpPr bwMode="auto">
            <a:xfrm>
              <a:off x="7374038" y="2643215"/>
              <a:ext cx="779473" cy="3148047"/>
              <a:chOff x="4693" y="1665"/>
              <a:chExt cx="491" cy="1983"/>
            </a:xfrm>
          </p:grpSpPr>
          <p:sp>
            <p:nvSpPr>
              <p:cNvPr id="9259" name="Oval 46"/>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cxnSp>
            <p:nvCxnSpPr>
              <p:cNvPr id="9260" name="AutoShape 47"/>
              <p:cNvCxnSpPr>
                <a:cxnSpLocks noChangeShapeType="1"/>
                <a:stCxn id="9281" idx="4"/>
                <a:endCxn id="9261" idx="0"/>
              </p:cNvCxnSpPr>
              <p:nvPr/>
            </p:nvCxnSpPr>
            <p:spPr bwMode="auto">
              <a:xfrm rot="5400000">
                <a:off x="3707" y="2651"/>
                <a:ext cx="1983" cy="11"/>
              </a:xfrm>
              <a:prstGeom prst="curvedConnector3">
                <a:avLst>
                  <a:gd name="adj1" fmla="val 50000"/>
                </a:avLst>
              </a:prstGeom>
              <a:noFill/>
              <a:ln w="28575">
                <a:solidFill>
                  <a:schemeClr val="tx1"/>
                </a:solidFill>
                <a:round/>
                <a:headEnd/>
                <a:tailEnd type="triangle" w="lg" len="lg"/>
              </a:ln>
            </p:spPr>
          </p:cxnSp>
        </p:grpSp>
        <p:sp>
          <p:nvSpPr>
            <p:cNvPr id="9258" name="Oval 50"/>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0" name="Group 161"/>
          <p:cNvGrpSpPr>
            <a:grpSpLocks/>
          </p:cNvGrpSpPr>
          <p:nvPr/>
        </p:nvGrpSpPr>
        <p:grpSpPr bwMode="auto">
          <a:xfrm rot="-5400000">
            <a:off x="8859045" y="2161381"/>
            <a:ext cx="1566863" cy="2187577"/>
            <a:chOff x="6400800" y="3452416"/>
            <a:chExt cx="2057400" cy="2872184"/>
          </a:xfrm>
        </p:grpSpPr>
        <p:grpSp>
          <p:nvGrpSpPr>
            <p:cNvPr id="9232" name="Group 24"/>
            <p:cNvGrpSpPr>
              <a:grpSpLocks/>
            </p:cNvGrpSpPr>
            <p:nvPr/>
          </p:nvGrpSpPr>
          <p:grpSpPr bwMode="auto">
            <a:xfrm>
              <a:off x="6400800" y="4267200"/>
              <a:ext cx="2057400" cy="2057400"/>
              <a:chOff x="3984" y="1056"/>
              <a:chExt cx="1296" cy="1296"/>
            </a:xfrm>
          </p:grpSpPr>
          <p:sp>
            <p:nvSpPr>
              <p:cNvPr id="9244" name="Rectangle 2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5" name="Rectangle 2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6" name="Rectangle 2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7" name="Rectangle 2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8" name="Rectangle 2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9" name="Rectangle 3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0" name="Rectangle 3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1" name="Rectangle 3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2" name="Rectangle 3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33" name="Oval 34"/>
            <p:cNvSpPr>
              <a:spLocks noChangeArrowheads="1"/>
            </p:cNvSpPr>
            <p:nvPr/>
          </p:nvSpPr>
          <p:spPr bwMode="auto">
            <a:xfrm>
              <a:off x="7162800" y="5791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4" name="Oval 35"/>
            <p:cNvSpPr>
              <a:spLocks noChangeArrowheads="1"/>
            </p:cNvSpPr>
            <p:nvPr/>
          </p:nvSpPr>
          <p:spPr bwMode="auto">
            <a:xfrm>
              <a:off x="74676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5" name="Oval 36"/>
            <p:cNvSpPr>
              <a:spLocks noChangeArrowheads="1"/>
            </p:cNvSpPr>
            <p:nvPr/>
          </p:nvSpPr>
          <p:spPr bwMode="auto">
            <a:xfrm>
              <a:off x="7315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6" name="Oval 37"/>
            <p:cNvSpPr>
              <a:spLocks noChangeArrowheads="1"/>
            </p:cNvSpPr>
            <p:nvPr/>
          </p:nvSpPr>
          <p:spPr bwMode="auto">
            <a:xfrm>
              <a:off x="7239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7" name="Oval 38"/>
            <p:cNvSpPr>
              <a:spLocks noChangeArrowheads="1"/>
            </p:cNvSpPr>
            <p:nvPr/>
          </p:nvSpPr>
          <p:spPr bwMode="auto">
            <a:xfrm>
              <a:off x="80010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8" name="Oval 39"/>
            <p:cNvSpPr>
              <a:spLocks noChangeArrowheads="1"/>
            </p:cNvSpPr>
            <p:nvPr/>
          </p:nvSpPr>
          <p:spPr bwMode="auto">
            <a:xfrm>
              <a:off x="7467600" y="5791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39" name="Oval 40"/>
            <p:cNvSpPr>
              <a:spLocks noChangeArrowheads="1"/>
            </p:cNvSpPr>
            <p:nvPr/>
          </p:nvSpPr>
          <p:spPr bwMode="auto">
            <a:xfrm>
              <a:off x="67818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0" name="Oval 41"/>
            <p:cNvSpPr>
              <a:spLocks noChangeArrowheads="1"/>
            </p:cNvSpPr>
            <p:nvPr/>
          </p:nvSpPr>
          <p:spPr bwMode="auto">
            <a:xfrm>
              <a:off x="7162800" y="60960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41" name="Oval 42"/>
            <p:cNvSpPr>
              <a:spLocks noChangeArrowheads="1"/>
            </p:cNvSpPr>
            <p:nvPr/>
          </p:nvSpPr>
          <p:spPr bwMode="auto">
            <a:xfrm>
              <a:off x="6553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2" name="Oval 43"/>
            <p:cNvSpPr>
              <a:spLocks noChangeArrowheads="1"/>
            </p:cNvSpPr>
            <p:nvPr/>
          </p:nvSpPr>
          <p:spPr bwMode="auto">
            <a:xfrm>
              <a:off x="8001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161" name="Isosceles Triangle 160"/>
            <p:cNvSpPr/>
            <p:nvPr/>
          </p:nvSpPr>
          <p:spPr>
            <a:xfrm flipV="1">
              <a:off x="7009474" y="3452416"/>
              <a:ext cx="840052" cy="3814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sp>
        <p:nvSpPr>
          <p:cNvPr id="9225" name="TextBox 163"/>
          <p:cNvSpPr txBox="1">
            <a:spLocks noChangeArrowheads="1"/>
          </p:cNvSpPr>
          <p:nvPr/>
        </p:nvSpPr>
        <p:spPr bwMode="auto">
          <a:xfrm>
            <a:off x="26670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Elapse</a:t>
            </a:r>
          </a:p>
        </p:txBody>
      </p:sp>
      <p:sp>
        <p:nvSpPr>
          <p:cNvPr id="9226" name="TextBox 164"/>
          <p:cNvSpPr txBox="1">
            <a:spLocks noChangeArrowheads="1"/>
          </p:cNvSpPr>
          <p:nvPr/>
        </p:nvSpPr>
        <p:spPr bwMode="auto">
          <a:xfrm>
            <a:off x="52578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Weight</a:t>
            </a:r>
          </a:p>
        </p:txBody>
      </p:sp>
      <p:sp>
        <p:nvSpPr>
          <p:cNvPr id="9227" name="TextBox 165"/>
          <p:cNvSpPr txBox="1">
            <a:spLocks noChangeArrowheads="1"/>
          </p:cNvSpPr>
          <p:nvPr/>
        </p:nvSpPr>
        <p:spPr bwMode="auto">
          <a:xfrm>
            <a:off x="78486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Resample</a:t>
            </a:r>
          </a:p>
        </p:txBody>
      </p:sp>
      <p:sp>
        <p:nvSpPr>
          <p:cNvPr id="173" name="TextBox 24"/>
          <p:cNvSpPr txBox="1">
            <a:spLocks noChangeArrowheads="1"/>
          </p:cNvSpPr>
          <p:nvPr/>
        </p:nvSpPr>
        <p:spPr bwMode="auto">
          <a:xfrm>
            <a:off x="41910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Particles:</a:t>
            </a:r>
          </a:p>
          <a:p>
            <a:r>
              <a:rPr lang="en-US" sz="1200" dirty="0">
                <a:solidFill>
                  <a:srgbClr val="C00000"/>
                </a:solidFill>
                <a:latin typeface="Calibri"/>
                <a:cs typeface="Calibri"/>
              </a:rPr>
              <a:t>    (3,2)</a:t>
            </a:r>
          </a:p>
          <a:p>
            <a:r>
              <a:rPr lang="en-US" sz="1200" dirty="0">
                <a:solidFill>
                  <a:srgbClr val="C00000"/>
                </a:solidFill>
                <a:latin typeface="Calibri"/>
                <a:cs typeface="Calibri"/>
              </a:rPr>
              <a:t>    (2,3)</a:t>
            </a:r>
          </a:p>
          <a:p>
            <a:r>
              <a:rPr lang="en-US" sz="1200" dirty="0">
                <a:solidFill>
                  <a:srgbClr val="00B050"/>
                </a:solidFill>
                <a:latin typeface="Calibri"/>
                <a:cs typeface="Calibri"/>
              </a:rPr>
              <a:t>    (3,2)   </a:t>
            </a:r>
          </a:p>
          <a:p>
            <a:r>
              <a:rPr lang="en-US" sz="1200" dirty="0">
                <a:solidFill>
                  <a:srgbClr val="C00000"/>
                </a:solidFill>
                <a:latin typeface="Calibri"/>
                <a:cs typeface="Calibri"/>
              </a:rPr>
              <a:t>    (3,1)</a:t>
            </a:r>
          </a:p>
          <a:p>
            <a:r>
              <a:rPr lang="en-US" sz="1200" dirty="0">
                <a:solidFill>
                  <a:srgbClr val="C00000"/>
                </a:solidFill>
                <a:latin typeface="Calibri"/>
                <a:cs typeface="Calibri"/>
              </a:rPr>
              <a:t>    (3,3)</a:t>
            </a:r>
          </a:p>
          <a:p>
            <a:r>
              <a:rPr lang="en-US" sz="1200" dirty="0">
                <a:solidFill>
                  <a:srgbClr val="C00000"/>
                </a:solidFill>
                <a:latin typeface="Calibri"/>
                <a:cs typeface="Calibri"/>
              </a:rPr>
              <a:t>    (3,2)</a:t>
            </a:r>
          </a:p>
          <a:p>
            <a:r>
              <a:rPr lang="en-US" sz="1200" dirty="0">
                <a:solidFill>
                  <a:srgbClr val="C00000"/>
                </a:solidFill>
                <a:latin typeface="Calibri"/>
                <a:cs typeface="Calibri"/>
              </a:rPr>
              <a:t>    (1,3)</a:t>
            </a:r>
          </a:p>
          <a:p>
            <a:r>
              <a:rPr lang="en-US" sz="1200" dirty="0">
                <a:solidFill>
                  <a:srgbClr val="C00000"/>
                </a:solidFill>
                <a:latin typeface="Calibri"/>
                <a:cs typeface="Calibri"/>
              </a:rPr>
              <a:t>    (2,3)</a:t>
            </a:r>
          </a:p>
          <a:p>
            <a:r>
              <a:rPr lang="en-US" sz="1200" dirty="0">
                <a:solidFill>
                  <a:srgbClr val="C00000"/>
                </a:solidFill>
                <a:latin typeface="Calibri"/>
                <a:cs typeface="Calibri"/>
              </a:rPr>
              <a:t>    (3,2)</a:t>
            </a:r>
          </a:p>
          <a:p>
            <a:r>
              <a:rPr lang="en-US" sz="1200" dirty="0">
                <a:solidFill>
                  <a:srgbClr val="C00000"/>
                </a:solidFill>
                <a:latin typeface="Calibri"/>
                <a:cs typeface="Calibri"/>
              </a:rPr>
              <a:t>    (2,2)</a:t>
            </a:r>
          </a:p>
        </p:txBody>
      </p:sp>
      <p:sp>
        <p:nvSpPr>
          <p:cNvPr id="174" name="TextBox 24"/>
          <p:cNvSpPr txBox="1">
            <a:spLocks noChangeArrowheads="1"/>
          </p:cNvSpPr>
          <p:nvPr/>
        </p:nvSpPr>
        <p:spPr bwMode="auto">
          <a:xfrm>
            <a:off x="67818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     Particles:</a:t>
            </a:r>
          </a:p>
          <a:p>
            <a:r>
              <a:rPr lang="en-US" sz="1200" dirty="0">
                <a:solidFill>
                  <a:srgbClr val="C00000"/>
                </a:solidFill>
                <a:latin typeface="Calibri"/>
                <a:cs typeface="Calibri"/>
              </a:rPr>
              <a:t>    (3,2)  w=.9</a:t>
            </a:r>
          </a:p>
          <a:p>
            <a:r>
              <a:rPr lang="en-US" sz="1200" dirty="0">
                <a:solidFill>
                  <a:srgbClr val="C00000"/>
                </a:solidFill>
                <a:latin typeface="Calibri"/>
                <a:cs typeface="Calibri"/>
              </a:rPr>
              <a:t>    (2,3)  w=.2</a:t>
            </a:r>
          </a:p>
          <a:p>
            <a:r>
              <a:rPr lang="en-US" sz="1200" dirty="0">
                <a:solidFill>
                  <a:srgbClr val="00B050"/>
                </a:solidFill>
                <a:latin typeface="Calibri"/>
                <a:cs typeface="Calibri"/>
              </a:rPr>
              <a:t>    (3,2)  w=.9</a:t>
            </a:r>
          </a:p>
          <a:p>
            <a:r>
              <a:rPr lang="en-US" sz="1200" dirty="0">
                <a:solidFill>
                  <a:srgbClr val="C00000"/>
                </a:solidFill>
                <a:latin typeface="Calibri"/>
                <a:cs typeface="Calibri"/>
              </a:rPr>
              <a:t>    (3,1)  w=.4</a:t>
            </a:r>
          </a:p>
          <a:p>
            <a:r>
              <a:rPr lang="en-US" sz="1200" dirty="0">
                <a:solidFill>
                  <a:srgbClr val="C00000"/>
                </a:solidFill>
                <a:latin typeface="Calibri"/>
                <a:cs typeface="Calibri"/>
              </a:rPr>
              <a:t>    (3,3)  w=.4</a:t>
            </a:r>
          </a:p>
          <a:p>
            <a:r>
              <a:rPr lang="en-US" sz="1200" dirty="0">
                <a:solidFill>
                  <a:srgbClr val="C00000"/>
                </a:solidFill>
                <a:latin typeface="Calibri"/>
                <a:cs typeface="Calibri"/>
              </a:rPr>
              <a:t>    (3,2)  w=.9</a:t>
            </a:r>
          </a:p>
          <a:p>
            <a:r>
              <a:rPr lang="en-US" sz="1200" dirty="0">
                <a:solidFill>
                  <a:srgbClr val="C00000"/>
                </a:solidFill>
                <a:latin typeface="Calibri"/>
                <a:cs typeface="Calibri"/>
              </a:rPr>
              <a:t>    (1,3)  w=.1</a:t>
            </a:r>
          </a:p>
          <a:p>
            <a:r>
              <a:rPr lang="en-US" sz="1200" dirty="0">
                <a:solidFill>
                  <a:srgbClr val="C00000"/>
                </a:solidFill>
                <a:latin typeface="Calibri"/>
                <a:cs typeface="Calibri"/>
              </a:rPr>
              <a:t>    (2,3)  w=.2</a:t>
            </a:r>
          </a:p>
          <a:p>
            <a:r>
              <a:rPr lang="en-US" sz="1200" dirty="0">
                <a:solidFill>
                  <a:srgbClr val="C00000"/>
                </a:solidFill>
                <a:latin typeface="Calibri"/>
                <a:cs typeface="Calibri"/>
              </a:rPr>
              <a:t>    (3,2)  w=.9</a:t>
            </a:r>
          </a:p>
          <a:p>
            <a:r>
              <a:rPr lang="en-US" sz="1200" dirty="0">
                <a:solidFill>
                  <a:srgbClr val="C00000"/>
                </a:solidFill>
                <a:latin typeface="Calibri"/>
                <a:cs typeface="Calibri"/>
              </a:rPr>
              <a:t>    (2,2)  w=.4</a:t>
            </a:r>
          </a:p>
        </p:txBody>
      </p:sp>
      <p:sp>
        <p:nvSpPr>
          <p:cNvPr id="175" name="TextBox 24"/>
          <p:cNvSpPr txBox="1">
            <a:spLocks noChangeArrowheads="1"/>
          </p:cNvSpPr>
          <p:nvPr/>
        </p:nvSpPr>
        <p:spPr bwMode="auto">
          <a:xfrm>
            <a:off x="93726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(New) Particles:</a:t>
            </a:r>
          </a:p>
          <a:p>
            <a:r>
              <a:rPr lang="en-US" sz="1200" dirty="0">
                <a:solidFill>
                  <a:srgbClr val="C00000"/>
                </a:solidFill>
                <a:latin typeface="Calibri"/>
                <a:cs typeface="Calibri"/>
              </a:rPr>
              <a:t>    (3,2)</a:t>
            </a:r>
          </a:p>
          <a:p>
            <a:r>
              <a:rPr lang="en-US" sz="1200" dirty="0">
                <a:solidFill>
                  <a:srgbClr val="C00000"/>
                </a:solidFill>
                <a:latin typeface="Calibri"/>
                <a:cs typeface="Calibri"/>
              </a:rPr>
              <a:t>    (2,2)</a:t>
            </a:r>
          </a:p>
          <a:p>
            <a:r>
              <a:rPr lang="en-US" sz="1200" dirty="0">
                <a:solidFill>
                  <a:srgbClr val="00B050"/>
                </a:solidFill>
                <a:latin typeface="Calibri"/>
                <a:cs typeface="Calibri"/>
              </a:rPr>
              <a:t>    (3,2)   </a:t>
            </a:r>
          </a:p>
          <a:p>
            <a:r>
              <a:rPr lang="en-US" sz="1200" dirty="0">
                <a:solidFill>
                  <a:srgbClr val="C00000"/>
                </a:solidFill>
                <a:latin typeface="Calibri"/>
                <a:cs typeface="Calibri"/>
              </a:rPr>
              <a:t>    (2,3)</a:t>
            </a:r>
          </a:p>
          <a:p>
            <a:r>
              <a:rPr lang="en-US" sz="1200" dirty="0">
                <a:solidFill>
                  <a:srgbClr val="C00000"/>
                </a:solidFill>
                <a:latin typeface="Calibri"/>
                <a:cs typeface="Calibri"/>
              </a:rPr>
              <a:t>    (3,3)</a:t>
            </a:r>
          </a:p>
          <a:p>
            <a:r>
              <a:rPr lang="en-US" sz="1200" dirty="0">
                <a:solidFill>
                  <a:srgbClr val="00B050"/>
                </a:solidFill>
                <a:latin typeface="Calibri"/>
                <a:cs typeface="Calibri"/>
              </a:rPr>
              <a:t>    (3,2)</a:t>
            </a:r>
          </a:p>
          <a:p>
            <a:r>
              <a:rPr lang="en-US" sz="1200" dirty="0">
                <a:solidFill>
                  <a:srgbClr val="C00000"/>
                </a:solidFill>
                <a:latin typeface="Calibri"/>
                <a:cs typeface="Calibri"/>
              </a:rPr>
              <a:t>    (1,3)</a:t>
            </a:r>
          </a:p>
          <a:p>
            <a:r>
              <a:rPr lang="en-US" sz="1200" dirty="0">
                <a:solidFill>
                  <a:srgbClr val="C00000"/>
                </a:solidFill>
                <a:latin typeface="Calibri"/>
                <a:cs typeface="Calibri"/>
              </a:rPr>
              <a:t>    (2,3)</a:t>
            </a:r>
          </a:p>
          <a:p>
            <a:r>
              <a:rPr lang="en-US" sz="1200" dirty="0">
                <a:solidFill>
                  <a:srgbClr val="C00000"/>
                </a:solidFill>
                <a:latin typeface="Calibri"/>
                <a:cs typeface="Calibri"/>
              </a:rPr>
              <a:t>    (3,2)</a:t>
            </a:r>
          </a:p>
          <a:p>
            <a:r>
              <a:rPr lang="en-US" sz="1200" dirty="0">
                <a:solidFill>
                  <a:srgbClr val="C00000"/>
                </a:solidFill>
                <a:latin typeface="Calibri"/>
                <a:cs typeface="Calibri"/>
              </a:rPr>
              <a:t>    (3,2)</a:t>
            </a:r>
          </a:p>
        </p:txBody>
      </p:sp>
      <p:sp>
        <p:nvSpPr>
          <p:cNvPr id="9231" name="TextBox 14"/>
          <p:cNvSpPr txBox="1">
            <a:spLocks noChangeArrowheads="1"/>
          </p:cNvSpPr>
          <p:nvPr/>
        </p:nvSpPr>
        <p:spPr bwMode="auto">
          <a:xfrm>
            <a:off x="7467600" y="6553200"/>
            <a:ext cx="4724400" cy="338552"/>
          </a:xfrm>
          <a:prstGeom prst="rect">
            <a:avLst/>
          </a:prstGeom>
          <a:noFill/>
          <a:ln w="9525">
            <a:noFill/>
            <a:miter lim="800000"/>
            <a:headEnd/>
            <a:tailEnd/>
          </a:ln>
        </p:spPr>
        <p:txBody>
          <a:bodyPr wrap="square" lIns="91438" tIns="45719" rIns="91438" bIns="45719">
            <a:spAutoFit/>
          </a:bodyPr>
          <a:lstStyle/>
          <a:p>
            <a:pPr algn="r"/>
            <a:r>
              <a:rPr lang="en-US" sz="1600" dirty="0">
                <a:solidFill>
                  <a:srgbClr val="FF0000"/>
                </a:solidFill>
                <a:latin typeface="Calibri"/>
                <a:cs typeface="Calibri"/>
              </a:rPr>
              <a:t>[Demos: </a:t>
            </a:r>
            <a:r>
              <a:rPr lang="en-US" sz="1600" dirty="0" err="1">
                <a:solidFill>
                  <a:srgbClr val="FF0000"/>
                </a:solidFill>
                <a:latin typeface="Calibri"/>
                <a:cs typeface="Calibri"/>
              </a:rPr>
              <a:t>ghostbusters</a:t>
            </a:r>
            <a:r>
              <a:rPr lang="en-US" sz="1600" dirty="0">
                <a:solidFill>
                  <a:srgbClr val="FF0000"/>
                </a:solidFill>
                <a:latin typeface="Calibri"/>
                <a:cs typeface="Calibri"/>
              </a:rPr>
              <a:t> particle filtering (L15D3,4,5)]</a:t>
            </a:r>
          </a:p>
        </p:txBody>
      </p:sp>
    </p:spTree>
    <p:extLst>
      <p:ext uri="{BB962C8B-B14F-4D97-AF65-F5344CB8AC3E}">
        <p14:creationId xmlns:p14="http://schemas.microsoft.com/office/powerpoint/2010/main" val="25027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P spid="9227" grpId="0"/>
      <p:bldP spid="173" grpId="0"/>
      <p:bldP spid="174" grpId="0"/>
      <p:bldP spid="1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 Moderate Number of Particles</a:t>
            </a:r>
          </a:p>
        </p:txBody>
      </p:sp>
      <p:pic>
        <p:nvPicPr>
          <p:cNvPr id="5" name="Ghostbusters -- Circular Dynamics -- Particle Filter -- Moderate Number of Partic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100" y="1142999"/>
            <a:ext cx="8305800" cy="5191125"/>
          </a:xfrm>
          <a:prstGeom prst="rect">
            <a:avLst/>
          </a:prstGeom>
        </p:spPr>
      </p:pic>
    </p:spTree>
    <p:extLst>
      <p:ext uri="{BB962C8B-B14F-4D97-AF65-F5344CB8AC3E}">
        <p14:creationId xmlns:p14="http://schemas.microsoft.com/office/powerpoint/2010/main" val="3963107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 One Particle</a:t>
            </a:r>
          </a:p>
        </p:txBody>
      </p:sp>
      <p:pic>
        <p:nvPicPr>
          <p:cNvPr id="3" name="Ghostbusters -- Circular Dynamics -- Particle Filter -- One Parti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1"/>
            <a:ext cx="8305800" cy="5191125"/>
          </a:xfrm>
          <a:prstGeom prst="rect">
            <a:avLst/>
          </a:prstGeom>
        </p:spPr>
      </p:pic>
    </p:spTree>
    <p:extLst>
      <p:ext uri="{BB962C8B-B14F-4D97-AF65-F5344CB8AC3E}">
        <p14:creationId xmlns:p14="http://schemas.microsoft.com/office/powerpoint/2010/main" val="3593753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 Huge Number of Particles</a:t>
            </a:r>
          </a:p>
        </p:txBody>
      </p:sp>
      <p:pic>
        <p:nvPicPr>
          <p:cNvPr id="3" name="Ghostbusters -- Circular Dynamics -- Particle Filter -- Huge Number of Partic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794" y="1163042"/>
            <a:ext cx="8380413" cy="5237758"/>
          </a:xfrm>
          <a:prstGeom prst="rect">
            <a:avLst/>
          </a:prstGeom>
        </p:spPr>
      </p:pic>
    </p:spTree>
    <p:extLst>
      <p:ext uri="{BB962C8B-B14F-4D97-AF65-F5344CB8AC3E}">
        <p14:creationId xmlns:p14="http://schemas.microsoft.com/office/powerpoint/2010/main" val="3907264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a:t>Demo Bonanza!</a:t>
            </a:r>
          </a:p>
        </p:txBody>
      </p:sp>
      <p:sp>
        <p:nvSpPr>
          <p:cNvPr id="1028" name="Content Placeholder 2"/>
          <p:cNvSpPr>
            <a:spLocks noGrp="1"/>
          </p:cNvSpPr>
          <p:nvPr>
            <p:ph idx="1"/>
          </p:nvPr>
        </p:nvSpPr>
        <p:spPr/>
        <p:txBody>
          <a:bodyPr/>
          <a:lstStyle/>
          <a:p>
            <a:endParaRPr lang="en-US"/>
          </a:p>
        </p:txBody>
      </p:sp>
      <p:pic>
        <p:nvPicPr>
          <p:cNvPr id="1030" name="Picture 3"/>
          <p:cNvPicPr>
            <a:picLocks noChangeAspect="1" noChangeArrowheads="1"/>
          </p:cNvPicPr>
          <p:nvPr/>
        </p:nvPicPr>
        <p:blipFill>
          <a:blip r:embed="rId3" cstate="print"/>
          <a:srcRect/>
          <a:stretch>
            <a:fillRect/>
          </a:stretch>
        </p:blipFill>
        <p:spPr bwMode="auto">
          <a:xfrm>
            <a:off x="1066802" y="1676402"/>
            <a:ext cx="2568575" cy="1744663"/>
          </a:xfrm>
          <a:prstGeom prst="rect">
            <a:avLst/>
          </a:prstGeom>
          <a:noFill/>
          <a:ln w="9525">
            <a:noFill/>
            <a:miter lim="800000"/>
            <a:headEnd/>
            <a:tailEnd/>
          </a:ln>
        </p:spPr>
      </p:pic>
      <p:graphicFrame>
        <p:nvGraphicFramePr>
          <p:cNvPr id="1026" name="Object 2">
            <a:hlinkClick r:id="" action="ppaction://ole?verb=0"/>
          </p:cNvPr>
          <p:cNvGraphicFramePr>
            <a:graphicFrameLocks noChangeAspect="1"/>
          </p:cNvGraphicFramePr>
          <p:nvPr/>
        </p:nvGraphicFramePr>
        <p:xfrm>
          <a:off x="2971800" y="4038601"/>
          <a:ext cx="2990851" cy="2211388"/>
        </p:xfrm>
        <a:graphic>
          <a:graphicData uri="http://schemas.openxmlformats.org/presentationml/2006/ole">
            <mc:AlternateContent xmlns:mc="http://schemas.openxmlformats.org/markup-compatibility/2006">
              <mc:Choice xmlns:v="urn:schemas-microsoft-com:vml" Requires="v">
                <p:oleObj spid="_x0000_s4122" name="Videoclip" r:id="rId4" imgW="5047619" imgH="3990476" progId="Package">
                  <p:embed/>
                </p:oleObj>
              </mc:Choice>
              <mc:Fallback>
                <p:oleObj name="Videoclip" r:id="rId4" imgW="5047619" imgH="3990476"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6444"/>
                      <a:stretch>
                        <a:fillRect/>
                      </a:stretch>
                    </p:blipFill>
                    <p:spPr bwMode="auto">
                      <a:xfrm>
                        <a:off x="2971800" y="4038601"/>
                        <a:ext cx="2990851" cy="2211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031" name="Picture 6"/>
          <p:cNvPicPr>
            <a:picLocks noChangeAspect="1" noChangeArrowheads="1"/>
          </p:cNvPicPr>
          <p:nvPr/>
        </p:nvPicPr>
        <p:blipFill>
          <a:blip r:embed="rId6" cstate="print"/>
          <a:srcRect/>
          <a:stretch>
            <a:fillRect/>
          </a:stretch>
        </p:blipFill>
        <p:spPr bwMode="auto">
          <a:xfrm>
            <a:off x="5726757" y="1752600"/>
            <a:ext cx="2807643" cy="1981200"/>
          </a:xfrm>
          <a:prstGeom prst="rect">
            <a:avLst/>
          </a:prstGeom>
          <a:noFill/>
          <a:ln w="9525">
            <a:noFill/>
            <a:miter lim="800000"/>
            <a:headEnd/>
            <a:tailEnd/>
          </a:ln>
        </p:spPr>
      </p:pic>
      <p:pic>
        <p:nvPicPr>
          <p:cNvPr id="2" name="Picture 4" descr="GHOSTBUSTERS"/>
          <p:cNvPicPr>
            <a:picLocks noChangeAspect="1" noChangeArrowheads="1"/>
          </p:cNvPicPr>
          <p:nvPr/>
        </p:nvPicPr>
        <p:blipFill>
          <a:blip r:embed="rId7" cstate="print"/>
          <a:srcRect/>
          <a:stretch>
            <a:fillRect/>
          </a:stretch>
        </p:blipFill>
        <p:spPr bwMode="auto">
          <a:xfrm>
            <a:off x="8534400" y="4140327"/>
            <a:ext cx="2819400" cy="2241423"/>
          </a:xfrm>
          <a:prstGeom prst="rect">
            <a:avLst/>
          </a:prstGeom>
          <a:noFill/>
        </p:spPr>
      </p:pic>
    </p:spTree>
    <p:extLst>
      <p:ext uri="{BB962C8B-B14F-4D97-AF65-F5344CB8AC3E}">
        <p14:creationId xmlns:p14="http://schemas.microsoft.com/office/powerpoint/2010/main" val="296355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1052018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en-US">
                <a:ea typeface="ＭＳ Ｐゴシック" pitchFamily="34" charset="-128"/>
              </a:rPr>
              <a:t>Robot Localization</a:t>
            </a:r>
          </a:p>
        </p:txBody>
      </p:sp>
      <p:sp>
        <p:nvSpPr>
          <p:cNvPr id="4100" name="Rectangle 3"/>
          <p:cNvSpPr>
            <a:spLocks noGrp="1" noChangeArrowheads="1"/>
          </p:cNvSpPr>
          <p:nvPr>
            <p:ph idx="1"/>
          </p:nvPr>
        </p:nvSpPr>
        <p:spPr>
          <a:xfrm>
            <a:off x="457200" y="1447801"/>
            <a:ext cx="6934200" cy="4525963"/>
          </a:xfrm>
        </p:spPr>
        <p:txBody>
          <a:bodyPr/>
          <a:lstStyle/>
          <a:p>
            <a:r>
              <a:rPr lang="en-US" sz="2400" dirty="0">
                <a:ea typeface="ＭＳ Ｐゴシック" pitchFamily="34" charset="-128"/>
              </a:rPr>
              <a:t>In robot localization:</a:t>
            </a:r>
          </a:p>
          <a:p>
            <a:pPr lvl="1"/>
            <a:r>
              <a:rPr lang="en-US" sz="2000" dirty="0">
                <a:ea typeface="ＭＳ Ｐゴシック" pitchFamily="34" charset="-128"/>
              </a:rPr>
              <a:t>We know the map, but not the robot’</a:t>
            </a:r>
            <a:r>
              <a:rPr lang="en-US" altLang="ja-JP" sz="2000" dirty="0">
                <a:ea typeface="ＭＳ Ｐゴシック" pitchFamily="34" charset="-128"/>
              </a:rPr>
              <a:t>s position</a:t>
            </a:r>
          </a:p>
          <a:p>
            <a:pPr lvl="1"/>
            <a:r>
              <a:rPr lang="en-US" sz="2000" dirty="0">
                <a:ea typeface="ＭＳ Ｐゴシック" pitchFamily="34" charset="-128"/>
              </a:rPr>
              <a:t>Observations may be vectors of range finder readings</a:t>
            </a:r>
          </a:p>
          <a:p>
            <a:pPr lvl="1"/>
            <a:r>
              <a:rPr lang="en-US" sz="2000" dirty="0">
                <a:ea typeface="ＭＳ Ｐゴシック" pitchFamily="34" charset="-128"/>
              </a:rPr>
              <a:t>State space and readings are typically continuous (works basically like a very fine grid) and so we cannot store B(X)</a:t>
            </a:r>
          </a:p>
          <a:p>
            <a:pPr lvl="1"/>
            <a:r>
              <a:rPr lang="en-US" sz="2000" dirty="0">
                <a:ea typeface="ＭＳ Ｐゴシック" pitchFamily="34" charset="-128"/>
              </a:rPr>
              <a:t>Particle filtering is a main technique</a:t>
            </a:r>
          </a:p>
          <a:p>
            <a:endParaRPr lang="en-US" sz="2400" dirty="0">
              <a:ea typeface="ＭＳ Ｐゴシック" pitchFamily="34" charset="-128"/>
            </a:endParaRPr>
          </a:p>
          <a:p>
            <a:pPr>
              <a:buFont typeface="Wingdings" pitchFamily="2" charset="2"/>
              <a:buNone/>
            </a:pPr>
            <a:endParaRPr lang="en-US" sz="2000" dirty="0">
              <a:solidFill>
                <a:schemeClr val="tx1"/>
              </a:solidFill>
              <a:ea typeface="ＭＳ Ｐゴシック" pitchFamily="34" charset="-128"/>
            </a:endParaRPr>
          </a:p>
        </p:txBody>
      </p:sp>
      <p:graphicFrame>
        <p:nvGraphicFramePr>
          <p:cNvPr id="4" name="Object 2">
            <a:hlinkClick r:id="" action="ppaction://ole?verb=0"/>
          </p:cNvPr>
          <p:cNvGraphicFramePr>
            <a:graphicFrameLocks noChangeAspect="1"/>
          </p:cNvGraphicFramePr>
          <p:nvPr>
            <p:extLst>
              <p:ext uri="{D42A27DB-BD31-4B8C-83A1-F6EECF244321}">
                <p14:modId xmlns:p14="http://schemas.microsoft.com/office/powerpoint/2010/main" val="3139978785"/>
              </p:ext>
            </p:extLst>
          </p:nvPr>
        </p:nvGraphicFramePr>
        <p:xfrm>
          <a:off x="1676400" y="3886201"/>
          <a:ext cx="3524251" cy="2606675"/>
        </p:xfrm>
        <a:graphic>
          <a:graphicData uri="http://schemas.openxmlformats.org/presentationml/2006/ole">
            <mc:AlternateContent xmlns:mc="http://schemas.openxmlformats.org/markup-compatibility/2006">
              <mc:Choice xmlns:v="urn:schemas-microsoft-com:vml" Requires="v">
                <p:oleObj spid="_x0000_s5146" name="Videoclip" r:id="rId3" imgW="5047619" imgH="3990476" progId="Package">
                  <p:embed/>
                </p:oleObj>
              </mc:Choice>
              <mc:Fallback>
                <p:oleObj name="Videoclip" r:id="rId3" imgW="5047619" imgH="3990476" progId="Pack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6444"/>
                      <a:stretch>
                        <a:fillRect/>
                      </a:stretch>
                    </p:blipFill>
                    <p:spPr bwMode="auto">
                      <a:xfrm>
                        <a:off x="1676400" y="3886201"/>
                        <a:ext cx="3524251" cy="2606675"/>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8099" dir="2700000" algn="ctr" rotWithShape="0">
                                <a:srgbClr val="000000">
                                  <a:alpha val="74997"/>
                                </a:srgbClr>
                              </a:outerShdw>
                            </a:effectLst>
                          </a14:hiddenEffects>
                        </a:ext>
                      </a:extLst>
                    </p:spPr>
                  </p:pic>
                </p:oleObj>
              </mc:Fallback>
            </mc:AlternateContent>
          </a:graphicData>
        </a:graphic>
      </p:graphicFrame>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39612" y="1981200"/>
            <a:ext cx="5570653" cy="4133850"/>
          </a:xfrm>
          <a:prstGeom prst="rect">
            <a:avLst/>
          </a:prstGeom>
          <a:noFill/>
        </p:spPr>
      </p:pic>
    </p:spTree>
    <p:extLst>
      <p:ext uri="{BB962C8B-B14F-4D97-AF65-F5344CB8AC3E}">
        <p14:creationId xmlns:p14="http://schemas.microsoft.com/office/powerpoint/2010/main" val="375204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 Localization (Sonar)</a:t>
            </a:r>
          </a:p>
        </p:txBody>
      </p:sp>
      <p:sp>
        <p:nvSpPr>
          <p:cNvPr id="6" name="TextBox 5"/>
          <p:cNvSpPr txBox="1"/>
          <p:nvPr/>
        </p:nvSpPr>
        <p:spPr>
          <a:xfrm>
            <a:off x="8295756" y="6505552"/>
            <a:ext cx="3875054" cy="369332"/>
          </a:xfrm>
          <a:prstGeom prst="rect">
            <a:avLst/>
          </a:prstGeom>
          <a:noFill/>
        </p:spPr>
        <p:txBody>
          <a:bodyPr wrap="none" rtlCol="0">
            <a:spAutoFit/>
          </a:bodyPr>
          <a:lstStyle/>
          <a:p>
            <a:pPr algn="r"/>
            <a:r>
              <a:rPr lang="en-US" dirty="0">
                <a:solidFill>
                  <a:srgbClr val="FF0000"/>
                </a:solidFill>
                <a:latin typeface="Calibri"/>
                <a:cs typeface="Calibri"/>
              </a:rPr>
              <a:t>[Video: global-sonar-</a:t>
            </a:r>
            <a:r>
              <a:rPr lang="en-US" dirty="0" err="1">
                <a:solidFill>
                  <a:srgbClr val="FF0000"/>
                </a:solidFill>
                <a:latin typeface="Calibri"/>
                <a:cs typeface="Calibri"/>
              </a:rPr>
              <a:t>uw</a:t>
            </a:r>
            <a:r>
              <a:rPr lang="en-US" dirty="0">
                <a:solidFill>
                  <a:srgbClr val="FF0000"/>
                </a:solidFill>
                <a:latin typeface="Calibri"/>
                <a:cs typeface="Calibri"/>
              </a:rPr>
              <a:t>-</a:t>
            </a:r>
            <a:r>
              <a:rPr lang="en-US" dirty="0" err="1">
                <a:solidFill>
                  <a:srgbClr val="FF0000"/>
                </a:solidFill>
                <a:latin typeface="Calibri"/>
                <a:cs typeface="Calibri"/>
              </a:rPr>
              <a:t>annotated.avi</a:t>
            </a:r>
            <a:r>
              <a:rPr lang="en-US" dirty="0">
                <a:solidFill>
                  <a:srgbClr val="FF0000"/>
                </a:solidFill>
                <a:latin typeface="Calibri"/>
                <a:cs typeface="Calibri"/>
              </a:rPr>
              <a:t>]</a:t>
            </a:r>
          </a:p>
        </p:txBody>
      </p:sp>
      <p:pic>
        <p:nvPicPr>
          <p:cNvPr id="7" name="global-sonar-uw-annotate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461" y="1510706"/>
            <a:ext cx="11907078" cy="4661494"/>
          </a:xfrm>
          <a:prstGeom prst="rect">
            <a:avLst/>
          </a:prstGeom>
        </p:spPr>
      </p:pic>
      <p:sp>
        <p:nvSpPr>
          <p:cNvPr id="5" name="TextBox 4"/>
          <p:cNvSpPr txBox="1"/>
          <p:nvPr/>
        </p:nvSpPr>
        <p:spPr>
          <a:xfrm>
            <a:off x="0" y="6488668"/>
            <a:ext cx="3888004" cy="369332"/>
          </a:xfrm>
          <a:prstGeom prst="rect">
            <a:avLst/>
          </a:prstGeom>
          <a:noFill/>
        </p:spPr>
        <p:txBody>
          <a:bodyPr wrap="square" rtlCol="0">
            <a:spAutoFit/>
          </a:bodyPr>
          <a:lstStyle/>
          <a:p>
            <a:r>
              <a:rPr lang="en-US" dirty="0">
                <a:latin typeface="Calibri"/>
                <a:cs typeface="Calibri"/>
              </a:rPr>
              <a:t>[Dieter Fox, et al.]</a:t>
            </a:r>
          </a:p>
        </p:txBody>
      </p:sp>
    </p:spTree>
    <p:extLst>
      <p:ext uri="{BB962C8B-B14F-4D97-AF65-F5344CB8AC3E}">
        <p14:creationId xmlns:p14="http://schemas.microsoft.com/office/powerpoint/2010/main" val="1594079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 Localization (Laser)</a:t>
            </a:r>
          </a:p>
        </p:txBody>
      </p:sp>
      <p:sp>
        <p:nvSpPr>
          <p:cNvPr id="5" name="TextBox 4"/>
          <p:cNvSpPr txBox="1"/>
          <p:nvPr/>
        </p:nvSpPr>
        <p:spPr>
          <a:xfrm>
            <a:off x="9677400" y="6481757"/>
            <a:ext cx="2514600" cy="369332"/>
          </a:xfrm>
          <a:prstGeom prst="rect">
            <a:avLst/>
          </a:prstGeom>
          <a:noFill/>
        </p:spPr>
        <p:txBody>
          <a:bodyPr wrap="square" rtlCol="0">
            <a:spAutoFit/>
          </a:bodyPr>
          <a:lstStyle/>
          <a:p>
            <a:pPr algn="r"/>
            <a:r>
              <a:rPr lang="en-US" dirty="0">
                <a:solidFill>
                  <a:srgbClr val="FF0000"/>
                </a:solidFill>
                <a:latin typeface="Calibri"/>
                <a:cs typeface="Calibri"/>
              </a:rPr>
              <a:t>[Video: global-</a:t>
            </a:r>
            <a:r>
              <a:rPr lang="en-US" dirty="0" err="1">
                <a:solidFill>
                  <a:srgbClr val="FF0000"/>
                </a:solidFill>
                <a:latin typeface="Calibri"/>
                <a:cs typeface="Calibri"/>
              </a:rPr>
              <a:t>floor.gif</a:t>
            </a:r>
            <a:r>
              <a:rPr lang="en-US" dirty="0">
                <a:solidFill>
                  <a:srgbClr val="FF0000"/>
                </a:solidFill>
                <a:latin typeface="Calibri"/>
                <a:cs typeface="Calibri"/>
              </a:rPr>
              <a:t>]</a:t>
            </a:r>
          </a:p>
        </p:txBody>
      </p:sp>
      <p:pic>
        <p:nvPicPr>
          <p:cNvPr id="3" name="Picture 2" descr="global-floo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0" y="1371600"/>
            <a:ext cx="6731000" cy="4978400"/>
          </a:xfrm>
          <a:prstGeom prst="rect">
            <a:avLst/>
          </a:prstGeom>
        </p:spPr>
      </p:pic>
      <p:sp>
        <p:nvSpPr>
          <p:cNvPr id="6" name="TextBox 5"/>
          <p:cNvSpPr txBox="1"/>
          <p:nvPr/>
        </p:nvSpPr>
        <p:spPr>
          <a:xfrm>
            <a:off x="0" y="6488668"/>
            <a:ext cx="3888004" cy="369332"/>
          </a:xfrm>
          <a:prstGeom prst="rect">
            <a:avLst/>
          </a:prstGeom>
          <a:noFill/>
        </p:spPr>
        <p:txBody>
          <a:bodyPr wrap="square" rtlCol="0">
            <a:spAutoFit/>
          </a:bodyPr>
          <a:lstStyle/>
          <a:p>
            <a:r>
              <a:rPr lang="en-US" dirty="0">
                <a:latin typeface="Calibri"/>
                <a:cs typeface="Calibri"/>
              </a:rPr>
              <a:t>[Dieter Fox, et al.]</a:t>
            </a:r>
          </a:p>
        </p:txBody>
      </p:sp>
    </p:spTree>
    <p:extLst>
      <p:ext uri="{BB962C8B-B14F-4D97-AF65-F5344CB8AC3E}">
        <p14:creationId xmlns:p14="http://schemas.microsoft.com/office/powerpoint/2010/main" val="1034271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dirty="0">
                <a:ea typeface="ＭＳ Ｐゴシック" pitchFamily="34" charset="-128"/>
              </a:rPr>
              <a:t>Robot Mapping</a:t>
            </a:r>
          </a:p>
        </p:txBody>
      </p:sp>
      <p:sp>
        <p:nvSpPr>
          <p:cNvPr id="90114" name="Rectangle 3"/>
          <p:cNvSpPr>
            <a:spLocks noGrp="1" noChangeArrowheads="1"/>
          </p:cNvSpPr>
          <p:nvPr>
            <p:ph idx="1"/>
          </p:nvPr>
        </p:nvSpPr>
        <p:spPr>
          <a:xfrm>
            <a:off x="304800" y="1295401"/>
            <a:ext cx="6629400" cy="4729164"/>
          </a:xfrm>
        </p:spPr>
        <p:txBody>
          <a:bodyPr/>
          <a:lstStyle/>
          <a:p>
            <a:r>
              <a:rPr lang="en-US" sz="2400" dirty="0">
                <a:ea typeface="ＭＳ Ｐゴシック" pitchFamily="34" charset="-128"/>
              </a:rPr>
              <a:t>SLAM: Simultaneous Localization And Mapping</a:t>
            </a:r>
          </a:p>
          <a:p>
            <a:pPr lvl="1"/>
            <a:r>
              <a:rPr lang="en-US" sz="2000" dirty="0">
                <a:ea typeface="ＭＳ Ｐゴシック" pitchFamily="34" charset="-128"/>
              </a:rPr>
              <a:t>We do not know the map or our location</a:t>
            </a:r>
          </a:p>
          <a:p>
            <a:pPr lvl="1"/>
            <a:r>
              <a:rPr lang="en-US" sz="2000" dirty="0">
                <a:ea typeface="ＭＳ Ｐゴシック" pitchFamily="34" charset="-128"/>
              </a:rPr>
              <a:t>State consists of position AND map!</a:t>
            </a:r>
          </a:p>
          <a:p>
            <a:pPr lvl="1"/>
            <a:r>
              <a:rPr lang="en-US" sz="2000" dirty="0">
                <a:ea typeface="ＭＳ Ｐゴシック" pitchFamily="34" charset="-128"/>
              </a:rPr>
              <a:t>Main techniques: </a:t>
            </a:r>
            <a:r>
              <a:rPr lang="en-US" sz="2000" dirty="0" err="1">
                <a:ea typeface="ＭＳ Ｐゴシック" pitchFamily="34" charset="-128"/>
              </a:rPr>
              <a:t>Kalman</a:t>
            </a:r>
            <a:r>
              <a:rPr lang="en-US" sz="2000" dirty="0">
                <a:ea typeface="ＭＳ Ｐゴシック" pitchFamily="34" charset="-128"/>
              </a:rPr>
              <a:t> filtering (Gaussian HMMs) and particle methods</a:t>
            </a:r>
          </a:p>
          <a:p>
            <a:endParaRPr lang="en-US" sz="2400" dirty="0">
              <a:ea typeface="ＭＳ Ｐゴシック" pitchFamily="34" charset="-128"/>
            </a:endParaRPr>
          </a:p>
        </p:txBody>
      </p:sp>
      <p:graphicFrame>
        <p:nvGraphicFramePr>
          <p:cNvPr id="4" name="Object 2"/>
          <p:cNvGraphicFramePr>
            <a:graphicFrameLocks noChangeAspect="1"/>
          </p:cNvGraphicFramePr>
          <p:nvPr/>
        </p:nvGraphicFramePr>
        <p:xfrm>
          <a:off x="1443037" y="3505200"/>
          <a:ext cx="4500563" cy="3175000"/>
        </p:xfrm>
        <a:graphic>
          <a:graphicData uri="http://schemas.openxmlformats.org/presentationml/2006/ole">
            <mc:AlternateContent xmlns:mc="http://schemas.openxmlformats.org/markup-compatibility/2006">
              <mc:Choice xmlns:v="urn:schemas-microsoft-com:vml" Requires="v">
                <p:oleObj spid="_x0000_s6170" name="Photo Editor Photo" r:id="rId3" imgW="9000000" imgH="6348010" progId="MSPhotoEd.3">
                  <p:embed/>
                </p:oleObj>
              </mc:Choice>
              <mc:Fallback>
                <p:oleObj name="Photo Editor Photo" r:id="rId3" imgW="9000000" imgH="63480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7" y="3505200"/>
                        <a:ext cx="4500563" cy="317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sp>
        <p:nvSpPr>
          <p:cNvPr id="5" name="Text Box 5"/>
          <p:cNvSpPr txBox="1">
            <a:spLocks noChangeArrowheads="1"/>
          </p:cNvSpPr>
          <p:nvPr/>
        </p:nvSpPr>
        <p:spPr bwMode="auto">
          <a:xfrm>
            <a:off x="2062163" y="6172200"/>
            <a:ext cx="2362200"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dirty="0">
                <a:latin typeface="Calibri" pitchFamily="34" charset="0"/>
              </a:rPr>
              <a:t>DP-SLAM, Ron Parr</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58165" y="1828800"/>
            <a:ext cx="4978430" cy="3991275"/>
          </a:xfrm>
          <a:prstGeom prst="rect">
            <a:avLst/>
          </a:prstGeom>
          <a:noFill/>
        </p:spPr>
      </p:pic>
      <p:sp>
        <p:nvSpPr>
          <p:cNvPr id="2" name="TextBox 1"/>
          <p:cNvSpPr txBox="1"/>
          <p:nvPr/>
        </p:nvSpPr>
        <p:spPr>
          <a:xfrm>
            <a:off x="7932037" y="6488668"/>
            <a:ext cx="4401528" cy="369332"/>
          </a:xfrm>
          <a:prstGeom prst="rect">
            <a:avLst/>
          </a:prstGeom>
          <a:noFill/>
        </p:spPr>
        <p:txBody>
          <a:bodyPr wrap="none" rtlCol="0">
            <a:spAutoFit/>
          </a:bodyPr>
          <a:lstStyle/>
          <a:p>
            <a:r>
              <a:rPr lang="en-US" dirty="0">
                <a:solidFill>
                  <a:srgbClr val="FF0000"/>
                </a:solidFill>
                <a:latin typeface="Calibri"/>
                <a:cs typeface="Calibri"/>
              </a:rPr>
              <a:t>[Demo: PARTICLES-SLAM-mapping1-new.avi]</a:t>
            </a:r>
          </a:p>
        </p:txBody>
      </p:sp>
    </p:spTree>
    <p:extLst>
      <p:ext uri="{BB962C8B-B14F-4D97-AF65-F5344CB8AC3E}">
        <p14:creationId xmlns:p14="http://schemas.microsoft.com/office/powerpoint/2010/main" val="83645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 SLAM – Video 1</a:t>
            </a:r>
          </a:p>
        </p:txBody>
      </p:sp>
      <p:pic>
        <p:nvPicPr>
          <p:cNvPr id="5" name="PARTICLES-SLAM-mapping1-ne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9800" y="1143000"/>
            <a:ext cx="5232400" cy="5232400"/>
          </a:xfrm>
          <a:prstGeom prst="rect">
            <a:avLst/>
          </a:prstGeom>
        </p:spPr>
      </p:pic>
      <p:sp>
        <p:nvSpPr>
          <p:cNvPr id="6" name="TextBox 5"/>
          <p:cNvSpPr txBox="1"/>
          <p:nvPr/>
        </p:nvSpPr>
        <p:spPr>
          <a:xfrm>
            <a:off x="7932037" y="6488668"/>
            <a:ext cx="4401528" cy="369332"/>
          </a:xfrm>
          <a:prstGeom prst="rect">
            <a:avLst/>
          </a:prstGeom>
          <a:noFill/>
        </p:spPr>
        <p:txBody>
          <a:bodyPr wrap="none" rtlCol="0">
            <a:spAutoFit/>
          </a:bodyPr>
          <a:lstStyle/>
          <a:p>
            <a:r>
              <a:rPr lang="en-US" dirty="0">
                <a:solidFill>
                  <a:srgbClr val="FF0000"/>
                </a:solidFill>
                <a:latin typeface="Calibri"/>
                <a:cs typeface="Calibri"/>
              </a:rPr>
              <a:t>[Demo: PARTICLES-SLAM-mapping1-new.avi]</a:t>
            </a:r>
          </a:p>
        </p:txBody>
      </p:sp>
      <p:sp>
        <p:nvSpPr>
          <p:cNvPr id="7" name="TextBox 6"/>
          <p:cNvSpPr txBox="1"/>
          <p:nvPr/>
        </p:nvSpPr>
        <p:spPr>
          <a:xfrm>
            <a:off x="0" y="6488668"/>
            <a:ext cx="3888004" cy="369332"/>
          </a:xfrm>
          <a:prstGeom prst="rect">
            <a:avLst/>
          </a:prstGeom>
          <a:noFill/>
        </p:spPr>
        <p:txBody>
          <a:bodyPr wrap="square" rtlCol="0">
            <a:spAutoFit/>
          </a:bodyPr>
          <a:lstStyle/>
          <a:p>
            <a:r>
              <a:rPr lang="en-US" dirty="0">
                <a:latin typeface="Calibri"/>
                <a:cs typeface="Calibri"/>
              </a:rPr>
              <a:t>[Sebastian </a:t>
            </a:r>
            <a:r>
              <a:rPr lang="en-US" dirty="0" err="1">
                <a:latin typeface="Calibri"/>
                <a:cs typeface="Calibri"/>
              </a:rPr>
              <a:t>Thrun</a:t>
            </a:r>
            <a:r>
              <a:rPr lang="en-US" dirty="0">
                <a:latin typeface="Calibri"/>
                <a:cs typeface="Calibri"/>
              </a:rPr>
              <a:t>, et al.]</a:t>
            </a:r>
          </a:p>
        </p:txBody>
      </p:sp>
    </p:spTree>
    <p:extLst>
      <p:ext uri="{BB962C8B-B14F-4D97-AF65-F5344CB8AC3E}">
        <p14:creationId xmlns:p14="http://schemas.microsoft.com/office/powerpoint/2010/main" val="3975749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Filter SLAM – Video 2</a:t>
            </a:r>
          </a:p>
        </p:txBody>
      </p:sp>
      <p:sp>
        <p:nvSpPr>
          <p:cNvPr id="6" name="TextBox 5"/>
          <p:cNvSpPr txBox="1"/>
          <p:nvPr/>
        </p:nvSpPr>
        <p:spPr>
          <a:xfrm>
            <a:off x="8554428" y="6488668"/>
            <a:ext cx="3779137" cy="369332"/>
          </a:xfrm>
          <a:prstGeom prst="rect">
            <a:avLst/>
          </a:prstGeom>
          <a:noFill/>
        </p:spPr>
        <p:txBody>
          <a:bodyPr wrap="none" rtlCol="0">
            <a:spAutoFit/>
          </a:bodyPr>
          <a:lstStyle/>
          <a:p>
            <a:r>
              <a:rPr lang="en-US" dirty="0">
                <a:solidFill>
                  <a:srgbClr val="FF0000"/>
                </a:solidFill>
                <a:latin typeface="Calibri"/>
                <a:cs typeface="Calibri"/>
              </a:rPr>
              <a:t>[Demo: PARTICLES-SLAM-</a:t>
            </a:r>
            <a:r>
              <a:rPr lang="en-US" dirty="0" err="1">
                <a:solidFill>
                  <a:srgbClr val="FF0000"/>
                </a:solidFill>
                <a:latin typeface="Calibri"/>
                <a:cs typeface="Calibri"/>
              </a:rPr>
              <a:t>fastslam.avi</a:t>
            </a:r>
            <a:r>
              <a:rPr lang="en-US" dirty="0">
                <a:solidFill>
                  <a:srgbClr val="FF0000"/>
                </a:solidFill>
                <a:latin typeface="Calibri"/>
                <a:cs typeface="Calibri"/>
              </a:rPr>
              <a:t>]</a:t>
            </a:r>
          </a:p>
        </p:txBody>
      </p:sp>
      <p:pic>
        <p:nvPicPr>
          <p:cNvPr id="3" name="PARTICLES-SLAM-fastsla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1000" y="1168400"/>
            <a:ext cx="6350000" cy="5080000"/>
          </a:xfrm>
          <a:prstGeom prst="rect">
            <a:avLst/>
          </a:prstGeom>
        </p:spPr>
      </p:pic>
      <p:sp>
        <p:nvSpPr>
          <p:cNvPr id="5" name="TextBox 4"/>
          <p:cNvSpPr txBox="1"/>
          <p:nvPr/>
        </p:nvSpPr>
        <p:spPr>
          <a:xfrm>
            <a:off x="0" y="6488668"/>
            <a:ext cx="3888004" cy="369332"/>
          </a:xfrm>
          <a:prstGeom prst="rect">
            <a:avLst/>
          </a:prstGeom>
          <a:noFill/>
        </p:spPr>
        <p:txBody>
          <a:bodyPr wrap="square" rtlCol="0">
            <a:spAutoFit/>
          </a:bodyPr>
          <a:lstStyle/>
          <a:p>
            <a:r>
              <a:rPr lang="en-US" dirty="0">
                <a:latin typeface="Calibri"/>
                <a:cs typeface="Calibri"/>
              </a:rPr>
              <a:t>[Dirk </a:t>
            </a:r>
            <a:r>
              <a:rPr lang="en-US" dirty="0" err="1">
                <a:latin typeface="Calibri"/>
                <a:cs typeface="Calibri"/>
              </a:rPr>
              <a:t>Haehnel</a:t>
            </a:r>
            <a:r>
              <a:rPr lang="en-US" dirty="0">
                <a:latin typeface="Calibri"/>
                <a:cs typeface="Calibri"/>
              </a:rPr>
              <a:t>, et al.]</a:t>
            </a:r>
          </a:p>
        </p:txBody>
      </p:sp>
    </p:spTree>
    <p:extLst>
      <p:ext uri="{BB962C8B-B14F-4D97-AF65-F5344CB8AC3E}">
        <p14:creationId xmlns:p14="http://schemas.microsoft.com/office/powerpoint/2010/main" val="1383315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Likely Explanation*</a:t>
            </a:r>
          </a:p>
        </p:txBody>
      </p:sp>
      <p:sp>
        <p:nvSpPr>
          <p:cNvPr id="3" name="Content Placeholder 2"/>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8387" y="1442418"/>
            <a:ext cx="7797750" cy="4729782"/>
          </a:xfrm>
          <a:prstGeom prst="rect">
            <a:avLst/>
          </a:prstGeom>
          <a:noFill/>
        </p:spPr>
      </p:pic>
    </p:spTree>
    <p:extLst>
      <p:ext uri="{BB962C8B-B14F-4D97-AF65-F5344CB8AC3E}">
        <p14:creationId xmlns:p14="http://schemas.microsoft.com/office/powerpoint/2010/main" val="3004276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latin typeface="Calibri"/>
                <a:cs typeface="Calibri"/>
              </a:rPr>
              <a:t>HMMs: MLE Queries*</a:t>
            </a:r>
          </a:p>
        </p:txBody>
      </p:sp>
      <p:sp>
        <p:nvSpPr>
          <p:cNvPr id="18435" name="Rectangle 3"/>
          <p:cNvSpPr>
            <a:spLocks noGrp="1" noChangeArrowheads="1"/>
          </p:cNvSpPr>
          <p:nvPr>
            <p:ph idx="1"/>
          </p:nvPr>
        </p:nvSpPr>
        <p:spPr>
          <a:xfrm>
            <a:off x="457200" y="1676400"/>
            <a:ext cx="7315200" cy="1630363"/>
          </a:xfrm>
        </p:spPr>
        <p:txBody>
          <a:bodyPr/>
          <a:lstStyle/>
          <a:p>
            <a:pPr>
              <a:lnSpc>
                <a:spcPct val="80000"/>
              </a:lnSpc>
            </a:pPr>
            <a:r>
              <a:rPr lang="en-US" sz="2800" dirty="0">
                <a:latin typeface="Calibri"/>
                <a:cs typeface="Calibri"/>
              </a:rPr>
              <a:t>HMMs defined by</a:t>
            </a:r>
          </a:p>
          <a:p>
            <a:pPr lvl="1">
              <a:lnSpc>
                <a:spcPct val="80000"/>
              </a:lnSpc>
            </a:pPr>
            <a:r>
              <a:rPr lang="en-US" sz="2400" dirty="0">
                <a:latin typeface="Calibri"/>
                <a:cs typeface="Calibri"/>
              </a:rPr>
              <a:t>States X</a:t>
            </a:r>
          </a:p>
          <a:p>
            <a:pPr lvl="1">
              <a:lnSpc>
                <a:spcPct val="80000"/>
              </a:lnSpc>
            </a:pPr>
            <a:r>
              <a:rPr lang="en-US" sz="2400" dirty="0">
                <a:latin typeface="Calibri"/>
                <a:cs typeface="Calibri"/>
              </a:rPr>
              <a:t>Observations E</a:t>
            </a:r>
          </a:p>
          <a:p>
            <a:pPr lvl="1">
              <a:lnSpc>
                <a:spcPct val="80000"/>
              </a:lnSpc>
            </a:pPr>
            <a:r>
              <a:rPr lang="en-US" sz="2400" dirty="0">
                <a:latin typeface="Calibri"/>
                <a:cs typeface="Calibri"/>
              </a:rPr>
              <a:t>Initial distribution:</a:t>
            </a:r>
          </a:p>
          <a:p>
            <a:pPr lvl="1">
              <a:lnSpc>
                <a:spcPct val="80000"/>
              </a:lnSpc>
            </a:pPr>
            <a:r>
              <a:rPr lang="en-US" sz="2400" dirty="0">
                <a:latin typeface="Calibri"/>
                <a:cs typeface="Calibri"/>
              </a:rPr>
              <a:t>Transitions:</a:t>
            </a:r>
          </a:p>
          <a:p>
            <a:pPr lvl="1">
              <a:lnSpc>
                <a:spcPct val="80000"/>
              </a:lnSpc>
            </a:pPr>
            <a:r>
              <a:rPr lang="en-US" sz="2400" dirty="0">
                <a:latin typeface="Calibri"/>
                <a:cs typeface="Calibri"/>
              </a:rPr>
              <a:t>Emissions:</a:t>
            </a:r>
          </a:p>
          <a:p>
            <a:pPr lvl="1">
              <a:lnSpc>
                <a:spcPct val="80000"/>
              </a:lnSpc>
            </a:pPr>
            <a:endParaRPr lang="en-US" sz="2400" dirty="0">
              <a:latin typeface="Calibri"/>
              <a:cs typeface="Calibri"/>
            </a:endParaRPr>
          </a:p>
          <a:p>
            <a:pPr>
              <a:lnSpc>
                <a:spcPct val="80000"/>
              </a:lnSpc>
            </a:pPr>
            <a:endParaRPr lang="en-US" sz="2800" dirty="0">
              <a:latin typeface="Calibri"/>
              <a:cs typeface="Calibri"/>
            </a:endParaRPr>
          </a:p>
          <a:p>
            <a:pPr>
              <a:lnSpc>
                <a:spcPct val="80000"/>
              </a:lnSpc>
            </a:pPr>
            <a:r>
              <a:rPr lang="en-US" sz="2800" dirty="0">
                <a:latin typeface="Calibri"/>
                <a:cs typeface="Calibri"/>
              </a:rPr>
              <a:t>New query: most likely explanation:</a:t>
            </a:r>
          </a:p>
          <a:p>
            <a:pPr>
              <a:lnSpc>
                <a:spcPct val="80000"/>
              </a:lnSpc>
            </a:pPr>
            <a:endParaRPr lang="en-US" sz="2800" dirty="0">
              <a:latin typeface="Calibri"/>
              <a:cs typeface="Calibri"/>
            </a:endParaRPr>
          </a:p>
          <a:p>
            <a:pPr>
              <a:lnSpc>
                <a:spcPct val="80000"/>
              </a:lnSpc>
            </a:pPr>
            <a:r>
              <a:rPr lang="en-US" sz="2800" dirty="0">
                <a:latin typeface="Calibri"/>
                <a:cs typeface="Calibri"/>
              </a:rPr>
              <a:t>New method: the </a:t>
            </a:r>
            <a:r>
              <a:rPr lang="en-US" sz="2800" dirty="0" err="1">
                <a:latin typeface="Calibri"/>
                <a:cs typeface="Calibri"/>
              </a:rPr>
              <a:t>Viterbi</a:t>
            </a:r>
            <a:r>
              <a:rPr lang="en-US" sz="2800" dirty="0">
                <a:latin typeface="Calibri"/>
                <a:cs typeface="Calibri"/>
              </a:rPr>
              <a:t> algorithm</a:t>
            </a:r>
          </a:p>
        </p:txBody>
      </p:sp>
      <p:pic>
        <p:nvPicPr>
          <p:cNvPr id="18436" name="Picture 5" descr="txp_fig"/>
          <p:cNvPicPr>
            <a:picLocks noChangeAspect="1" noChangeArrowheads="1"/>
          </p:cNvPicPr>
          <p:nvPr>
            <p:custDataLst>
              <p:tags r:id="rId1"/>
            </p:custDataLst>
          </p:nvPr>
        </p:nvPicPr>
        <p:blipFill>
          <a:blip r:embed="rId6" cstate="print"/>
          <a:srcRect/>
          <a:stretch>
            <a:fillRect/>
          </a:stretch>
        </p:blipFill>
        <p:spPr bwMode="auto">
          <a:xfrm>
            <a:off x="3708402" y="3230561"/>
            <a:ext cx="1577788" cy="298451"/>
          </a:xfrm>
          <a:prstGeom prst="rect">
            <a:avLst/>
          </a:prstGeom>
          <a:noFill/>
          <a:ln w="9525">
            <a:noFill/>
            <a:miter lim="800000"/>
            <a:headEnd/>
            <a:tailEnd/>
          </a:ln>
        </p:spPr>
      </p:pic>
      <p:pic>
        <p:nvPicPr>
          <p:cNvPr id="18437" name="Picture 6" descr="txp_fig"/>
          <p:cNvPicPr>
            <a:picLocks noChangeAspect="1" noChangeArrowheads="1"/>
          </p:cNvPicPr>
          <p:nvPr>
            <p:custDataLst>
              <p:tags r:id="rId2"/>
            </p:custDataLst>
          </p:nvPr>
        </p:nvPicPr>
        <p:blipFill>
          <a:blip r:embed="rId7" cstate="print"/>
          <a:srcRect/>
          <a:stretch>
            <a:fillRect/>
          </a:stretch>
        </p:blipFill>
        <p:spPr bwMode="auto">
          <a:xfrm>
            <a:off x="3708401" y="2849564"/>
            <a:ext cx="963227" cy="284163"/>
          </a:xfrm>
          <a:prstGeom prst="rect">
            <a:avLst/>
          </a:prstGeom>
          <a:noFill/>
          <a:ln w="9525">
            <a:noFill/>
            <a:miter lim="800000"/>
            <a:headEnd/>
            <a:tailEnd/>
          </a:ln>
        </p:spPr>
      </p:pic>
      <p:pic>
        <p:nvPicPr>
          <p:cNvPr id="18438" name="Picture 7" descr="txp_fig"/>
          <p:cNvPicPr>
            <a:picLocks noChangeAspect="1" noChangeArrowheads="1"/>
          </p:cNvPicPr>
          <p:nvPr>
            <p:custDataLst>
              <p:tags r:id="rId3"/>
            </p:custDataLst>
          </p:nvPr>
        </p:nvPicPr>
        <p:blipFill>
          <a:blip r:embed="rId8" cstate="print"/>
          <a:srcRect/>
          <a:stretch>
            <a:fillRect/>
          </a:stretch>
        </p:blipFill>
        <p:spPr bwMode="auto">
          <a:xfrm>
            <a:off x="3708400" y="3611561"/>
            <a:ext cx="1183341" cy="298451"/>
          </a:xfrm>
          <a:prstGeom prst="rect">
            <a:avLst/>
          </a:prstGeom>
          <a:noFill/>
          <a:ln w="9525">
            <a:noFill/>
            <a:miter lim="800000"/>
            <a:headEnd/>
            <a:tailEnd/>
          </a:ln>
        </p:spPr>
      </p:pic>
      <p:sp>
        <p:nvSpPr>
          <p:cNvPr id="18439" name="Oval 8"/>
          <p:cNvSpPr>
            <a:spLocks noChangeArrowheads="1"/>
          </p:cNvSpPr>
          <p:nvPr/>
        </p:nvSpPr>
        <p:spPr bwMode="auto">
          <a:xfrm>
            <a:off x="11785600" y="1782763"/>
            <a:ext cx="711200" cy="533400"/>
          </a:xfrm>
          <a:prstGeom prst="ellipse">
            <a:avLst/>
          </a:prstGeom>
          <a:solidFill>
            <a:schemeClr val="bg1"/>
          </a:solidFill>
          <a:ln w="28575">
            <a:solidFill>
              <a:schemeClr val="bg1"/>
            </a:solidFill>
            <a:round/>
            <a:headEnd/>
            <a:tailEnd/>
          </a:ln>
        </p:spPr>
        <p:txBody>
          <a:bodyPr wrap="none" lIns="91438" tIns="45719" rIns="91438" bIns="45719" anchor="ctr"/>
          <a:lstStyle/>
          <a:p>
            <a:pPr algn="ctr"/>
            <a:r>
              <a:rPr lang="en-US" i="1" dirty="0">
                <a:solidFill>
                  <a:schemeClr val="bg1"/>
                </a:solidFill>
                <a:latin typeface="Calibri"/>
                <a:cs typeface="Calibri"/>
              </a:rPr>
              <a:t>X</a:t>
            </a:r>
            <a:r>
              <a:rPr lang="en-US" baseline="-25000" dirty="0">
                <a:solidFill>
                  <a:schemeClr val="bg1"/>
                </a:solidFill>
                <a:latin typeface="Calibri"/>
                <a:cs typeface="Calibri"/>
              </a:rPr>
              <a:t>5</a:t>
            </a:r>
          </a:p>
        </p:txBody>
      </p:sp>
      <p:cxnSp>
        <p:nvCxnSpPr>
          <p:cNvPr id="18440" name="AutoShape 9"/>
          <p:cNvCxnSpPr>
            <a:cxnSpLocks noChangeShapeType="1"/>
            <a:stCxn id="18439" idx="4"/>
            <a:endCxn id="18455" idx="0"/>
          </p:cNvCxnSpPr>
          <p:nvPr/>
        </p:nvCxnSpPr>
        <p:spPr bwMode="auto">
          <a:xfrm>
            <a:off x="12141200" y="2330453"/>
            <a:ext cx="0" cy="504825"/>
          </a:xfrm>
          <a:prstGeom prst="straightConnector1">
            <a:avLst/>
          </a:prstGeom>
          <a:noFill/>
          <a:ln w="28575">
            <a:solidFill>
              <a:schemeClr val="bg1"/>
            </a:solidFill>
            <a:round/>
            <a:headEnd/>
            <a:tailEnd type="triangle" w="lg" len="lg"/>
          </a:ln>
        </p:spPr>
      </p:cxnSp>
      <p:sp>
        <p:nvSpPr>
          <p:cNvPr id="18441" name="Oval 10"/>
          <p:cNvSpPr>
            <a:spLocks noChangeArrowheads="1"/>
          </p:cNvSpPr>
          <p:nvPr/>
        </p:nvSpPr>
        <p:spPr bwMode="auto">
          <a:xfrm>
            <a:off x="7315200" y="1782763"/>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2</a:t>
            </a:r>
          </a:p>
        </p:txBody>
      </p:sp>
      <p:cxnSp>
        <p:nvCxnSpPr>
          <p:cNvPr id="18442" name="AutoShape 11"/>
          <p:cNvCxnSpPr>
            <a:cxnSpLocks noChangeShapeType="1"/>
            <a:stCxn id="18441" idx="4"/>
            <a:endCxn id="18452" idx="0"/>
          </p:cNvCxnSpPr>
          <p:nvPr/>
        </p:nvCxnSpPr>
        <p:spPr bwMode="auto">
          <a:xfrm>
            <a:off x="7670800" y="2330453"/>
            <a:ext cx="0" cy="504825"/>
          </a:xfrm>
          <a:prstGeom prst="straightConnector1">
            <a:avLst/>
          </a:prstGeom>
          <a:noFill/>
          <a:ln w="28575">
            <a:solidFill>
              <a:schemeClr val="tx1"/>
            </a:solidFill>
            <a:round/>
            <a:headEnd/>
            <a:tailEnd type="triangle" w="lg" len="lg"/>
          </a:ln>
        </p:spPr>
      </p:cxnSp>
      <p:sp>
        <p:nvSpPr>
          <p:cNvPr id="18443" name="Oval 12"/>
          <p:cNvSpPr>
            <a:spLocks noChangeArrowheads="1"/>
          </p:cNvSpPr>
          <p:nvPr/>
        </p:nvSpPr>
        <p:spPr bwMode="auto">
          <a:xfrm>
            <a:off x="6096000" y="2849563"/>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1</a:t>
            </a:r>
          </a:p>
        </p:txBody>
      </p:sp>
      <p:cxnSp>
        <p:nvCxnSpPr>
          <p:cNvPr id="18444" name="AutoShape 13"/>
          <p:cNvCxnSpPr>
            <a:cxnSpLocks noChangeShapeType="1"/>
            <a:stCxn id="18445" idx="6"/>
            <a:endCxn id="18441" idx="2"/>
          </p:cNvCxnSpPr>
          <p:nvPr/>
        </p:nvCxnSpPr>
        <p:spPr bwMode="auto">
          <a:xfrm>
            <a:off x="6826251" y="2049463"/>
            <a:ext cx="469900" cy="0"/>
          </a:xfrm>
          <a:prstGeom prst="straightConnector1">
            <a:avLst/>
          </a:prstGeom>
          <a:noFill/>
          <a:ln w="28575">
            <a:solidFill>
              <a:schemeClr val="tx1"/>
            </a:solidFill>
            <a:round/>
            <a:headEnd/>
            <a:tailEnd type="triangle" w="lg" len="lg"/>
          </a:ln>
        </p:spPr>
      </p:cxnSp>
      <p:sp>
        <p:nvSpPr>
          <p:cNvPr id="18445" name="Oval 14"/>
          <p:cNvSpPr>
            <a:spLocks noChangeArrowheads="1"/>
          </p:cNvSpPr>
          <p:nvPr/>
        </p:nvSpPr>
        <p:spPr bwMode="auto">
          <a:xfrm>
            <a:off x="6096000" y="1782763"/>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1</a:t>
            </a:r>
          </a:p>
        </p:txBody>
      </p:sp>
      <p:cxnSp>
        <p:nvCxnSpPr>
          <p:cNvPr id="18446" name="AutoShape 15"/>
          <p:cNvCxnSpPr>
            <a:cxnSpLocks noChangeShapeType="1"/>
            <a:stCxn id="18445" idx="4"/>
            <a:endCxn id="18443" idx="0"/>
          </p:cNvCxnSpPr>
          <p:nvPr/>
        </p:nvCxnSpPr>
        <p:spPr bwMode="auto">
          <a:xfrm>
            <a:off x="6451600" y="2330453"/>
            <a:ext cx="0" cy="504825"/>
          </a:xfrm>
          <a:prstGeom prst="straightConnector1">
            <a:avLst/>
          </a:prstGeom>
          <a:noFill/>
          <a:ln w="28575">
            <a:solidFill>
              <a:schemeClr val="tx1"/>
            </a:solidFill>
            <a:round/>
            <a:headEnd/>
            <a:tailEnd type="triangle" w="lg" len="lg"/>
          </a:ln>
        </p:spPr>
      </p:cxnSp>
      <p:sp>
        <p:nvSpPr>
          <p:cNvPr id="18447" name="Oval 16"/>
          <p:cNvSpPr>
            <a:spLocks noChangeArrowheads="1"/>
          </p:cNvSpPr>
          <p:nvPr/>
        </p:nvSpPr>
        <p:spPr bwMode="auto">
          <a:xfrm>
            <a:off x="8534400" y="1782763"/>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3</a:t>
            </a:r>
          </a:p>
        </p:txBody>
      </p:sp>
      <p:cxnSp>
        <p:nvCxnSpPr>
          <p:cNvPr id="18448" name="AutoShape 17"/>
          <p:cNvCxnSpPr>
            <a:cxnSpLocks noChangeShapeType="1"/>
            <a:stCxn id="18447" idx="6"/>
            <a:endCxn id="18450" idx="2"/>
          </p:cNvCxnSpPr>
          <p:nvPr/>
        </p:nvCxnSpPr>
        <p:spPr bwMode="auto">
          <a:xfrm>
            <a:off x="9264651" y="2049463"/>
            <a:ext cx="469900" cy="0"/>
          </a:xfrm>
          <a:prstGeom prst="straightConnector1">
            <a:avLst/>
          </a:prstGeom>
          <a:noFill/>
          <a:ln w="28575">
            <a:solidFill>
              <a:schemeClr val="tx1"/>
            </a:solidFill>
            <a:round/>
            <a:headEnd/>
            <a:tailEnd type="triangle" w="lg" len="lg"/>
          </a:ln>
        </p:spPr>
      </p:cxnSp>
      <p:cxnSp>
        <p:nvCxnSpPr>
          <p:cNvPr id="18449" name="AutoShape 18"/>
          <p:cNvCxnSpPr>
            <a:cxnSpLocks noChangeShapeType="1"/>
            <a:stCxn id="18441" idx="6"/>
            <a:endCxn id="18447" idx="2"/>
          </p:cNvCxnSpPr>
          <p:nvPr/>
        </p:nvCxnSpPr>
        <p:spPr bwMode="auto">
          <a:xfrm>
            <a:off x="8045451" y="2049463"/>
            <a:ext cx="469900" cy="0"/>
          </a:xfrm>
          <a:prstGeom prst="straightConnector1">
            <a:avLst/>
          </a:prstGeom>
          <a:noFill/>
          <a:ln w="28575">
            <a:solidFill>
              <a:schemeClr val="tx1"/>
            </a:solidFill>
            <a:round/>
            <a:headEnd/>
            <a:tailEnd type="triangle" w="lg" len="lg"/>
          </a:ln>
        </p:spPr>
      </p:cxnSp>
      <p:sp>
        <p:nvSpPr>
          <p:cNvPr id="18450" name="Oval 19"/>
          <p:cNvSpPr>
            <a:spLocks noChangeArrowheads="1"/>
          </p:cNvSpPr>
          <p:nvPr/>
        </p:nvSpPr>
        <p:spPr bwMode="auto">
          <a:xfrm>
            <a:off x="9753600" y="1782763"/>
            <a:ext cx="711200" cy="533400"/>
          </a:xfrm>
          <a:prstGeom prst="ellipse">
            <a:avLst/>
          </a:prstGeom>
          <a:solidFill>
            <a:schemeClr val="bg1"/>
          </a:solidFill>
          <a:ln w="28575">
            <a:solidFill>
              <a:schemeClr val="tx1"/>
            </a:solidFill>
            <a:round/>
            <a:headEnd/>
            <a:tailEnd/>
          </a:ln>
        </p:spPr>
        <p:txBody>
          <a:bodyPr wrap="none" lIns="91438" tIns="45719" rIns="91438" bIns="45719" anchor="ctr"/>
          <a:lstStyle/>
          <a:p>
            <a:pPr algn="ctr"/>
            <a:r>
              <a:rPr lang="en-US" i="1" dirty="0">
                <a:latin typeface="Calibri"/>
                <a:cs typeface="Calibri"/>
              </a:rPr>
              <a:t>X</a:t>
            </a:r>
            <a:r>
              <a:rPr lang="en-US" baseline="-25000" dirty="0">
                <a:latin typeface="Calibri"/>
                <a:cs typeface="Calibri"/>
              </a:rPr>
              <a:t>4</a:t>
            </a:r>
          </a:p>
        </p:txBody>
      </p:sp>
      <p:cxnSp>
        <p:nvCxnSpPr>
          <p:cNvPr id="18451" name="AutoShape 20"/>
          <p:cNvCxnSpPr>
            <a:cxnSpLocks noChangeShapeType="1"/>
            <a:stCxn id="18450" idx="6"/>
            <a:endCxn id="18439" idx="2"/>
          </p:cNvCxnSpPr>
          <p:nvPr/>
        </p:nvCxnSpPr>
        <p:spPr bwMode="auto">
          <a:xfrm>
            <a:off x="10483851" y="2049463"/>
            <a:ext cx="1282700" cy="0"/>
          </a:xfrm>
          <a:prstGeom prst="straightConnector1">
            <a:avLst/>
          </a:prstGeom>
          <a:noFill/>
          <a:ln w="28575">
            <a:solidFill>
              <a:schemeClr val="tx1"/>
            </a:solidFill>
            <a:prstDash val="dash"/>
            <a:round/>
            <a:headEnd/>
            <a:tailEnd type="triangle" w="lg" len="lg"/>
          </a:ln>
        </p:spPr>
      </p:cxnSp>
      <p:sp>
        <p:nvSpPr>
          <p:cNvPr id="18452" name="Oval 21"/>
          <p:cNvSpPr>
            <a:spLocks noChangeArrowheads="1"/>
          </p:cNvSpPr>
          <p:nvPr/>
        </p:nvSpPr>
        <p:spPr bwMode="auto">
          <a:xfrm>
            <a:off x="7315200" y="2849563"/>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2</a:t>
            </a:r>
          </a:p>
        </p:txBody>
      </p:sp>
      <p:sp>
        <p:nvSpPr>
          <p:cNvPr id="18453" name="Oval 22"/>
          <p:cNvSpPr>
            <a:spLocks noChangeArrowheads="1"/>
          </p:cNvSpPr>
          <p:nvPr/>
        </p:nvSpPr>
        <p:spPr bwMode="auto">
          <a:xfrm>
            <a:off x="8534400" y="2849563"/>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3</a:t>
            </a:r>
          </a:p>
        </p:txBody>
      </p:sp>
      <p:sp>
        <p:nvSpPr>
          <p:cNvPr id="18454" name="Oval 23"/>
          <p:cNvSpPr>
            <a:spLocks noChangeArrowheads="1"/>
          </p:cNvSpPr>
          <p:nvPr/>
        </p:nvSpPr>
        <p:spPr bwMode="auto">
          <a:xfrm>
            <a:off x="9753600" y="2849563"/>
            <a:ext cx="711200" cy="533400"/>
          </a:xfrm>
          <a:prstGeom prst="ellipse">
            <a:avLst/>
          </a:prstGeom>
          <a:solidFill>
            <a:schemeClr val="bg2"/>
          </a:solidFill>
          <a:ln w="28575">
            <a:solidFill>
              <a:schemeClr val="tx1"/>
            </a:solidFill>
            <a:round/>
            <a:headEnd/>
            <a:tailEnd/>
          </a:ln>
        </p:spPr>
        <p:txBody>
          <a:bodyPr wrap="none" lIns="91438" tIns="45719" rIns="91438" bIns="45719" anchor="ctr"/>
          <a:lstStyle/>
          <a:p>
            <a:pPr algn="ctr"/>
            <a:r>
              <a:rPr lang="en-US" i="1" dirty="0">
                <a:latin typeface="Calibri"/>
                <a:cs typeface="Calibri"/>
              </a:rPr>
              <a:t>E</a:t>
            </a:r>
            <a:r>
              <a:rPr lang="en-US" baseline="-25000" dirty="0">
                <a:latin typeface="Calibri"/>
                <a:cs typeface="Calibri"/>
              </a:rPr>
              <a:t>4</a:t>
            </a:r>
          </a:p>
        </p:txBody>
      </p:sp>
      <p:sp>
        <p:nvSpPr>
          <p:cNvPr id="18455" name="Oval 24"/>
          <p:cNvSpPr>
            <a:spLocks noChangeArrowheads="1"/>
          </p:cNvSpPr>
          <p:nvPr/>
        </p:nvSpPr>
        <p:spPr bwMode="auto">
          <a:xfrm>
            <a:off x="11785600" y="2849563"/>
            <a:ext cx="711200" cy="533400"/>
          </a:xfrm>
          <a:prstGeom prst="ellipse">
            <a:avLst/>
          </a:prstGeom>
          <a:solidFill>
            <a:schemeClr val="bg1"/>
          </a:solidFill>
          <a:ln w="28575">
            <a:solidFill>
              <a:schemeClr val="bg1"/>
            </a:solidFill>
            <a:round/>
            <a:headEnd/>
            <a:tailEnd/>
          </a:ln>
        </p:spPr>
        <p:txBody>
          <a:bodyPr wrap="none" lIns="91438" tIns="45719" rIns="91438" bIns="45719" anchor="ctr"/>
          <a:lstStyle/>
          <a:p>
            <a:pPr algn="ctr"/>
            <a:r>
              <a:rPr lang="en-US" i="1" dirty="0">
                <a:solidFill>
                  <a:schemeClr val="bg1"/>
                </a:solidFill>
                <a:latin typeface="Calibri"/>
                <a:cs typeface="Calibri"/>
              </a:rPr>
              <a:t>E</a:t>
            </a:r>
            <a:r>
              <a:rPr lang="en-US" baseline="-25000" dirty="0">
                <a:solidFill>
                  <a:schemeClr val="bg1"/>
                </a:solidFill>
                <a:latin typeface="Calibri"/>
                <a:cs typeface="Calibri"/>
              </a:rPr>
              <a:t>5</a:t>
            </a:r>
          </a:p>
        </p:txBody>
      </p:sp>
      <p:cxnSp>
        <p:nvCxnSpPr>
          <p:cNvPr id="18456" name="AutoShape 25"/>
          <p:cNvCxnSpPr>
            <a:cxnSpLocks noChangeShapeType="1"/>
            <a:stCxn id="18447" idx="4"/>
            <a:endCxn id="18453" idx="0"/>
          </p:cNvCxnSpPr>
          <p:nvPr/>
        </p:nvCxnSpPr>
        <p:spPr bwMode="auto">
          <a:xfrm>
            <a:off x="8890000" y="2330453"/>
            <a:ext cx="0" cy="504825"/>
          </a:xfrm>
          <a:prstGeom prst="straightConnector1">
            <a:avLst/>
          </a:prstGeom>
          <a:noFill/>
          <a:ln w="28575">
            <a:solidFill>
              <a:schemeClr val="tx1"/>
            </a:solidFill>
            <a:round/>
            <a:headEnd/>
            <a:tailEnd type="triangle" w="lg" len="lg"/>
          </a:ln>
        </p:spPr>
      </p:cxnSp>
      <p:cxnSp>
        <p:nvCxnSpPr>
          <p:cNvPr id="18457" name="AutoShape 26"/>
          <p:cNvCxnSpPr>
            <a:cxnSpLocks noChangeShapeType="1"/>
            <a:stCxn id="18450" idx="4"/>
            <a:endCxn id="18454" idx="0"/>
          </p:cNvCxnSpPr>
          <p:nvPr/>
        </p:nvCxnSpPr>
        <p:spPr bwMode="auto">
          <a:xfrm>
            <a:off x="10109200" y="2330453"/>
            <a:ext cx="0" cy="504825"/>
          </a:xfrm>
          <a:prstGeom prst="straightConnector1">
            <a:avLst/>
          </a:prstGeom>
          <a:noFill/>
          <a:ln w="28575">
            <a:solidFill>
              <a:schemeClr val="tx1"/>
            </a:solidFill>
            <a:round/>
            <a:headEnd/>
            <a:tailEnd type="triangle" w="lg" len="lg"/>
          </a:ln>
        </p:spPr>
      </p:cxnSp>
      <p:pic>
        <p:nvPicPr>
          <p:cNvPr id="18458" name="Picture 36" descr="txp_fig"/>
          <p:cNvPicPr>
            <a:picLocks noChangeAspect="1" noChangeArrowheads="1"/>
          </p:cNvPicPr>
          <p:nvPr>
            <p:custDataLst>
              <p:tags r:id="rId4"/>
            </p:custDataLst>
          </p:nvPr>
        </p:nvPicPr>
        <p:blipFill>
          <a:blip r:embed="rId9" cstate="print"/>
          <a:srcRect/>
          <a:stretch>
            <a:fillRect/>
          </a:stretch>
        </p:blipFill>
        <p:spPr bwMode="auto">
          <a:xfrm>
            <a:off x="6934200" y="4830763"/>
            <a:ext cx="3352800" cy="533400"/>
          </a:xfrm>
          <a:prstGeom prst="rect">
            <a:avLst/>
          </a:prstGeom>
          <a:noFill/>
          <a:ln w="9525" algn="in">
            <a:noFill/>
            <a:miter lim="800000"/>
            <a:headEnd/>
            <a:tailEnd/>
          </a:ln>
        </p:spPr>
      </p:pic>
    </p:spTree>
    <p:extLst>
      <p:ext uri="{BB962C8B-B14F-4D97-AF65-F5344CB8AC3E}">
        <p14:creationId xmlns:p14="http://schemas.microsoft.com/office/powerpoint/2010/main" val="361996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a:latin typeface="Calibri"/>
                <a:cs typeface="Calibri"/>
              </a:rPr>
              <a:t>State Trellis*</a:t>
            </a:r>
          </a:p>
        </p:txBody>
      </p:sp>
      <p:sp>
        <p:nvSpPr>
          <p:cNvPr id="10243" name="Rectangle 3"/>
          <p:cNvSpPr>
            <a:spLocks noGrp="1" noChangeArrowheads="1"/>
          </p:cNvSpPr>
          <p:nvPr>
            <p:ph idx="1"/>
          </p:nvPr>
        </p:nvSpPr>
        <p:spPr>
          <a:xfrm>
            <a:off x="457200" y="1295400"/>
            <a:ext cx="11582400" cy="4953000"/>
          </a:xfrm>
        </p:spPr>
        <p:txBody>
          <a:bodyPr/>
          <a:lstStyle/>
          <a:p>
            <a:r>
              <a:rPr lang="en-US" sz="2400" dirty="0">
                <a:latin typeface="Calibri"/>
                <a:cs typeface="Calibri"/>
              </a:rPr>
              <a:t>State trellis: graph of states and transitions over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Each arc represents some transition</a:t>
            </a:r>
          </a:p>
          <a:p>
            <a:r>
              <a:rPr lang="en-US" sz="2400" dirty="0">
                <a:latin typeface="Calibri"/>
                <a:cs typeface="Calibri"/>
              </a:rPr>
              <a:t>Each arc has weight</a:t>
            </a:r>
          </a:p>
          <a:p>
            <a:r>
              <a:rPr lang="en-US" sz="2400" dirty="0">
                <a:latin typeface="Calibri"/>
                <a:cs typeface="Calibri"/>
              </a:rPr>
              <a:t>Each path is a sequence of states</a:t>
            </a:r>
          </a:p>
          <a:p>
            <a:r>
              <a:rPr lang="en-US" sz="2400" dirty="0">
                <a:latin typeface="Calibri"/>
                <a:cs typeface="Calibri"/>
              </a:rPr>
              <a:t>The product of weights on a path is that sequence’s probability along with the evidence</a:t>
            </a:r>
          </a:p>
          <a:p>
            <a:r>
              <a:rPr lang="en-US" sz="2400" dirty="0">
                <a:latin typeface="Calibri"/>
                <a:cs typeface="Calibri"/>
              </a:rPr>
              <a:t>Forward algorithm computes sums of paths, </a:t>
            </a:r>
            <a:r>
              <a:rPr lang="en-US" sz="2400" dirty="0" err="1">
                <a:latin typeface="Calibri"/>
                <a:cs typeface="Calibri"/>
              </a:rPr>
              <a:t>Viterbi</a:t>
            </a:r>
            <a:r>
              <a:rPr lang="en-US" sz="2400" dirty="0">
                <a:latin typeface="Calibri"/>
                <a:cs typeface="Calibri"/>
              </a:rPr>
              <a:t> computes best paths</a:t>
            </a:r>
          </a:p>
          <a:p>
            <a:endParaRPr lang="en-US" sz="2400" dirty="0">
              <a:latin typeface="Calibri"/>
              <a:cs typeface="Calibri"/>
            </a:endParaRPr>
          </a:p>
          <a:p>
            <a:endParaRPr lang="en-US" sz="2400" dirty="0">
              <a:latin typeface="Calibri"/>
              <a:cs typeface="Calibri"/>
            </a:endParaRPr>
          </a:p>
        </p:txBody>
      </p:sp>
      <p:sp>
        <p:nvSpPr>
          <p:cNvPr id="10244" name="Rectangle 6"/>
          <p:cNvSpPr>
            <a:spLocks noChangeArrowheads="1"/>
          </p:cNvSpPr>
          <p:nvPr/>
        </p:nvSpPr>
        <p:spPr bwMode="auto">
          <a:xfrm>
            <a:off x="16764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5" name="Rectangle 7"/>
          <p:cNvSpPr>
            <a:spLocks noChangeArrowheads="1"/>
          </p:cNvSpPr>
          <p:nvPr/>
        </p:nvSpPr>
        <p:spPr bwMode="auto">
          <a:xfrm>
            <a:off x="16764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46" name="Rectangle 8"/>
          <p:cNvSpPr>
            <a:spLocks noChangeArrowheads="1"/>
          </p:cNvSpPr>
          <p:nvPr/>
        </p:nvSpPr>
        <p:spPr bwMode="auto">
          <a:xfrm>
            <a:off x="3124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7" name="Rectangle 9"/>
          <p:cNvSpPr>
            <a:spLocks noChangeArrowheads="1"/>
          </p:cNvSpPr>
          <p:nvPr/>
        </p:nvSpPr>
        <p:spPr bwMode="auto">
          <a:xfrm>
            <a:off x="3124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48" name="Rectangle 10"/>
          <p:cNvSpPr>
            <a:spLocks noChangeArrowheads="1"/>
          </p:cNvSpPr>
          <p:nvPr/>
        </p:nvSpPr>
        <p:spPr bwMode="auto">
          <a:xfrm>
            <a:off x="4648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49" name="Rectangle 11"/>
          <p:cNvSpPr>
            <a:spLocks noChangeArrowheads="1"/>
          </p:cNvSpPr>
          <p:nvPr/>
        </p:nvSpPr>
        <p:spPr bwMode="auto">
          <a:xfrm>
            <a:off x="4648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0250" name="Rectangle 12"/>
          <p:cNvSpPr>
            <a:spLocks noChangeArrowheads="1"/>
          </p:cNvSpPr>
          <p:nvPr/>
        </p:nvSpPr>
        <p:spPr bwMode="auto">
          <a:xfrm>
            <a:off x="6172200" y="19050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0251" name="Rectangle 13"/>
          <p:cNvSpPr>
            <a:spLocks noChangeArrowheads="1"/>
          </p:cNvSpPr>
          <p:nvPr/>
        </p:nvSpPr>
        <p:spPr bwMode="auto">
          <a:xfrm>
            <a:off x="6172200" y="25908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cxnSp>
        <p:nvCxnSpPr>
          <p:cNvPr id="10252" name="AutoShape 14"/>
          <p:cNvCxnSpPr>
            <a:cxnSpLocks noChangeShapeType="1"/>
            <a:stCxn id="10244" idx="3"/>
            <a:endCxn id="10246" idx="1"/>
          </p:cNvCxnSpPr>
          <p:nvPr/>
        </p:nvCxnSpPr>
        <p:spPr bwMode="auto">
          <a:xfrm>
            <a:off x="2362200" y="2095500"/>
            <a:ext cx="762000" cy="0"/>
          </a:xfrm>
          <a:prstGeom prst="straightConnector1">
            <a:avLst/>
          </a:prstGeom>
          <a:noFill/>
          <a:ln w="28575">
            <a:solidFill>
              <a:schemeClr val="tx1"/>
            </a:solidFill>
            <a:round/>
            <a:headEnd/>
            <a:tailEnd type="triangle" w="med" len="med"/>
          </a:ln>
        </p:spPr>
      </p:cxnSp>
      <p:cxnSp>
        <p:nvCxnSpPr>
          <p:cNvPr id="10253" name="AutoShape 15"/>
          <p:cNvCxnSpPr>
            <a:cxnSpLocks noChangeShapeType="1"/>
            <a:stCxn id="10244" idx="3"/>
            <a:endCxn id="10247" idx="1"/>
          </p:cNvCxnSpPr>
          <p:nvPr/>
        </p:nvCxnSpPr>
        <p:spPr bwMode="auto">
          <a:xfrm>
            <a:off x="2362200" y="2095500"/>
            <a:ext cx="762000" cy="685800"/>
          </a:xfrm>
          <a:prstGeom prst="straightConnector1">
            <a:avLst/>
          </a:prstGeom>
          <a:noFill/>
          <a:ln w="9525">
            <a:solidFill>
              <a:schemeClr val="tx1"/>
            </a:solidFill>
            <a:round/>
            <a:headEnd/>
            <a:tailEnd type="triangle" w="med" len="med"/>
          </a:ln>
        </p:spPr>
      </p:cxnSp>
      <p:cxnSp>
        <p:nvCxnSpPr>
          <p:cNvPr id="10254" name="AutoShape 16"/>
          <p:cNvCxnSpPr>
            <a:cxnSpLocks noChangeShapeType="1"/>
            <a:stCxn id="10245" idx="3"/>
            <a:endCxn id="10246" idx="1"/>
          </p:cNvCxnSpPr>
          <p:nvPr/>
        </p:nvCxnSpPr>
        <p:spPr bwMode="auto">
          <a:xfrm flipV="1">
            <a:off x="2362200" y="2095500"/>
            <a:ext cx="762000" cy="685800"/>
          </a:xfrm>
          <a:prstGeom prst="straightConnector1">
            <a:avLst/>
          </a:prstGeom>
          <a:noFill/>
          <a:ln w="9525">
            <a:solidFill>
              <a:schemeClr val="tx1"/>
            </a:solidFill>
            <a:round/>
            <a:headEnd/>
            <a:tailEnd type="triangle" w="med" len="med"/>
          </a:ln>
        </p:spPr>
      </p:cxnSp>
      <p:cxnSp>
        <p:nvCxnSpPr>
          <p:cNvPr id="10255" name="AutoShape 17"/>
          <p:cNvCxnSpPr>
            <a:cxnSpLocks noChangeShapeType="1"/>
            <a:stCxn id="10245" idx="3"/>
            <a:endCxn id="10247" idx="1"/>
          </p:cNvCxnSpPr>
          <p:nvPr/>
        </p:nvCxnSpPr>
        <p:spPr bwMode="auto">
          <a:xfrm>
            <a:off x="2362200" y="2781300"/>
            <a:ext cx="762000" cy="0"/>
          </a:xfrm>
          <a:prstGeom prst="straightConnector1">
            <a:avLst/>
          </a:prstGeom>
          <a:noFill/>
          <a:ln w="28575">
            <a:solidFill>
              <a:schemeClr val="tx1"/>
            </a:solidFill>
            <a:round/>
            <a:headEnd/>
            <a:tailEnd type="triangle" w="med" len="med"/>
          </a:ln>
        </p:spPr>
      </p:cxnSp>
      <p:cxnSp>
        <p:nvCxnSpPr>
          <p:cNvPr id="10256" name="AutoShape 18"/>
          <p:cNvCxnSpPr>
            <a:cxnSpLocks noChangeShapeType="1"/>
            <a:stCxn id="10246" idx="3"/>
            <a:endCxn id="10248" idx="1"/>
          </p:cNvCxnSpPr>
          <p:nvPr/>
        </p:nvCxnSpPr>
        <p:spPr bwMode="auto">
          <a:xfrm>
            <a:off x="3810000" y="2095500"/>
            <a:ext cx="838200" cy="0"/>
          </a:xfrm>
          <a:prstGeom prst="straightConnector1">
            <a:avLst/>
          </a:prstGeom>
          <a:noFill/>
          <a:ln w="28575">
            <a:solidFill>
              <a:schemeClr val="tx1"/>
            </a:solidFill>
            <a:round/>
            <a:headEnd/>
            <a:tailEnd type="triangle" w="med" len="med"/>
          </a:ln>
        </p:spPr>
      </p:cxnSp>
      <p:cxnSp>
        <p:nvCxnSpPr>
          <p:cNvPr id="10257" name="AutoShape 19"/>
          <p:cNvCxnSpPr>
            <a:cxnSpLocks noChangeShapeType="1"/>
            <a:stCxn id="10246" idx="3"/>
            <a:endCxn id="10249" idx="1"/>
          </p:cNvCxnSpPr>
          <p:nvPr/>
        </p:nvCxnSpPr>
        <p:spPr bwMode="auto">
          <a:xfrm>
            <a:off x="3810000" y="2095500"/>
            <a:ext cx="838200" cy="685800"/>
          </a:xfrm>
          <a:prstGeom prst="straightConnector1">
            <a:avLst/>
          </a:prstGeom>
          <a:noFill/>
          <a:ln w="9525">
            <a:solidFill>
              <a:schemeClr val="tx1"/>
            </a:solidFill>
            <a:round/>
            <a:headEnd/>
            <a:tailEnd type="triangle" w="med" len="med"/>
          </a:ln>
        </p:spPr>
      </p:cxnSp>
      <p:cxnSp>
        <p:nvCxnSpPr>
          <p:cNvPr id="10258" name="AutoShape 20"/>
          <p:cNvCxnSpPr>
            <a:cxnSpLocks noChangeShapeType="1"/>
            <a:stCxn id="10247" idx="3"/>
            <a:endCxn id="10248" idx="1"/>
          </p:cNvCxnSpPr>
          <p:nvPr/>
        </p:nvCxnSpPr>
        <p:spPr bwMode="auto">
          <a:xfrm flipV="1">
            <a:off x="3810000" y="2095500"/>
            <a:ext cx="838200" cy="685800"/>
          </a:xfrm>
          <a:prstGeom prst="straightConnector1">
            <a:avLst/>
          </a:prstGeom>
          <a:noFill/>
          <a:ln w="9525">
            <a:solidFill>
              <a:schemeClr val="tx1"/>
            </a:solidFill>
            <a:round/>
            <a:headEnd/>
            <a:tailEnd type="triangle" w="med" len="med"/>
          </a:ln>
        </p:spPr>
      </p:cxnSp>
      <p:cxnSp>
        <p:nvCxnSpPr>
          <p:cNvPr id="10259" name="AutoShape 21"/>
          <p:cNvCxnSpPr>
            <a:cxnSpLocks noChangeShapeType="1"/>
            <a:stCxn id="10247" idx="3"/>
            <a:endCxn id="10249" idx="1"/>
          </p:cNvCxnSpPr>
          <p:nvPr/>
        </p:nvCxnSpPr>
        <p:spPr bwMode="auto">
          <a:xfrm>
            <a:off x="3810000" y="2781300"/>
            <a:ext cx="838200" cy="0"/>
          </a:xfrm>
          <a:prstGeom prst="straightConnector1">
            <a:avLst/>
          </a:prstGeom>
          <a:noFill/>
          <a:ln w="28575">
            <a:solidFill>
              <a:schemeClr val="tx1"/>
            </a:solidFill>
            <a:round/>
            <a:headEnd/>
            <a:tailEnd type="triangle" w="med" len="med"/>
          </a:ln>
        </p:spPr>
      </p:cxnSp>
      <p:cxnSp>
        <p:nvCxnSpPr>
          <p:cNvPr id="10260" name="AutoShape 22"/>
          <p:cNvCxnSpPr>
            <a:cxnSpLocks noChangeShapeType="1"/>
            <a:stCxn id="10248" idx="3"/>
            <a:endCxn id="10250" idx="1"/>
          </p:cNvCxnSpPr>
          <p:nvPr/>
        </p:nvCxnSpPr>
        <p:spPr bwMode="auto">
          <a:xfrm>
            <a:off x="5334000" y="2095500"/>
            <a:ext cx="838200" cy="0"/>
          </a:xfrm>
          <a:prstGeom prst="straightConnector1">
            <a:avLst/>
          </a:prstGeom>
          <a:noFill/>
          <a:ln w="28575">
            <a:solidFill>
              <a:schemeClr val="tx1"/>
            </a:solidFill>
            <a:round/>
            <a:headEnd/>
            <a:tailEnd type="triangle" w="med" len="med"/>
          </a:ln>
        </p:spPr>
      </p:cxnSp>
      <p:cxnSp>
        <p:nvCxnSpPr>
          <p:cNvPr id="10261" name="AutoShape 23"/>
          <p:cNvCxnSpPr>
            <a:cxnSpLocks noChangeShapeType="1"/>
            <a:stCxn id="10248" idx="3"/>
            <a:endCxn id="10251" idx="1"/>
          </p:cNvCxnSpPr>
          <p:nvPr/>
        </p:nvCxnSpPr>
        <p:spPr bwMode="auto">
          <a:xfrm>
            <a:off x="5334000" y="2095500"/>
            <a:ext cx="838200" cy="685800"/>
          </a:xfrm>
          <a:prstGeom prst="straightConnector1">
            <a:avLst/>
          </a:prstGeom>
          <a:noFill/>
          <a:ln w="9525">
            <a:solidFill>
              <a:schemeClr val="tx1"/>
            </a:solidFill>
            <a:round/>
            <a:headEnd/>
            <a:tailEnd type="triangle" w="med" len="med"/>
          </a:ln>
        </p:spPr>
      </p:cxnSp>
      <p:cxnSp>
        <p:nvCxnSpPr>
          <p:cNvPr id="10262" name="AutoShape 24"/>
          <p:cNvCxnSpPr>
            <a:cxnSpLocks noChangeShapeType="1"/>
            <a:stCxn id="10249" idx="3"/>
            <a:endCxn id="10250" idx="1"/>
          </p:cNvCxnSpPr>
          <p:nvPr/>
        </p:nvCxnSpPr>
        <p:spPr bwMode="auto">
          <a:xfrm flipV="1">
            <a:off x="5334000" y="2095500"/>
            <a:ext cx="838200" cy="685800"/>
          </a:xfrm>
          <a:prstGeom prst="straightConnector1">
            <a:avLst/>
          </a:prstGeom>
          <a:noFill/>
          <a:ln w="9525">
            <a:solidFill>
              <a:schemeClr val="tx1"/>
            </a:solidFill>
            <a:round/>
            <a:headEnd/>
            <a:tailEnd type="triangle" w="med" len="med"/>
          </a:ln>
        </p:spPr>
      </p:cxnSp>
      <p:cxnSp>
        <p:nvCxnSpPr>
          <p:cNvPr id="10263" name="AutoShape 25"/>
          <p:cNvCxnSpPr>
            <a:cxnSpLocks noChangeShapeType="1"/>
            <a:stCxn id="10249" idx="3"/>
            <a:endCxn id="10251" idx="1"/>
          </p:cNvCxnSpPr>
          <p:nvPr/>
        </p:nvCxnSpPr>
        <p:spPr bwMode="auto">
          <a:xfrm>
            <a:off x="5334000" y="2781300"/>
            <a:ext cx="838200" cy="0"/>
          </a:xfrm>
          <a:prstGeom prst="straightConnector1">
            <a:avLst/>
          </a:prstGeom>
          <a:noFill/>
          <a:ln w="28575">
            <a:solidFill>
              <a:schemeClr val="tx1"/>
            </a:solidFill>
            <a:round/>
            <a:headEnd/>
            <a:tailEnd type="triangle" w="med" len="med"/>
          </a:ln>
        </p:spPr>
      </p:cxnSp>
      <p:pic>
        <p:nvPicPr>
          <p:cNvPr id="10264" name="Picture 41" descr="txp_fig"/>
          <p:cNvPicPr>
            <a:picLocks noChangeAspect="1"/>
          </p:cNvPicPr>
          <p:nvPr>
            <p:custDataLst>
              <p:tags r:id="rId1"/>
            </p:custDataLst>
          </p:nvPr>
        </p:nvPicPr>
        <p:blipFill>
          <a:blip r:embed="rId8" cstate="print"/>
          <a:srcRect/>
          <a:stretch>
            <a:fillRect/>
          </a:stretch>
        </p:blipFill>
        <p:spPr bwMode="auto">
          <a:xfrm>
            <a:off x="5867400" y="4057650"/>
            <a:ext cx="1411288" cy="209551"/>
          </a:xfrm>
          <a:prstGeom prst="rect">
            <a:avLst/>
          </a:prstGeom>
          <a:noFill/>
          <a:ln w="9525">
            <a:noFill/>
            <a:miter lim="800000"/>
            <a:headEnd/>
            <a:tailEnd/>
          </a:ln>
        </p:spPr>
      </p:pic>
      <p:pic>
        <p:nvPicPr>
          <p:cNvPr id="10265" name="Picture 32" descr="txp_fig"/>
          <p:cNvPicPr>
            <a:picLocks noChangeAspect="1"/>
          </p:cNvPicPr>
          <p:nvPr>
            <p:custDataLst>
              <p:tags r:id="rId2"/>
            </p:custDataLst>
          </p:nvPr>
        </p:nvPicPr>
        <p:blipFill>
          <a:blip r:embed="rId9" cstate="print"/>
          <a:srcRect/>
          <a:stretch>
            <a:fillRect/>
          </a:stretch>
        </p:blipFill>
        <p:spPr bwMode="auto">
          <a:xfrm>
            <a:off x="1905000" y="3352801"/>
            <a:ext cx="390525" cy="269875"/>
          </a:xfrm>
          <a:prstGeom prst="rect">
            <a:avLst/>
          </a:prstGeom>
          <a:noFill/>
          <a:ln w="9525">
            <a:noFill/>
            <a:miter lim="800000"/>
            <a:headEnd/>
            <a:tailEnd/>
          </a:ln>
        </p:spPr>
      </p:pic>
      <p:pic>
        <p:nvPicPr>
          <p:cNvPr id="10266" name="Picture 34" descr="txp_fig"/>
          <p:cNvPicPr>
            <a:picLocks noChangeAspect="1"/>
          </p:cNvPicPr>
          <p:nvPr>
            <p:custDataLst>
              <p:tags r:id="rId3"/>
            </p:custDataLst>
          </p:nvPr>
        </p:nvPicPr>
        <p:blipFill>
          <a:blip r:embed="rId10" cstate="print"/>
          <a:srcRect/>
          <a:stretch>
            <a:fillRect/>
          </a:stretch>
        </p:blipFill>
        <p:spPr bwMode="auto">
          <a:xfrm>
            <a:off x="3268663" y="3352801"/>
            <a:ext cx="404812" cy="269875"/>
          </a:xfrm>
          <a:prstGeom prst="rect">
            <a:avLst/>
          </a:prstGeom>
          <a:noFill/>
          <a:ln w="9525">
            <a:noFill/>
            <a:miter lim="800000"/>
            <a:headEnd/>
            <a:tailEnd/>
          </a:ln>
        </p:spPr>
      </p:pic>
      <p:pic>
        <p:nvPicPr>
          <p:cNvPr id="10267" name="Picture 36" descr="txp_fig"/>
          <p:cNvPicPr>
            <a:picLocks noChangeAspect="1"/>
          </p:cNvPicPr>
          <p:nvPr>
            <p:custDataLst>
              <p:tags r:id="rId4"/>
            </p:custDataLst>
          </p:nvPr>
        </p:nvPicPr>
        <p:blipFill>
          <a:blip r:embed="rId11" cstate="print"/>
          <a:srcRect/>
          <a:stretch>
            <a:fillRect/>
          </a:stretch>
        </p:blipFill>
        <p:spPr bwMode="auto">
          <a:xfrm>
            <a:off x="6280152" y="3352801"/>
            <a:ext cx="493713" cy="285751"/>
          </a:xfrm>
          <a:prstGeom prst="rect">
            <a:avLst/>
          </a:prstGeom>
          <a:noFill/>
          <a:ln w="9525">
            <a:noFill/>
            <a:miter lim="800000"/>
            <a:headEnd/>
            <a:tailEnd/>
          </a:ln>
        </p:spPr>
      </p:pic>
      <p:pic>
        <p:nvPicPr>
          <p:cNvPr id="10268" name="Picture 38" descr="txp_fig"/>
          <p:cNvPicPr>
            <a:picLocks noChangeAspect="1"/>
          </p:cNvPicPr>
          <p:nvPr>
            <p:custDataLst>
              <p:tags r:id="rId5"/>
            </p:custDataLst>
          </p:nvPr>
        </p:nvPicPr>
        <p:blipFill>
          <a:blip r:embed="rId12" cstate="print"/>
          <a:srcRect/>
          <a:stretch>
            <a:fillRect/>
          </a:stretch>
        </p:blipFill>
        <p:spPr bwMode="auto">
          <a:xfrm>
            <a:off x="4806951" y="3429000"/>
            <a:ext cx="330200" cy="60325"/>
          </a:xfrm>
          <a:prstGeom prst="rect">
            <a:avLst/>
          </a:prstGeom>
          <a:noFill/>
          <a:ln w="9525">
            <a:noFill/>
            <a:miter lim="800000"/>
            <a:headEnd/>
            <a:tailEnd/>
          </a:ln>
        </p:spPr>
      </p:pic>
      <p:pic>
        <p:nvPicPr>
          <p:cNvPr id="10269" name="Picture 42" descr="txp_fig"/>
          <p:cNvPicPr>
            <a:picLocks noChangeAspect="1"/>
          </p:cNvPicPr>
          <p:nvPr>
            <p:custDataLst>
              <p:tags r:id="rId6"/>
            </p:custDataLst>
          </p:nvPr>
        </p:nvPicPr>
        <p:blipFill>
          <a:blip r:embed="rId13" cstate="print"/>
          <a:srcRect/>
          <a:stretch>
            <a:fillRect/>
          </a:stretch>
        </p:blipFill>
        <p:spPr bwMode="auto">
          <a:xfrm>
            <a:off x="3810001" y="4419600"/>
            <a:ext cx="2654300" cy="314325"/>
          </a:xfrm>
          <a:prstGeom prst="rect">
            <a:avLst/>
          </a:prstGeom>
          <a:noFill/>
          <a:ln w="9525">
            <a:noFill/>
            <a:miter lim="800000"/>
            <a:headEnd/>
            <a:tailEnd/>
          </a:ln>
        </p:spPr>
      </p:pic>
    </p:spTree>
    <p:extLst>
      <p:ext uri="{BB962C8B-B14F-4D97-AF65-F5344CB8AC3E}">
        <p14:creationId xmlns:p14="http://schemas.microsoft.com/office/powerpoint/2010/main" val="39614034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atin typeface="Calibri"/>
                <a:cs typeface="Calibri"/>
              </a:rPr>
              <a:t>Forward / Viterbi Algorithms*</a:t>
            </a:r>
          </a:p>
        </p:txBody>
      </p:sp>
      <p:pic>
        <p:nvPicPr>
          <p:cNvPr id="1176584" name="Picture 8" descr="txp_fig"/>
          <p:cNvPicPr>
            <a:picLocks noChangeAspect="1" noChangeArrowheads="1"/>
          </p:cNvPicPr>
          <p:nvPr>
            <p:custDataLst>
              <p:tags r:id="rId1"/>
            </p:custDataLst>
          </p:nvPr>
        </p:nvPicPr>
        <p:blipFill>
          <a:blip r:embed="rId10" cstate="print"/>
          <a:srcRect/>
          <a:stretch>
            <a:fillRect/>
          </a:stretch>
        </p:blipFill>
        <p:spPr bwMode="auto">
          <a:xfrm>
            <a:off x="7670800" y="5673726"/>
            <a:ext cx="3835400" cy="322263"/>
          </a:xfrm>
          <a:prstGeom prst="rect">
            <a:avLst/>
          </a:prstGeom>
          <a:noFill/>
          <a:ln w="9525">
            <a:noFill/>
            <a:miter lim="800000"/>
            <a:headEnd/>
            <a:tailEnd/>
          </a:ln>
        </p:spPr>
      </p:pic>
      <p:sp>
        <p:nvSpPr>
          <p:cNvPr id="11268" name="Rectangle 9"/>
          <p:cNvSpPr>
            <a:spLocks noChangeArrowheads="1"/>
          </p:cNvSpPr>
          <p:nvPr/>
        </p:nvSpPr>
        <p:spPr bwMode="auto">
          <a:xfrm>
            <a:off x="35052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69" name="Rectangle 10"/>
          <p:cNvSpPr>
            <a:spLocks noChangeArrowheads="1"/>
          </p:cNvSpPr>
          <p:nvPr/>
        </p:nvSpPr>
        <p:spPr bwMode="auto">
          <a:xfrm>
            <a:off x="35052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0" name="Rectangle 11"/>
          <p:cNvSpPr>
            <a:spLocks noChangeArrowheads="1"/>
          </p:cNvSpPr>
          <p:nvPr/>
        </p:nvSpPr>
        <p:spPr bwMode="auto">
          <a:xfrm>
            <a:off x="4953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71" name="Rectangle 12"/>
          <p:cNvSpPr>
            <a:spLocks noChangeArrowheads="1"/>
          </p:cNvSpPr>
          <p:nvPr/>
        </p:nvSpPr>
        <p:spPr bwMode="auto">
          <a:xfrm>
            <a:off x="4953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2" name="Rectangle 13"/>
          <p:cNvSpPr>
            <a:spLocks noChangeArrowheads="1"/>
          </p:cNvSpPr>
          <p:nvPr/>
        </p:nvSpPr>
        <p:spPr bwMode="auto">
          <a:xfrm>
            <a:off x="6477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pic>
        <p:nvPicPr>
          <p:cNvPr id="11273" name="Picture 29" descr="txp_fig"/>
          <p:cNvPicPr>
            <a:picLocks noChangeAspect="1"/>
          </p:cNvPicPr>
          <p:nvPr>
            <p:custDataLst>
              <p:tags r:id="rId2"/>
            </p:custDataLst>
          </p:nvPr>
        </p:nvPicPr>
        <p:blipFill>
          <a:blip r:embed="rId11" cstate="print"/>
          <a:srcRect/>
          <a:stretch>
            <a:fillRect/>
          </a:stretch>
        </p:blipFill>
        <p:spPr bwMode="auto">
          <a:xfrm>
            <a:off x="914401" y="4759326"/>
            <a:ext cx="2627313" cy="300039"/>
          </a:xfrm>
          <a:prstGeom prst="rect">
            <a:avLst/>
          </a:prstGeom>
          <a:noFill/>
          <a:ln w="9525">
            <a:noFill/>
            <a:miter lim="800000"/>
            <a:headEnd/>
            <a:tailEnd/>
          </a:ln>
        </p:spPr>
      </p:pic>
      <p:sp>
        <p:nvSpPr>
          <p:cNvPr id="11274" name="Rectangle 14"/>
          <p:cNvSpPr>
            <a:spLocks noChangeArrowheads="1"/>
          </p:cNvSpPr>
          <p:nvPr/>
        </p:nvSpPr>
        <p:spPr bwMode="auto">
          <a:xfrm>
            <a:off x="6477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sp>
        <p:nvSpPr>
          <p:cNvPr id="11275" name="Rectangle 15"/>
          <p:cNvSpPr>
            <a:spLocks noChangeArrowheads="1"/>
          </p:cNvSpPr>
          <p:nvPr/>
        </p:nvSpPr>
        <p:spPr bwMode="auto">
          <a:xfrm>
            <a:off x="8001000" y="1676400"/>
            <a:ext cx="685800" cy="381000"/>
          </a:xfrm>
          <a:prstGeom prst="rect">
            <a:avLst/>
          </a:prstGeom>
          <a:solidFill>
            <a:srgbClr val="FFCC00"/>
          </a:solidFill>
          <a:ln w="9525">
            <a:solidFill>
              <a:schemeClr val="tx1"/>
            </a:solidFill>
            <a:miter lim="800000"/>
            <a:headEnd/>
            <a:tailEnd/>
          </a:ln>
        </p:spPr>
        <p:txBody>
          <a:bodyPr wrap="none" lIns="91438" tIns="45719" rIns="91438" bIns="45719" anchor="ctr"/>
          <a:lstStyle/>
          <a:p>
            <a:pPr algn="ctr"/>
            <a:r>
              <a:rPr lang="en-US">
                <a:latin typeface="Calibri"/>
                <a:cs typeface="Calibri"/>
              </a:rPr>
              <a:t>sun</a:t>
            </a:r>
          </a:p>
        </p:txBody>
      </p:sp>
      <p:sp>
        <p:nvSpPr>
          <p:cNvPr id="11276" name="Rectangle 16"/>
          <p:cNvSpPr>
            <a:spLocks noChangeArrowheads="1"/>
          </p:cNvSpPr>
          <p:nvPr/>
        </p:nvSpPr>
        <p:spPr bwMode="auto">
          <a:xfrm>
            <a:off x="8001000" y="2362200"/>
            <a:ext cx="685800" cy="381000"/>
          </a:xfrm>
          <a:prstGeom prst="rect">
            <a:avLst/>
          </a:prstGeom>
          <a:solidFill>
            <a:schemeClr val="accent1"/>
          </a:solidFill>
          <a:ln w="9525">
            <a:solidFill>
              <a:schemeClr val="tx1"/>
            </a:solidFill>
            <a:miter lim="800000"/>
            <a:headEnd/>
            <a:tailEnd/>
          </a:ln>
        </p:spPr>
        <p:txBody>
          <a:bodyPr wrap="none" lIns="91438" tIns="45719" rIns="91438" bIns="45719" anchor="ctr"/>
          <a:lstStyle/>
          <a:p>
            <a:pPr algn="ctr"/>
            <a:r>
              <a:rPr lang="en-US">
                <a:latin typeface="Calibri"/>
                <a:cs typeface="Calibri"/>
              </a:rPr>
              <a:t>rain</a:t>
            </a:r>
          </a:p>
        </p:txBody>
      </p:sp>
      <p:cxnSp>
        <p:nvCxnSpPr>
          <p:cNvPr id="11277" name="AutoShape 17"/>
          <p:cNvCxnSpPr>
            <a:cxnSpLocks noChangeShapeType="1"/>
            <a:stCxn id="11268" idx="3"/>
            <a:endCxn id="11270" idx="1"/>
          </p:cNvCxnSpPr>
          <p:nvPr/>
        </p:nvCxnSpPr>
        <p:spPr bwMode="auto">
          <a:xfrm>
            <a:off x="4191000" y="1866900"/>
            <a:ext cx="762000" cy="0"/>
          </a:xfrm>
          <a:prstGeom prst="straightConnector1">
            <a:avLst/>
          </a:prstGeom>
          <a:noFill/>
          <a:ln w="28575">
            <a:solidFill>
              <a:schemeClr val="tx1"/>
            </a:solidFill>
            <a:round/>
            <a:headEnd/>
            <a:tailEnd type="triangle" w="med" len="med"/>
          </a:ln>
        </p:spPr>
      </p:cxnSp>
      <p:cxnSp>
        <p:nvCxnSpPr>
          <p:cNvPr id="11278" name="AutoShape 18"/>
          <p:cNvCxnSpPr>
            <a:cxnSpLocks noChangeShapeType="1"/>
            <a:stCxn id="11268" idx="3"/>
            <a:endCxn id="11271" idx="1"/>
          </p:cNvCxnSpPr>
          <p:nvPr/>
        </p:nvCxnSpPr>
        <p:spPr bwMode="auto">
          <a:xfrm>
            <a:off x="4191000" y="1866900"/>
            <a:ext cx="762000" cy="685800"/>
          </a:xfrm>
          <a:prstGeom prst="straightConnector1">
            <a:avLst/>
          </a:prstGeom>
          <a:noFill/>
          <a:ln w="9525">
            <a:solidFill>
              <a:schemeClr val="tx1"/>
            </a:solidFill>
            <a:round/>
            <a:headEnd/>
            <a:tailEnd type="triangle" w="med" len="med"/>
          </a:ln>
        </p:spPr>
      </p:cxnSp>
      <p:cxnSp>
        <p:nvCxnSpPr>
          <p:cNvPr id="11279" name="AutoShape 19"/>
          <p:cNvCxnSpPr>
            <a:cxnSpLocks noChangeShapeType="1"/>
            <a:stCxn id="11269" idx="3"/>
            <a:endCxn id="11270" idx="1"/>
          </p:cNvCxnSpPr>
          <p:nvPr/>
        </p:nvCxnSpPr>
        <p:spPr bwMode="auto">
          <a:xfrm flipV="1">
            <a:off x="4191000" y="1866900"/>
            <a:ext cx="762000" cy="685800"/>
          </a:xfrm>
          <a:prstGeom prst="straightConnector1">
            <a:avLst/>
          </a:prstGeom>
          <a:noFill/>
          <a:ln w="9525">
            <a:solidFill>
              <a:schemeClr val="tx1"/>
            </a:solidFill>
            <a:round/>
            <a:headEnd/>
            <a:tailEnd type="triangle" w="med" len="med"/>
          </a:ln>
        </p:spPr>
      </p:cxnSp>
      <p:cxnSp>
        <p:nvCxnSpPr>
          <p:cNvPr id="11280" name="AutoShape 20"/>
          <p:cNvCxnSpPr>
            <a:cxnSpLocks noChangeShapeType="1"/>
            <a:stCxn id="11269" idx="3"/>
            <a:endCxn id="11271" idx="1"/>
          </p:cNvCxnSpPr>
          <p:nvPr/>
        </p:nvCxnSpPr>
        <p:spPr bwMode="auto">
          <a:xfrm>
            <a:off x="4191000" y="2552700"/>
            <a:ext cx="762000" cy="0"/>
          </a:xfrm>
          <a:prstGeom prst="straightConnector1">
            <a:avLst/>
          </a:prstGeom>
          <a:noFill/>
          <a:ln w="28575">
            <a:solidFill>
              <a:schemeClr val="tx1"/>
            </a:solidFill>
            <a:round/>
            <a:headEnd/>
            <a:tailEnd type="triangle" w="med" len="med"/>
          </a:ln>
        </p:spPr>
      </p:cxnSp>
      <p:cxnSp>
        <p:nvCxnSpPr>
          <p:cNvPr id="11281" name="AutoShape 21"/>
          <p:cNvCxnSpPr>
            <a:cxnSpLocks noChangeShapeType="1"/>
            <a:stCxn id="11270" idx="3"/>
            <a:endCxn id="11272" idx="1"/>
          </p:cNvCxnSpPr>
          <p:nvPr/>
        </p:nvCxnSpPr>
        <p:spPr bwMode="auto">
          <a:xfrm>
            <a:off x="5638800" y="1866900"/>
            <a:ext cx="838200" cy="0"/>
          </a:xfrm>
          <a:prstGeom prst="straightConnector1">
            <a:avLst/>
          </a:prstGeom>
          <a:noFill/>
          <a:ln w="28575">
            <a:solidFill>
              <a:schemeClr val="tx1"/>
            </a:solidFill>
            <a:round/>
            <a:headEnd/>
            <a:tailEnd type="triangle" w="med" len="med"/>
          </a:ln>
        </p:spPr>
      </p:cxnSp>
      <p:cxnSp>
        <p:nvCxnSpPr>
          <p:cNvPr id="11282" name="AutoShape 22"/>
          <p:cNvCxnSpPr>
            <a:cxnSpLocks noChangeShapeType="1"/>
            <a:stCxn id="11270" idx="3"/>
            <a:endCxn id="11274" idx="1"/>
          </p:cNvCxnSpPr>
          <p:nvPr/>
        </p:nvCxnSpPr>
        <p:spPr bwMode="auto">
          <a:xfrm>
            <a:off x="5638800" y="1866900"/>
            <a:ext cx="838200" cy="685800"/>
          </a:xfrm>
          <a:prstGeom prst="straightConnector1">
            <a:avLst/>
          </a:prstGeom>
          <a:noFill/>
          <a:ln w="9525">
            <a:solidFill>
              <a:schemeClr val="tx1"/>
            </a:solidFill>
            <a:round/>
            <a:headEnd/>
            <a:tailEnd type="triangle" w="med" len="med"/>
          </a:ln>
        </p:spPr>
      </p:cxnSp>
      <p:cxnSp>
        <p:nvCxnSpPr>
          <p:cNvPr id="11283" name="AutoShape 23"/>
          <p:cNvCxnSpPr>
            <a:cxnSpLocks noChangeShapeType="1"/>
            <a:stCxn id="11271" idx="3"/>
            <a:endCxn id="11272" idx="1"/>
          </p:cNvCxnSpPr>
          <p:nvPr/>
        </p:nvCxnSpPr>
        <p:spPr bwMode="auto">
          <a:xfrm flipV="1">
            <a:off x="5638800" y="1866900"/>
            <a:ext cx="838200" cy="685800"/>
          </a:xfrm>
          <a:prstGeom prst="straightConnector1">
            <a:avLst/>
          </a:prstGeom>
          <a:noFill/>
          <a:ln w="9525">
            <a:solidFill>
              <a:schemeClr val="tx1"/>
            </a:solidFill>
            <a:round/>
            <a:headEnd/>
            <a:tailEnd type="triangle" w="med" len="med"/>
          </a:ln>
        </p:spPr>
      </p:cxnSp>
      <p:cxnSp>
        <p:nvCxnSpPr>
          <p:cNvPr id="11284" name="AutoShape 24"/>
          <p:cNvCxnSpPr>
            <a:cxnSpLocks noChangeShapeType="1"/>
            <a:stCxn id="11271" idx="3"/>
            <a:endCxn id="11274" idx="1"/>
          </p:cNvCxnSpPr>
          <p:nvPr/>
        </p:nvCxnSpPr>
        <p:spPr bwMode="auto">
          <a:xfrm>
            <a:off x="5638800" y="2552700"/>
            <a:ext cx="838200" cy="0"/>
          </a:xfrm>
          <a:prstGeom prst="straightConnector1">
            <a:avLst/>
          </a:prstGeom>
          <a:noFill/>
          <a:ln w="28575">
            <a:solidFill>
              <a:schemeClr val="tx1"/>
            </a:solidFill>
            <a:round/>
            <a:headEnd/>
            <a:tailEnd type="triangle" w="med" len="med"/>
          </a:ln>
        </p:spPr>
      </p:cxnSp>
      <p:cxnSp>
        <p:nvCxnSpPr>
          <p:cNvPr id="11285" name="AutoShape 25"/>
          <p:cNvCxnSpPr>
            <a:cxnSpLocks noChangeShapeType="1"/>
            <a:stCxn id="11272" idx="3"/>
            <a:endCxn id="11275" idx="1"/>
          </p:cNvCxnSpPr>
          <p:nvPr/>
        </p:nvCxnSpPr>
        <p:spPr bwMode="auto">
          <a:xfrm>
            <a:off x="7162800" y="1866900"/>
            <a:ext cx="838200" cy="0"/>
          </a:xfrm>
          <a:prstGeom prst="straightConnector1">
            <a:avLst/>
          </a:prstGeom>
          <a:noFill/>
          <a:ln w="28575">
            <a:solidFill>
              <a:schemeClr val="tx1"/>
            </a:solidFill>
            <a:round/>
            <a:headEnd/>
            <a:tailEnd type="triangle" w="med" len="med"/>
          </a:ln>
        </p:spPr>
      </p:cxnSp>
      <p:cxnSp>
        <p:nvCxnSpPr>
          <p:cNvPr id="11286" name="AutoShape 26"/>
          <p:cNvCxnSpPr>
            <a:cxnSpLocks noChangeShapeType="1"/>
            <a:stCxn id="11272" idx="3"/>
            <a:endCxn id="11276" idx="1"/>
          </p:cNvCxnSpPr>
          <p:nvPr/>
        </p:nvCxnSpPr>
        <p:spPr bwMode="auto">
          <a:xfrm>
            <a:off x="7162800" y="1866900"/>
            <a:ext cx="838200" cy="685800"/>
          </a:xfrm>
          <a:prstGeom prst="straightConnector1">
            <a:avLst/>
          </a:prstGeom>
          <a:noFill/>
          <a:ln w="9525">
            <a:solidFill>
              <a:schemeClr val="tx1"/>
            </a:solidFill>
            <a:round/>
            <a:headEnd/>
            <a:tailEnd type="triangle" w="med" len="med"/>
          </a:ln>
        </p:spPr>
      </p:cxnSp>
      <p:cxnSp>
        <p:nvCxnSpPr>
          <p:cNvPr id="11287" name="AutoShape 27"/>
          <p:cNvCxnSpPr>
            <a:cxnSpLocks noChangeShapeType="1"/>
            <a:stCxn id="11274" idx="3"/>
            <a:endCxn id="11275" idx="1"/>
          </p:cNvCxnSpPr>
          <p:nvPr/>
        </p:nvCxnSpPr>
        <p:spPr bwMode="auto">
          <a:xfrm flipV="1">
            <a:off x="7162800" y="1866900"/>
            <a:ext cx="838200" cy="685800"/>
          </a:xfrm>
          <a:prstGeom prst="straightConnector1">
            <a:avLst/>
          </a:prstGeom>
          <a:noFill/>
          <a:ln w="9525">
            <a:solidFill>
              <a:schemeClr val="tx1"/>
            </a:solidFill>
            <a:round/>
            <a:headEnd/>
            <a:tailEnd type="triangle" w="med" len="med"/>
          </a:ln>
        </p:spPr>
      </p:cxnSp>
      <p:cxnSp>
        <p:nvCxnSpPr>
          <p:cNvPr id="11288" name="AutoShape 28"/>
          <p:cNvCxnSpPr>
            <a:cxnSpLocks noChangeShapeType="1"/>
            <a:stCxn id="11274" idx="3"/>
            <a:endCxn id="11276" idx="1"/>
          </p:cNvCxnSpPr>
          <p:nvPr/>
        </p:nvCxnSpPr>
        <p:spPr bwMode="auto">
          <a:xfrm>
            <a:off x="7162800" y="2552700"/>
            <a:ext cx="838200" cy="0"/>
          </a:xfrm>
          <a:prstGeom prst="straightConnector1">
            <a:avLst/>
          </a:prstGeom>
          <a:noFill/>
          <a:ln w="28575">
            <a:solidFill>
              <a:schemeClr val="tx1"/>
            </a:solidFill>
            <a:round/>
            <a:headEnd/>
            <a:tailEnd type="triangle" w="med" len="med"/>
          </a:ln>
        </p:spPr>
      </p:cxnSp>
      <p:pic>
        <p:nvPicPr>
          <p:cNvPr id="31" name="Picture 5" descr="txp_fig"/>
          <p:cNvPicPr>
            <a:picLocks noChangeAspect="1" noChangeArrowheads="1"/>
          </p:cNvPicPr>
          <p:nvPr>
            <p:custDataLst>
              <p:tags r:id="rId3"/>
            </p:custDataLst>
          </p:nvPr>
        </p:nvPicPr>
        <p:blipFill>
          <a:blip r:embed="rId12" cstate="print"/>
          <a:srcRect/>
          <a:stretch>
            <a:fillRect/>
          </a:stretch>
        </p:blipFill>
        <p:spPr bwMode="auto">
          <a:xfrm>
            <a:off x="6629401" y="4759325"/>
            <a:ext cx="4564063" cy="450851"/>
          </a:xfrm>
          <a:prstGeom prst="rect">
            <a:avLst/>
          </a:prstGeom>
          <a:noFill/>
          <a:ln w="9525">
            <a:noFill/>
            <a:miter lim="800000"/>
            <a:headEnd/>
            <a:tailEnd/>
          </a:ln>
        </p:spPr>
      </p:pic>
      <p:pic>
        <p:nvPicPr>
          <p:cNvPr id="34" name="Picture 33" descr="txp_fig"/>
          <p:cNvPicPr>
            <a:picLocks noChangeAspect="1"/>
          </p:cNvPicPr>
          <p:nvPr>
            <p:custDataLst>
              <p:tags r:id="rId4"/>
            </p:custDataLst>
          </p:nvPr>
        </p:nvPicPr>
        <p:blipFill>
          <a:blip r:embed="rId13" cstate="print"/>
          <a:srcRect/>
          <a:stretch>
            <a:fillRect/>
          </a:stretch>
        </p:blipFill>
        <p:spPr bwMode="auto">
          <a:xfrm>
            <a:off x="1812925" y="5656265"/>
            <a:ext cx="3673475" cy="439737"/>
          </a:xfrm>
          <a:prstGeom prst="rect">
            <a:avLst/>
          </a:prstGeom>
          <a:noFill/>
          <a:ln w="9525">
            <a:noFill/>
            <a:miter lim="800000"/>
            <a:headEnd/>
            <a:tailEnd/>
          </a:ln>
        </p:spPr>
      </p:pic>
      <p:pic>
        <p:nvPicPr>
          <p:cNvPr id="11292" name="Picture 32" descr="txp_fig"/>
          <p:cNvPicPr>
            <a:picLocks noChangeAspect="1"/>
          </p:cNvPicPr>
          <p:nvPr>
            <p:custDataLst>
              <p:tags r:id="rId5"/>
            </p:custDataLst>
          </p:nvPr>
        </p:nvPicPr>
        <p:blipFill>
          <a:blip r:embed="rId14" cstate="print"/>
          <a:srcRect/>
          <a:stretch>
            <a:fillRect/>
          </a:stretch>
        </p:blipFill>
        <p:spPr bwMode="auto">
          <a:xfrm>
            <a:off x="3665539" y="3048001"/>
            <a:ext cx="390525" cy="269875"/>
          </a:xfrm>
          <a:prstGeom prst="rect">
            <a:avLst/>
          </a:prstGeom>
          <a:noFill/>
          <a:ln w="9525">
            <a:noFill/>
            <a:miter lim="800000"/>
            <a:headEnd/>
            <a:tailEnd/>
          </a:ln>
        </p:spPr>
      </p:pic>
      <p:pic>
        <p:nvPicPr>
          <p:cNvPr id="11293" name="Picture 34" descr="txp_fig"/>
          <p:cNvPicPr>
            <a:picLocks noChangeAspect="1"/>
          </p:cNvPicPr>
          <p:nvPr>
            <p:custDataLst>
              <p:tags r:id="rId6"/>
            </p:custDataLst>
          </p:nvPr>
        </p:nvPicPr>
        <p:blipFill>
          <a:blip r:embed="rId15" cstate="print"/>
          <a:srcRect/>
          <a:stretch>
            <a:fillRect/>
          </a:stretch>
        </p:blipFill>
        <p:spPr bwMode="auto">
          <a:xfrm>
            <a:off x="5029200" y="3048001"/>
            <a:ext cx="404813" cy="269875"/>
          </a:xfrm>
          <a:prstGeom prst="rect">
            <a:avLst/>
          </a:prstGeom>
          <a:noFill/>
          <a:ln w="9525">
            <a:noFill/>
            <a:miter lim="800000"/>
            <a:headEnd/>
            <a:tailEnd/>
          </a:ln>
        </p:spPr>
      </p:pic>
      <p:pic>
        <p:nvPicPr>
          <p:cNvPr id="11294" name="Picture 36" descr="txp_fig"/>
          <p:cNvPicPr>
            <a:picLocks noChangeAspect="1"/>
          </p:cNvPicPr>
          <p:nvPr>
            <p:custDataLst>
              <p:tags r:id="rId7"/>
            </p:custDataLst>
          </p:nvPr>
        </p:nvPicPr>
        <p:blipFill>
          <a:blip r:embed="rId16" cstate="print"/>
          <a:srcRect/>
          <a:stretch>
            <a:fillRect/>
          </a:stretch>
        </p:blipFill>
        <p:spPr bwMode="auto">
          <a:xfrm>
            <a:off x="8040688" y="3048001"/>
            <a:ext cx="493712" cy="285751"/>
          </a:xfrm>
          <a:prstGeom prst="rect">
            <a:avLst/>
          </a:prstGeom>
          <a:noFill/>
          <a:ln w="9525">
            <a:noFill/>
            <a:miter lim="800000"/>
            <a:headEnd/>
            <a:tailEnd/>
          </a:ln>
        </p:spPr>
      </p:pic>
      <p:pic>
        <p:nvPicPr>
          <p:cNvPr id="11295" name="Picture 38" descr="txp_fig"/>
          <p:cNvPicPr>
            <a:picLocks noChangeAspect="1"/>
          </p:cNvPicPr>
          <p:nvPr>
            <p:custDataLst>
              <p:tags r:id="rId8"/>
            </p:custDataLst>
          </p:nvPr>
        </p:nvPicPr>
        <p:blipFill>
          <a:blip r:embed="rId17" cstate="print"/>
          <a:srcRect/>
          <a:stretch>
            <a:fillRect/>
          </a:stretch>
        </p:blipFill>
        <p:spPr bwMode="auto">
          <a:xfrm>
            <a:off x="6567488" y="3124200"/>
            <a:ext cx="330200" cy="60325"/>
          </a:xfrm>
          <a:prstGeom prst="rect">
            <a:avLst/>
          </a:prstGeom>
          <a:noFill/>
          <a:ln w="9525">
            <a:noFill/>
            <a:miter lim="800000"/>
            <a:headEnd/>
            <a:tailEnd/>
          </a:ln>
        </p:spPr>
      </p:pic>
      <p:sp>
        <p:nvSpPr>
          <p:cNvPr id="32" name="TextBox 31"/>
          <p:cNvSpPr txBox="1"/>
          <p:nvPr/>
        </p:nvSpPr>
        <p:spPr>
          <a:xfrm>
            <a:off x="1295400" y="3810001"/>
            <a:ext cx="4191000" cy="523220"/>
          </a:xfrm>
          <a:prstGeom prst="rect">
            <a:avLst/>
          </a:prstGeom>
          <a:noFill/>
        </p:spPr>
        <p:txBody>
          <a:bodyPr wrap="square" lIns="91438" tIns="45719" rIns="91438" bIns="45719" rtlCol="0">
            <a:spAutoFit/>
          </a:bodyPr>
          <a:lstStyle/>
          <a:p>
            <a:r>
              <a:rPr lang="en-US" sz="2800" dirty="0">
                <a:latin typeface="Calibri"/>
                <a:cs typeface="Calibri"/>
              </a:rPr>
              <a:t>Forward Algorithm (Sum)</a:t>
            </a:r>
          </a:p>
        </p:txBody>
      </p:sp>
      <p:sp>
        <p:nvSpPr>
          <p:cNvPr id="33" name="TextBox 32"/>
          <p:cNvSpPr txBox="1"/>
          <p:nvPr/>
        </p:nvSpPr>
        <p:spPr>
          <a:xfrm>
            <a:off x="7010400" y="3810001"/>
            <a:ext cx="4191000" cy="523220"/>
          </a:xfrm>
          <a:prstGeom prst="rect">
            <a:avLst/>
          </a:prstGeom>
          <a:noFill/>
        </p:spPr>
        <p:txBody>
          <a:bodyPr wrap="square" lIns="91438" tIns="45719" rIns="91438" bIns="45719" rtlCol="0">
            <a:spAutoFit/>
          </a:bodyPr>
          <a:lstStyle/>
          <a:p>
            <a:r>
              <a:rPr lang="en-US" sz="2800" dirty="0" err="1">
                <a:latin typeface="Calibri"/>
                <a:cs typeface="Calibri"/>
              </a:rPr>
              <a:t>Viterbi</a:t>
            </a:r>
            <a:r>
              <a:rPr lang="en-US" sz="2800" dirty="0">
                <a:latin typeface="Calibri"/>
                <a:cs typeface="Calibri"/>
              </a:rPr>
              <a:t> Algorithm (Max)</a:t>
            </a:r>
          </a:p>
        </p:txBody>
      </p:sp>
    </p:spTree>
    <p:extLst>
      <p:ext uri="{BB962C8B-B14F-4D97-AF65-F5344CB8AC3E}">
        <p14:creationId xmlns:p14="http://schemas.microsoft.com/office/powerpoint/2010/main" val="4069626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6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possible value of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a14="http://schemas.microsoft.com/office/drawing/2010/main" xmlns="">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extLst>
      <p:ext uri="{BB962C8B-B14F-4D97-AF65-F5344CB8AC3E}">
        <p14:creationId xmlns:p14="http://schemas.microsoft.com/office/powerpoint/2010/main" val="41955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19200"/>
            <a:ext cx="5954245" cy="5397615"/>
          </a:xfrm>
          <a:prstGeom prst="rect">
            <a:avLst/>
          </a:prstGeom>
        </p:spPr>
      </p:pic>
    </p:spTree>
    <p:extLst>
      <p:ext uri="{BB962C8B-B14F-4D97-AF65-F5344CB8AC3E}">
        <p14:creationId xmlns:p14="http://schemas.microsoft.com/office/powerpoint/2010/main" val="113249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a:latin typeface="Calibri"/>
                <a:ea typeface="ＭＳ Ｐゴシック" pitchFamily="34" charset="-128"/>
                <a:cs typeface="Calibri"/>
              </a:rPr>
              <a:t>Hidden Markov Models</a:t>
            </a:r>
          </a:p>
        </p:txBody>
      </p:sp>
      <p:sp>
        <p:nvSpPr>
          <p:cNvPr id="36866" name="Rectangle 3"/>
          <p:cNvSpPr>
            <a:spLocks noGrp="1" noChangeArrowheads="1"/>
          </p:cNvSpPr>
          <p:nvPr>
            <p:ph idx="1"/>
          </p:nvPr>
        </p:nvSpPr>
        <p:spPr/>
        <p:txBody>
          <a:bodyPr/>
          <a:lstStyle/>
          <a:p>
            <a:pPr>
              <a:lnSpc>
                <a:spcPct val="90000"/>
              </a:lnSpc>
            </a:pPr>
            <a:r>
              <a:rPr lang="en-US" sz="2400" dirty="0">
                <a:latin typeface="Calibri"/>
                <a:ea typeface="ＭＳ Ｐゴシック" pitchFamily="34" charset="-128"/>
                <a:cs typeface="Calibri"/>
              </a:rPr>
              <a:t>Markov chains not so useful for most agents</a:t>
            </a:r>
          </a:p>
          <a:p>
            <a:pPr lvl="1">
              <a:lnSpc>
                <a:spcPct val="90000"/>
              </a:lnSpc>
            </a:pPr>
            <a:r>
              <a:rPr lang="en-US" sz="2000" dirty="0">
                <a:latin typeface="Calibri"/>
                <a:ea typeface="ＭＳ Ｐゴシック" pitchFamily="34" charset="-128"/>
                <a:cs typeface="Calibri"/>
              </a:rPr>
              <a:t>Need observations to update your beliefs</a:t>
            </a:r>
          </a:p>
          <a:p>
            <a:pPr lvl="1">
              <a:lnSpc>
                <a:spcPct val="90000"/>
              </a:lnSpc>
            </a:pPr>
            <a:endParaRPr lang="en-US" sz="2000" dirty="0">
              <a:latin typeface="Calibri"/>
              <a:ea typeface="ＭＳ Ｐゴシック" pitchFamily="34" charset="-128"/>
              <a:cs typeface="Calibri"/>
            </a:endParaRPr>
          </a:p>
          <a:p>
            <a:pPr>
              <a:lnSpc>
                <a:spcPct val="90000"/>
              </a:lnSpc>
            </a:pPr>
            <a:r>
              <a:rPr lang="en-US" sz="2400" dirty="0">
                <a:latin typeface="Calibri"/>
                <a:ea typeface="ＭＳ Ｐゴシック" pitchFamily="34" charset="-128"/>
                <a:cs typeface="Calibri"/>
              </a:rPr>
              <a:t>Hidden Markov models (HMMs)</a:t>
            </a:r>
          </a:p>
          <a:p>
            <a:pPr lvl="1">
              <a:lnSpc>
                <a:spcPct val="90000"/>
              </a:lnSpc>
            </a:pPr>
            <a:r>
              <a:rPr lang="en-US" sz="2000" dirty="0">
                <a:latin typeface="Calibri"/>
                <a:ea typeface="ＭＳ Ｐゴシック" pitchFamily="34" charset="-128"/>
                <a:cs typeface="Calibri"/>
              </a:rPr>
              <a:t>Underlying Markov chain over states X</a:t>
            </a:r>
          </a:p>
          <a:p>
            <a:pPr lvl="1">
              <a:lnSpc>
                <a:spcPct val="90000"/>
              </a:lnSpc>
            </a:pPr>
            <a:r>
              <a:rPr lang="en-US" sz="2000" dirty="0">
                <a:latin typeface="Calibri"/>
                <a:ea typeface="ＭＳ Ｐゴシック" pitchFamily="34" charset="-128"/>
                <a:cs typeface="Calibri"/>
              </a:rPr>
              <a:t>You observe outputs (effects) at each time step</a:t>
            </a:r>
          </a:p>
        </p:txBody>
      </p:sp>
      <p:sp>
        <p:nvSpPr>
          <p:cNvPr id="36867" name="Oval 4"/>
          <p:cNvSpPr>
            <a:spLocks noChangeArrowheads="1"/>
          </p:cNvSpPr>
          <p:nvPr/>
        </p:nvSpPr>
        <p:spPr bwMode="auto">
          <a:xfrm>
            <a:off x="5943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36868" name="AutoShape 5"/>
          <p:cNvCxnSpPr>
            <a:cxnSpLocks noChangeShapeType="1"/>
            <a:stCxn id="36867" idx="4"/>
            <a:endCxn id="36883" idx="0"/>
          </p:cNvCxnSpPr>
          <p:nvPr/>
        </p:nvCxnSpPr>
        <p:spPr bwMode="auto">
          <a:xfrm>
            <a:off x="6210300" y="48148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36869" name="Oval 6"/>
          <p:cNvSpPr>
            <a:spLocks noChangeArrowheads="1"/>
          </p:cNvSpPr>
          <p:nvPr/>
        </p:nvSpPr>
        <p:spPr bwMode="auto">
          <a:xfrm>
            <a:off x="2590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6870" name="AutoShape 7"/>
          <p:cNvCxnSpPr>
            <a:cxnSpLocks noChangeShapeType="1"/>
            <a:stCxn id="36869" idx="4"/>
            <a:endCxn id="36880" idx="0"/>
          </p:cNvCxnSpPr>
          <p:nvPr/>
        </p:nvCxnSpPr>
        <p:spPr bwMode="auto">
          <a:xfrm>
            <a:off x="28575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1" name="Oval 8"/>
          <p:cNvSpPr>
            <a:spLocks noChangeArrowheads="1"/>
          </p:cNvSpPr>
          <p:nvPr/>
        </p:nvSpPr>
        <p:spPr bwMode="auto">
          <a:xfrm>
            <a:off x="16764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36872" name="AutoShape 9"/>
          <p:cNvCxnSpPr>
            <a:cxnSpLocks noChangeShapeType="1"/>
            <a:stCxn id="36873" idx="6"/>
            <a:endCxn id="36869" idx="2"/>
          </p:cNvCxnSpPr>
          <p:nvPr/>
        </p:nvCxnSpPr>
        <p:spPr bwMode="auto">
          <a:xfrm>
            <a:off x="22240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3" name="Oval 10"/>
          <p:cNvSpPr>
            <a:spLocks noChangeArrowheads="1"/>
          </p:cNvSpPr>
          <p:nvPr/>
        </p:nvSpPr>
        <p:spPr bwMode="auto">
          <a:xfrm>
            <a:off x="1676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6874" name="AutoShape 11"/>
          <p:cNvCxnSpPr>
            <a:cxnSpLocks noChangeShapeType="1"/>
            <a:stCxn id="36873" idx="4"/>
            <a:endCxn id="36871" idx="0"/>
          </p:cNvCxnSpPr>
          <p:nvPr/>
        </p:nvCxnSpPr>
        <p:spPr bwMode="auto">
          <a:xfrm>
            <a:off x="19431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5" name="Oval 12"/>
          <p:cNvSpPr>
            <a:spLocks noChangeArrowheads="1"/>
          </p:cNvSpPr>
          <p:nvPr/>
        </p:nvSpPr>
        <p:spPr bwMode="auto">
          <a:xfrm>
            <a:off x="3505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6876" name="AutoShape 13"/>
          <p:cNvCxnSpPr>
            <a:cxnSpLocks noChangeShapeType="1"/>
            <a:stCxn id="36875" idx="6"/>
            <a:endCxn id="36878" idx="2"/>
          </p:cNvCxnSpPr>
          <p:nvPr/>
        </p:nvCxnSpPr>
        <p:spPr bwMode="auto">
          <a:xfrm>
            <a:off x="40528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77" name="AutoShape 14"/>
          <p:cNvCxnSpPr>
            <a:cxnSpLocks noChangeShapeType="1"/>
            <a:stCxn id="36869" idx="6"/>
            <a:endCxn id="36875" idx="2"/>
          </p:cNvCxnSpPr>
          <p:nvPr/>
        </p:nvCxnSpPr>
        <p:spPr bwMode="auto">
          <a:xfrm>
            <a:off x="3138488" y="45339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6878" name="Oval 15"/>
          <p:cNvSpPr>
            <a:spLocks noChangeArrowheads="1"/>
          </p:cNvSpPr>
          <p:nvPr/>
        </p:nvSpPr>
        <p:spPr bwMode="auto">
          <a:xfrm>
            <a:off x="4419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6879" name="AutoShape 16"/>
          <p:cNvCxnSpPr>
            <a:cxnSpLocks noChangeShapeType="1"/>
            <a:stCxn id="36878" idx="6"/>
            <a:endCxn id="36867" idx="2"/>
          </p:cNvCxnSpPr>
          <p:nvPr/>
        </p:nvCxnSpPr>
        <p:spPr bwMode="auto">
          <a:xfrm>
            <a:off x="4967288" y="4533900"/>
            <a:ext cx="962025" cy="0"/>
          </a:xfrm>
          <a:prstGeom prst="straightConnector1">
            <a:avLst/>
          </a:prstGeom>
          <a:noFill/>
          <a:ln w="28575">
            <a:solidFill>
              <a:schemeClr val="tx1"/>
            </a:solidFill>
            <a:prstDash val="dash"/>
            <a:round/>
            <a:headEnd/>
            <a:tailEnd type="triangle" w="lg" len="lg"/>
          </a:ln>
          <a:extLst>
            <a:ext uri="{909E8E84-426E-40dd-AFC4-6F175D3DCCD1}">
              <a14:hiddenFill xmlns:a14="http://schemas.microsoft.com/office/drawing/2010/main" xmlns="">
                <a:noFill/>
              </a14:hiddenFill>
            </a:ext>
          </a:extLst>
        </p:spPr>
      </p:cxnSp>
      <p:sp>
        <p:nvSpPr>
          <p:cNvPr id="36880" name="Oval 17"/>
          <p:cNvSpPr>
            <a:spLocks noChangeArrowheads="1"/>
          </p:cNvSpPr>
          <p:nvPr/>
        </p:nvSpPr>
        <p:spPr bwMode="auto">
          <a:xfrm>
            <a:off x="25908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p>
        </p:txBody>
      </p:sp>
      <p:sp>
        <p:nvSpPr>
          <p:cNvPr id="36881" name="Oval 18"/>
          <p:cNvSpPr>
            <a:spLocks noChangeArrowheads="1"/>
          </p:cNvSpPr>
          <p:nvPr/>
        </p:nvSpPr>
        <p:spPr bwMode="auto">
          <a:xfrm>
            <a:off x="35052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36882" name="Oval 19"/>
          <p:cNvSpPr>
            <a:spLocks noChangeArrowheads="1"/>
          </p:cNvSpPr>
          <p:nvPr/>
        </p:nvSpPr>
        <p:spPr bwMode="auto">
          <a:xfrm>
            <a:off x="44196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36883" name="Oval 20"/>
          <p:cNvSpPr>
            <a:spLocks noChangeArrowheads="1"/>
          </p:cNvSpPr>
          <p:nvPr/>
        </p:nvSpPr>
        <p:spPr bwMode="auto">
          <a:xfrm>
            <a:off x="5943600" y="53340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36884" name="AutoShape 21"/>
          <p:cNvCxnSpPr>
            <a:cxnSpLocks noChangeShapeType="1"/>
            <a:stCxn id="36875" idx="4"/>
            <a:endCxn id="36881" idx="0"/>
          </p:cNvCxnSpPr>
          <p:nvPr/>
        </p:nvCxnSpPr>
        <p:spPr bwMode="auto">
          <a:xfrm>
            <a:off x="37719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6885" name="AutoShape 22"/>
          <p:cNvCxnSpPr>
            <a:cxnSpLocks noChangeShapeType="1"/>
            <a:stCxn id="36878" idx="4"/>
            <a:endCxn id="36882" idx="0"/>
          </p:cNvCxnSpPr>
          <p:nvPr/>
        </p:nvCxnSpPr>
        <p:spPr bwMode="auto">
          <a:xfrm>
            <a:off x="4686300" y="48148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524000"/>
            <a:ext cx="5107669" cy="4630181"/>
          </a:xfrm>
          <a:prstGeom prst="rect">
            <a:avLst/>
          </a:prstGeom>
        </p:spPr>
      </p:pic>
    </p:spTree>
    <p:extLst>
      <p:ext uri="{BB962C8B-B14F-4D97-AF65-F5344CB8AC3E}">
        <p14:creationId xmlns:p14="http://schemas.microsoft.com/office/powerpoint/2010/main" val="389968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Calibri"/>
                <a:cs typeface="Calibri"/>
              </a:rPr>
              <a:t>Example: Weather HMM</a:t>
            </a:r>
          </a:p>
        </p:txBody>
      </p:sp>
      <p:sp>
        <p:nvSpPr>
          <p:cNvPr id="61" name="Rectangle 3"/>
          <p:cNvSpPr>
            <a:spLocks noGrp="1" noChangeArrowheads="1"/>
          </p:cNvSpPr>
          <p:nvPr>
            <p:ph idx="1"/>
          </p:nvPr>
        </p:nvSpPr>
        <p:spPr>
          <a:xfrm>
            <a:off x="609600" y="4572000"/>
            <a:ext cx="8229600" cy="1630362"/>
          </a:xfrm>
        </p:spPr>
        <p:txBody>
          <a:bodyPr/>
          <a:lstStyle/>
          <a:p>
            <a:pPr>
              <a:lnSpc>
                <a:spcPct val="80000"/>
              </a:lnSpc>
            </a:pPr>
            <a:r>
              <a:rPr lang="en-US" dirty="0">
                <a:ea typeface="ＭＳ Ｐゴシック" pitchFamily="34" charset="-128"/>
              </a:rPr>
              <a:t>An HMM is defined by:</a:t>
            </a:r>
          </a:p>
          <a:p>
            <a:pPr lvl="1">
              <a:lnSpc>
                <a:spcPct val="80000"/>
              </a:lnSpc>
            </a:pPr>
            <a:r>
              <a:rPr lang="en-US" dirty="0">
                <a:ea typeface="ＭＳ Ｐゴシック" pitchFamily="34" charset="-128"/>
              </a:rPr>
              <a:t>Initial distribution:</a:t>
            </a:r>
          </a:p>
          <a:p>
            <a:pPr lvl="1">
              <a:lnSpc>
                <a:spcPct val="80000"/>
              </a:lnSpc>
            </a:pPr>
            <a:r>
              <a:rPr lang="en-US" dirty="0">
                <a:ea typeface="ＭＳ Ｐゴシック" pitchFamily="34" charset="-128"/>
              </a:rPr>
              <a:t>Transitions:</a:t>
            </a:r>
          </a:p>
          <a:p>
            <a:pPr lvl="1">
              <a:lnSpc>
                <a:spcPct val="80000"/>
              </a:lnSpc>
            </a:pPr>
            <a:r>
              <a:rPr lang="en-US" dirty="0">
                <a:ea typeface="ＭＳ Ｐゴシック" pitchFamily="34" charset="-128"/>
              </a:rPr>
              <a:t>Emissions:</a:t>
            </a:r>
          </a:p>
        </p:txBody>
      </p:sp>
      <p:cxnSp>
        <p:nvCxnSpPr>
          <p:cNvPr id="11" name="Straight Arrow Connector 10"/>
          <p:cNvCxnSpPr>
            <a:endCxn id="52" idx="2"/>
          </p:cNvCxnSpPr>
          <p:nvPr/>
        </p:nvCxnSpPr>
        <p:spPr>
          <a:xfrm>
            <a:off x="3124200" y="20574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3708036189"/>
              </p:ext>
            </p:extLst>
          </p:nvPr>
        </p:nvGraphicFramePr>
        <p:xfrm>
          <a:off x="74676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1371600" y="2941638"/>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2362200" y="243840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648200" y="24463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5410200" y="20574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934200" y="24542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415234729"/>
              </p:ext>
            </p:extLst>
          </p:nvPr>
        </p:nvGraphicFramePr>
        <p:xfrm>
          <a:off x="98298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3657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943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1371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3657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943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9906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9248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437979" y="5135562"/>
            <a:ext cx="896021"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693" y="5549526"/>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849" y="5967412"/>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295400"/>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14600"/>
            <a:ext cx="1250951" cy="28247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178" y="1600200"/>
            <a:ext cx="2621611" cy="890016"/>
          </a:xfrm>
          <a:prstGeom prst="rect">
            <a:avLst/>
          </a:prstGeom>
        </p:spPr>
      </p:pic>
    </p:spTree>
    <p:extLst>
      <p:ext uri="{BB962C8B-B14F-4D97-AF65-F5344CB8AC3E}">
        <p14:creationId xmlns:p14="http://schemas.microsoft.com/office/powerpoint/2010/main" val="3713150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latin typeface="Calibri"/>
                <a:ea typeface="ＭＳ Ｐゴシック" pitchFamily="34" charset="-128"/>
                <a:cs typeface="Calibri"/>
              </a:rPr>
              <a:t>Inference: Find State Given Evidence</a:t>
            </a:r>
          </a:p>
        </p:txBody>
      </p:sp>
      <p:sp>
        <p:nvSpPr>
          <p:cNvPr id="33795" name="Rectangle 3"/>
          <p:cNvSpPr>
            <a:spLocks noGrp="1" noChangeArrowheads="1"/>
          </p:cNvSpPr>
          <p:nvPr>
            <p:ph idx="1"/>
          </p:nvPr>
        </p:nvSpPr>
        <p:spPr>
          <a:xfrm>
            <a:off x="990600" y="16764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Idea: start with P(X</a:t>
            </a:r>
            <a:r>
              <a:rPr lang="en-US" sz="2400" baseline="-25000" dirty="0">
                <a:latin typeface="Calibri"/>
                <a:ea typeface="ＭＳ Ｐゴシック" pitchFamily="34" charset="-128"/>
                <a:cs typeface="Calibri"/>
              </a:rPr>
              <a:t>1</a:t>
            </a:r>
            <a:r>
              <a:rPr lang="en-US" sz="2400" dirty="0">
                <a:latin typeface="Calibri"/>
                <a:ea typeface="ＭＳ Ｐゴシック" pitchFamily="34" charset="-128"/>
                <a:cs typeface="Calibri"/>
              </a:rPr>
              <a:t>) and derive </a:t>
            </a:r>
            <a:r>
              <a:rPr lang="en-US" sz="2400" dirty="0" err="1">
                <a:latin typeface="Calibri"/>
                <a:ea typeface="ＭＳ Ｐゴシック" pitchFamily="34" charset="-128"/>
                <a:cs typeface="Calibri"/>
              </a:rPr>
              <a:t>B</a:t>
            </a:r>
            <a:r>
              <a:rPr lang="en-US" sz="2400" baseline="-25000" dirty="0" err="1">
                <a:latin typeface="Calibri"/>
                <a:ea typeface="ＭＳ Ｐゴシック" pitchFamily="34" charset="-128"/>
                <a:cs typeface="Calibri"/>
              </a:rPr>
              <a:t>t</a:t>
            </a:r>
            <a:r>
              <a:rPr lang="en-US" sz="2400" baseline="-25000" dirty="0">
                <a:latin typeface="Calibri"/>
                <a:ea typeface="ＭＳ Ｐゴシック" pitchFamily="34" charset="-128"/>
                <a:cs typeface="Calibri"/>
              </a:rPr>
              <a:t> </a:t>
            </a:r>
            <a:r>
              <a:rPr lang="en-US" sz="2400" dirty="0">
                <a:latin typeface="Calibri"/>
                <a:ea typeface="ＭＳ Ｐゴシック" pitchFamily="34" charset="-128"/>
                <a:cs typeface="Calibri"/>
              </a:rPr>
              <a:t>in terms of B</a:t>
            </a:r>
            <a:r>
              <a:rPr lang="en-US" sz="2400" baseline="-25000" dirty="0">
                <a:latin typeface="Calibri"/>
                <a:ea typeface="ＭＳ Ｐゴシック" pitchFamily="34" charset="-128"/>
                <a:cs typeface="Calibri"/>
              </a:rPr>
              <a:t>t-1</a:t>
            </a:r>
          </a:p>
          <a:p>
            <a:pPr lvl="1"/>
            <a:r>
              <a:rPr lang="en-US" sz="2000" dirty="0">
                <a:latin typeface="Calibri"/>
                <a:ea typeface="ＭＳ Ｐゴシック" pitchFamily="34" charset="-128"/>
                <a:cs typeface="Calibri"/>
              </a:rPr>
              <a:t>equivalently, derive B</a:t>
            </a:r>
            <a:r>
              <a:rPr lang="en-US" sz="2000" baseline="-25000" dirty="0">
                <a:latin typeface="Calibri"/>
                <a:ea typeface="ＭＳ Ｐゴシック" pitchFamily="34" charset="-128"/>
                <a:cs typeface="Calibri"/>
              </a:rPr>
              <a:t>t+1</a:t>
            </a:r>
            <a:r>
              <a:rPr lang="en-US" sz="2000" dirty="0">
                <a:latin typeface="Calibri"/>
                <a:ea typeface="ＭＳ Ｐゴシック" pitchFamily="34" charset="-128"/>
                <a:cs typeface="Calibri"/>
              </a:rPr>
              <a:t> in terms of </a:t>
            </a:r>
            <a:r>
              <a:rPr lang="en-US" sz="2000" dirty="0" err="1">
                <a:latin typeface="Calibri"/>
                <a:ea typeface="ＭＳ Ｐゴシック" pitchFamily="34" charset="-128"/>
                <a:cs typeface="Calibri"/>
              </a:rPr>
              <a:t>B</a:t>
            </a:r>
            <a:r>
              <a:rPr lang="en-US" sz="2000" baseline="-25000" dirty="0" err="1">
                <a:latin typeface="Calibri"/>
                <a:ea typeface="ＭＳ Ｐゴシック" pitchFamily="34" charset="-128"/>
                <a:cs typeface="Calibri"/>
              </a:rPr>
              <a:t>t</a:t>
            </a:r>
            <a:endParaRPr lang="en-US" sz="20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61447" name="Picture 10"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429000" y="2590800"/>
            <a:ext cx="544656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979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latin typeface="Calibri"/>
                <a:ea typeface="ＭＳ Ｐゴシック" pitchFamily="34" charset="-128"/>
                <a:cs typeface="Calibri"/>
              </a:rPr>
              <a:t>Two Steps: Passage of Time + Observation</a:t>
            </a:r>
          </a:p>
        </p:txBody>
      </p:sp>
      <p:sp>
        <p:nvSpPr>
          <p:cNvPr id="33795" name="Rectangle 3"/>
          <p:cNvSpPr>
            <a:spLocks noGrp="1" noChangeArrowheads="1"/>
          </p:cNvSpPr>
          <p:nvPr>
            <p:ph idx="1"/>
          </p:nvPr>
        </p:nvSpPr>
        <p:spPr>
          <a:xfrm>
            <a:off x="990600" y="1676400"/>
            <a:ext cx="8458200" cy="4525963"/>
          </a:xfrm>
        </p:spPr>
        <p:txBody>
          <a:bodyPr/>
          <a:lstStyle/>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sp>
        <p:nvSpPr>
          <p:cNvPr id="6" name="Oval 4"/>
          <p:cNvSpPr>
            <a:spLocks noChangeArrowheads="1"/>
          </p:cNvSpPr>
          <p:nvPr/>
        </p:nvSpPr>
        <p:spPr bwMode="auto">
          <a:xfrm>
            <a:off x="7848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7" name="AutoShape 5"/>
          <p:cNvCxnSpPr>
            <a:cxnSpLocks noChangeShapeType="1"/>
            <a:stCxn id="6" idx="4"/>
            <a:endCxn id="22" idx="0"/>
          </p:cNvCxnSpPr>
          <p:nvPr/>
        </p:nvCxnSpPr>
        <p:spPr bwMode="auto">
          <a:xfrm>
            <a:off x="8115300" y="3748088"/>
            <a:ext cx="0" cy="504825"/>
          </a:xfrm>
          <a:prstGeom prst="straightConnector1">
            <a:avLst/>
          </a:prstGeom>
          <a:noFill/>
          <a:ln w="28575">
            <a:solidFill>
              <a:schemeClr val="bg1"/>
            </a:solidFill>
            <a:round/>
            <a:headEnd/>
            <a:tailEnd type="triangle" w="lg" len="lg"/>
          </a:ln>
          <a:extLst>
            <a:ext uri="{909E8E84-426E-40dd-AFC4-6F175D3DCCD1}">
              <a14:hiddenFill xmlns:a14="http://schemas.microsoft.com/office/drawing/2010/main" xmlns="">
                <a:noFill/>
              </a14:hiddenFill>
            </a:ext>
          </a:extLst>
        </p:spPr>
      </p:cxnSp>
      <p:sp>
        <p:nvSpPr>
          <p:cNvPr id="8" name="Oval 6"/>
          <p:cNvSpPr>
            <a:spLocks noChangeArrowheads="1"/>
          </p:cNvSpPr>
          <p:nvPr/>
        </p:nvSpPr>
        <p:spPr bwMode="auto">
          <a:xfrm>
            <a:off x="4495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9" name="AutoShape 7"/>
          <p:cNvCxnSpPr>
            <a:cxnSpLocks noChangeShapeType="1"/>
            <a:stCxn id="8" idx="4"/>
            <a:endCxn id="19" idx="0"/>
          </p:cNvCxnSpPr>
          <p:nvPr/>
        </p:nvCxnSpPr>
        <p:spPr bwMode="auto">
          <a:xfrm>
            <a:off x="47625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0" name="Oval 8"/>
          <p:cNvSpPr>
            <a:spLocks noChangeArrowheads="1"/>
          </p:cNvSpPr>
          <p:nvPr/>
        </p:nvSpPr>
        <p:spPr bwMode="auto">
          <a:xfrm>
            <a:off x="3581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11" name="AutoShape 9"/>
          <p:cNvCxnSpPr>
            <a:cxnSpLocks noChangeShapeType="1"/>
            <a:stCxn id="12" idx="6"/>
            <a:endCxn id="8" idx="2"/>
          </p:cNvCxnSpPr>
          <p:nvPr/>
        </p:nvCxnSpPr>
        <p:spPr bwMode="auto">
          <a:xfrm>
            <a:off x="41290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2" name="Oval 10"/>
          <p:cNvSpPr>
            <a:spLocks noChangeArrowheads="1"/>
          </p:cNvSpPr>
          <p:nvPr/>
        </p:nvSpPr>
        <p:spPr bwMode="auto">
          <a:xfrm>
            <a:off x="3581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3" name="AutoShape 11"/>
          <p:cNvCxnSpPr>
            <a:cxnSpLocks noChangeShapeType="1"/>
            <a:stCxn id="12" idx="4"/>
            <a:endCxn id="10" idx="0"/>
          </p:cNvCxnSpPr>
          <p:nvPr/>
        </p:nvCxnSpPr>
        <p:spPr bwMode="auto">
          <a:xfrm>
            <a:off x="38481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4" name="Oval 12"/>
          <p:cNvSpPr>
            <a:spLocks noChangeArrowheads="1"/>
          </p:cNvSpPr>
          <p:nvPr/>
        </p:nvSpPr>
        <p:spPr bwMode="auto">
          <a:xfrm>
            <a:off x="5410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15" name="AutoShape 13"/>
          <p:cNvCxnSpPr>
            <a:cxnSpLocks noChangeShapeType="1"/>
            <a:stCxn id="14" idx="6"/>
            <a:endCxn id="17" idx="2"/>
          </p:cNvCxnSpPr>
          <p:nvPr/>
        </p:nvCxnSpPr>
        <p:spPr bwMode="auto">
          <a:xfrm>
            <a:off x="59578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16" name="AutoShape 14"/>
          <p:cNvCxnSpPr>
            <a:cxnSpLocks noChangeShapeType="1"/>
            <a:stCxn id="8" idx="6"/>
            <a:endCxn id="14" idx="2"/>
          </p:cNvCxnSpPr>
          <p:nvPr/>
        </p:nvCxnSpPr>
        <p:spPr bwMode="auto">
          <a:xfrm>
            <a:off x="5043488" y="3467100"/>
            <a:ext cx="3524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7" name="Oval 15"/>
          <p:cNvSpPr>
            <a:spLocks noChangeArrowheads="1"/>
          </p:cNvSpPr>
          <p:nvPr/>
        </p:nvSpPr>
        <p:spPr bwMode="auto">
          <a:xfrm>
            <a:off x="6324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4</a:t>
            </a:r>
          </a:p>
        </p:txBody>
      </p:sp>
      <p:sp>
        <p:nvSpPr>
          <p:cNvPr id="19" name="Oval 17"/>
          <p:cNvSpPr>
            <a:spLocks noChangeArrowheads="1"/>
          </p:cNvSpPr>
          <p:nvPr/>
        </p:nvSpPr>
        <p:spPr bwMode="auto">
          <a:xfrm>
            <a:off x="4495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20" name="Oval 18"/>
          <p:cNvSpPr>
            <a:spLocks noChangeArrowheads="1"/>
          </p:cNvSpPr>
          <p:nvPr/>
        </p:nvSpPr>
        <p:spPr bwMode="auto">
          <a:xfrm>
            <a:off x="5410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21" name="Oval 19"/>
          <p:cNvSpPr>
            <a:spLocks noChangeArrowheads="1"/>
          </p:cNvSpPr>
          <p:nvPr/>
        </p:nvSpPr>
        <p:spPr bwMode="auto">
          <a:xfrm>
            <a:off x="6324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22" name="Oval 20"/>
          <p:cNvSpPr>
            <a:spLocks noChangeArrowheads="1"/>
          </p:cNvSpPr>
          <p:nvPr/>
        </p:nvSpPr>
        <p:spPr bwMode="auto">
          <a:xfrm>
            <a:off x="7848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23" name="AutoShape 21"/>
          <p:cNvCxnSpPr>
            <a:cxnSpLocks noChangeShapeType="1"/>
            <a:stCxn id="14" idx="4"/>
            <a:endCxn id="20" idx="0"/>
          </p:cNvCxnSpPr>
          <p:nvPr/>
        </p:nvCxnSpPr>
        <p:spPr bwMode="auto">
          <a:xfrm>
            <a:off x="56769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4" name="AutoShape 22"/>
          <p:cNvCxnSpPr>
            <a:cxnSpLocks noChangeShapeType="1"/>
            <a:stCxn id="17" idx="4"/>
            <a:endCxn id="21" idx="0"/>
          </p:cNvCxnSpPr>
          <p:nvPr/>
        </p:nvCxnSpPr>
        <p:spPr bwMode="auto">
          <a:xfrm>
            <a:off x="6591300" y="3748088"/>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pic>
        <p:nvPicPr>
          <p:cNvPr id="25" name="Picture 24"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429000" y="2819400"/>
            <a:ext cx="24526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latex-image-1.pdf"/>
          <p:cNvPicPr>
            <a:picLocks noChangeAspect="1"/>
          </p:cNvPicPr>
          <p:nvPr/>
        </p:nvPicPr>
        <p:blipFill rotWithShape="1">
          <a:blip r:embed="rId5">
            <a:extLst>
              <a:ext uri="{28A0092B-C50C-407E-A947-70E740481C1C}">
                <a14:useLocalDpi xmlns:a14="http://schemas.microsoft.com/office/drawing/2010/main" val="0"/>
              </a:ext>
            </a:extLst>
          </a:blip>
          <a:srcRect r="69331" b="17809"/>
          <a:stretch/>
        </p:blipFill>
        <p:spPr>
          <a:xfrm>
            <a:off x="6324600" y="2743200"/>
            <a:ext cx="1121759" cy="502077"/>
          </a:xfrm>
          <a:prstGeom prst="rect">
            <a:avLst/>
          </a:prstGeom>
        </p:spPr>
      </p:pic>
      <p:pic>
        <p:nvPicPr>
          <p:cNvPr id="27" name="Picture 26" descr="latex-image-1.pdf"/>
          <p:cNvPicPr>
            <a:picLocks noChangeAspect="1"/>
          </p:cNvPicPr>
          <p:nvPr/>
        </p:nvPicPr>
        <p:blipFill rotWithShape="1">
          <a:blip r:embed="rId6">
            <a:extLst>
              <a:ext uri="{28A0092B-C50C-407E-A947-70E740481C1C}">
                <a14:useLocalDpi xmlns:a14="http://schemas.microsoft.com/office/drawing/2010/main" val="0"/>
              </a:ext>
            </a:extLst>
          </a:blip>
          <a:srcRect t="1" r="76699" b="13910"/>
          <a:stretch/>
        </p:blipFill>
        <p:spPr>
          <a:xfrm>
            <a:off x="7177628" y="4495801"/>
            <a:ext cx="1171849" cy="301566"/>
          </a:xfrm>
          <a:prstGeom prst="rect">
            <a:avLst/>
          </a:prstGeom>
        </p:spPr>
      </p:pic>
    </p:spTree>
    <p:extLst>
      <p:ext uri="{BB962C8B-B14F-4D97-AF65-F5344CB8AC3E}">
        <p14:creationId xmlns:p14="http://schemas.microsoft.com/office/powerpoint/2010/main" val="176391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def\argmax{\mathop{\rm arg\,max}}&#10;\begin{document}&#10;\[&#10;= \sum_{x_{t-1}} P(x_{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0"/>
  <p:tag name="PICTUREFILESIZE" val="11969"/>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P(x_t | e_{1:t}) \propto_X \textcolor{BrickRed}{P(x_t, e_{1:t})}&#10;\]&#10;\end{document}&#10;"/>
  <p:tag name="FILENAME" val="txp_fig"/>
  <p:tag name="FORMAT" val="png16m"/>
  <p:tag name="RES" val="1200"/>
  <p:tag name="BLEND" val="0"/>
  <p:tag name="TRANSPARENT" val="0"/>
  <p:tag name="TBUG" val="0"/>
  <p:tag name="ALLOWFS" val="0"/>
  <p:tag name="MAGNIFICATION" val="1183"/>
  <p:tag name="ORIGWIDTH" val="231"/>
  <p:tag name="PICTUREFILESIZE" val="19653"/>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sum_{x_{t-1}} \textcolor{BrickRed}{P(x_{t-1}, e_{1:t-1})} P(x_t | x_{t-1}) P(e_t | x_t)&#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5"/>
  <p:tag name="PICTUREFILESIZE" val="35871"/>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sum_{x_{t-1}} P(x_t | x_{t-1})  \textcolor{BrickRed}{P(x_{t-1}, e_{1:t-1})}&#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9"/>
  <p:tag name="PICTUREFILESIZE" val="3605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x'} = \mbox{sample}(\textcolor{BrickRed}{P(X'|x)})\]&#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2"/>
  <p:tag name="PICTUREFILESIZE" val="1829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w(x)} = \textcolor{BrickRed}{P(e| 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39"/>
  <p:tag name="PICTUREFILESIZE" val="11036"/>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BrickRed}{P(e| X) 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8510"/>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00"/>
  <p:tag name="PICTUREFILESIZE" val="5437"/>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E|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75"/>
  <p:tag name="PICTUREFILESIZE" val="4491"/>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argmax_{x_{1:t}} P(x_{1:t} | e_{1:t})&#10;\]&#10;\end{document}&#10;"/>
  <p:tag name="FILENAME" val="txp_fig"/>
  <p:tag name="FORMAT" val="pngmono"/>
  <p:tag name="RES" val="1200"/>
  <p:tag name="BLEND" val="0"/>
  <p:tag name="TRANSPARENT" val="0"/>
  <p:tag name="TBUG" val="0"/>
  <p:tag name="ALLOWFS" val="0"/>
  <p:tag name="MAGNIFICATION" val="1182"/>
  <p:tag name="ORIGWIDTH" val="187"/>
  <p:tag name="PICTUREFILESIZE" val="12032"/>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t-1} \rightarrow x_{t}&#10;\]&#10;\end{document}&#10;"/>
  <p:tag name="FILENAME" val="txp_fig"/>
  <p:tag name="FORMAT" val="pngmono"/>
  <p:tag name="RES" val="1200"/>
  <p:tag name="BLEND" val="0"/>
  <p:tag name="TRANSPARENT" val="0"/>
  <p:tag name="TBUG" val="0"/>
  <p:tag name="ALLOWFS" val="0"/>
  <p:tag name="ORIGWIDTH" val="94"/>
  <p:tag name="PICTUREFILESIZE" val="3527"/>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1&#10;\]&#10;\end{document}&#10;"/>
  <p:tag name="FILENAME" val="txp_fig"/>
  <p:tag name="FORMAT" val="pngmono"/>
  <p:tag name="RES" val="1200"/>
  <p:tag name="BLEND" val="0"/>
  <p:tag name="TRANSPARENT" val="0"/>
  <p:tag name="TBUG" val="0"/>
  <p:tag name="ALLOWFS" val="0"/>
  <p:tag name="ORIGWIDTH" val="26"/>
  <p:tag name="PICTUREFILESIZE" val="1476"/>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2&#10;\]&#10;\end{document}&#10;"/>
  <p:tag name="FILENAME" val="txp_fig"/>
  <p:tag name="FORMAT" val="pngmono"/>
  <p:tag name="RES" val="1200"/>
  <p:tag name="BLEND" val="0"/>
  <p:tag name="TRANSPARENT" val="0"/>
  <p:tag name="TBUG" val="0"/>
  <p:tag name="ALLOWFS" val="0"/>
  <p:tag name="ORIGWIDTH" val="27"/>
  <p:tag name="PICTUREFILESIZE" val="1976"/>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N&#10;\]&#10;\end{document}&#10;"/>
  <p:tag name="FILENAME" val="txp_fig"/>
  <p:tag name="FORMAT" val="pngmono"/>
  <p:tag name="RES" val="1200"/>
  <p:tag name="BLEND" val="0"/>
  <p:tag name="TRANSPARENT" val="0"/>
  <p:tag name="TBUG" val="0"/>
  <p:tag name="ALLOWFS" val="0"/>
  <p:tag name="ORIGWIDTH" val="33"/>
  <p:tag name="PICTUREFILESIZE" val="2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cdots&#10;\]&#10;\end{document}&#10;"/>
  <p:tag name="FILENAME" val="txp_fig"/>
  <p:tag name="FORMAT" val="pngmono"/>
  <p:tag name="RES" val="1200"/>
  <p:tag name="BLEND" val="0"/>
  <p:tag name="TRANSPARENT" val="0"/>
  <p:tag name="TBUG" val="0"/>
  <p:tag name="ALLOWFS" val="0"/>
  <p:tag name="ORIGWIDTH" val="22"/>
  <p:tag name="PICTUREFILESIZE" val="308"/>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P(x_{t} | x_{t-1}) P(e_t | x_t)&#10;\]&#10;\end{document}&#10;"/>
  <p:tag name="FILENAME" val="txp_fig"/>
  <p:tag name="FORMAT" val="pngmono"/>
  <p:tag name="RES" val="1200"/>
  <p:tag name="BLEND" val="0"/>
  <p:tag name="TRANSPARENT" val="0"/>
  <p:tag name="TBUG" val="0"/>
  <p:tag name="ALLOWFS" val="0"/>
  <p:tag name="ORIGWIDTH" val="177"/>
  <p:tag name="PICTUREFILESIZE" val="10253"/>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max_{x_{t-1}} P(x_t | x_{t-1}) \textcolor{BrickRed}{m_{t-1}[x_{t-1}]}&#10;\]&#10;\end{document}&#10;"/>
  <p:tag name="EXTERNALNAME" val="txp_fig"/>
  <p:tag name="BLEND" val="False"/>
  <p:tag name="TRANSPARENT" val="False"/>
  <p:tag name="KEEPFILES" val="False"/>
  <p:tag name="DEBUGPAUSE" val="False"/>
  <p:tag name="RESOLUTION" val="1200"/>
  <p:tag name="TIMEOUT" val="(none)"/>
  <p:tag name="BOXWIDTH" val="559"/>
  <p:tag name="BOXHEIGHT" val="415"/>
  <p:tag name="BOXFONT" val="10"/>
  <p:tag name="BOXWRAP" val="False"/>
  <p:tag name="WORKAROUNDTRANSPARENCYBUG" val="False"/>
  <p:tag name="ALLOWFONTSUBSTITUTION" val="False"/>
  <p:tag name="BITMAPFORMAT" val="png16m"/>
  <p:tag name="ORIGWIDTH" val="357"/>
  <p:tag name="PICTUREFILESIZE" val="29653"/>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f_t[x_t]} = P(x_{t}, e_{1:t})&#10;\]&#10;\end{document}&#10;"/>
  <p:tag name="FILENAME" val="txp_fig"/>
  <p:tag name="FORMAT" val="png16m"/>
  <p:tag name="RES" val="1200"/>
  <p:tag name="BLEND" val="0"/>
  <p:tag name="TRANSPARENT" val="0"/>
  <p:tag name="TBUG" val="0"/>
  <p:tag name="ALLOWFS" val="0"/>
  <p:tag name="ORIGWIDTH" val="175"/>
  <p:tag name="PICTUREFILESIZE" val="13590"/>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rickRed}{m_t[x_t]} = \max_{x_{1:t-1}} P(x_{1: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304"/>
  <p:tag name="PICTUREFILESIZE" val="25539"/>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 P(e_t | x_t) \sum_{x_{t-1}} P(x_t | x_{t-1}) \textcolor{BrickRed}{f_{t-1}[x_{t-1}]}&#10;\]&#10;\end{document}&#10;"/>
  <p:tag name="FILENAME" val="txp_fig"/>
  <p:tag name="FORMAT" val="png16m"/>
  <p:tag name="RES" val="1200"/>
  <p:tag name="BLEND" val="0"/>
  <p:tag name="TRANSPARENT" val="0"/>
  <p:tag name="TBUG" val="0"/>
  <p:tag name="ALLOWFS" val="0"/>
  <p:tag name="ORIGWIDTH" val="342"/>
  <p:tag name="PICTUREFILESIZE" val="32118"/>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1&#10;\]&#10;\end{document}&#10;"/>
  <p:tag name="FILENAME" val="txp_fig"/>
  <p:tag name="FORMAT" val="pngmono"/>
  <p:tag name="RES" val="1200"/>
  <p:tag name="BLEND" val="0"/>
  <p:tag name="TRANSPARENT" val="0"/>
  <p:tag name="TBUG" val="0"/>
  <p:tag name="ALLOWFS" val="0"/>
  <p:tag name="ORIGWIDTH" val="26"/>
  <p:tag name="PICTUREFILESIZE" val="1476"/>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2&#10;\]&#10;\end{document}&#10;"/>
  <p:tag name="FILENAME" val="txp_fig"/>
  <p:tag name="FORMAT" val="pngmono"/>
  <p:tag name="RES" val="1200"/>
  <p:tag name="BLEND" val="0"/>
  <p:tag name="TRANSPARENT" val="0"/>
  <p:tag name="TBUG" val="0"/>
  <p:tag name="ALLOWFS" val="0"/>
  <p:tag name="ORIGWIDTH" val="27"/>
  <p:tag name="PICTUREFILESIZE" val="1976"/>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X_N&#10;\]&#10;\end{document}&#10;"/>
  <p:tag name="FILENAME" val="txp_fig"/>
  <p:tag name="FORMAT" val="pngmono"/>
  <p:tag name="RES" val="1200"/>
  <p:tag name="BLEND" val="0"/>
  <p:tag name="TRANSPARENT" val="0"/>
  <p:tag name="TBUG" val="0"/>
  <p:tag name="ALLOWFS" val="0"/>
  <p:tag name="ORIGWIDTH" val="33"/>
  <p:tag name="PICTUREFILESIZE" val="2262"/>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def\argmax{\mathop{\rm arg\,max}}&#10;\begin{document}&#10;\[&#10;\cdots&#10;\]&#10;\end{document}&#10;"/>
  <p:tag name="FILENAME" val="txp_fig"/>
  <p:tag name="FORMAT" val="pngmono"/>
  <p:tag name="RES" val="1200"/>
  <p:tag name="BLEND" val="0"/>
  <p:tag name="TRANSPARENT" val="0"/>
  <p:tag name="TBUG" val="0"/>
  <p:tag name="ALLOWFS" val="0"/>
  <p:tag name="ORIGWIDTH" val="22"/>
  <p:tag name="PICTUREFILESIZE" val="30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Orange}{P(e| X)} \textcolor{OliveGreen}{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9959"/>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87955</TotalTime>
  <Words>2270</Words>
  <Application>Microsoft Macintosh PowerPoint</Application>
  <PresentationFormat>Widescreen</PresentationFormat>
  <Paragraphs>592</Paragraphs>
  <Slides>39</Slides>
  <Notes>22</Notes>
  <HiddenSlides>1</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0" baseType="lpstr">
      <vt:lpstr>ＭＳ Ｐゴシック</vt:lpstr>
      <vt:lpstr>Arial</vt:lpstr>
      <vt:lpstr>Calibri</vt:lpstr>
      <vt:lpstr>Courier New</vt:lpstr>
      <vt:lpstr>Palatino</vt:lpstr>
      <vt:lpstr>Symbol</vt:lpstr>
      <vt:lpstr>Times New Roman</vt:lpstr>
      <vt:lpstr>Wingdings</vt:lpstr>
      <vt:lpstr>188_anca</vt:lpstr>
      <vt:lpstr>Photo Editor Photo</vt:lpstr>
      <vt:lpstr>Videoclip</vt:lpstr>
      <vt:lpstr>CS 4/527: Artificial Intelligence </vt:lpstr>
      <vt:lpstr>Markov Models</vt:lpstr>
      <vt:lpstr>Mini-Forward Algorithm</vt:lpstr>
      <vt:lpstr>Application of Stationary Distribution: Web Link Analysis</vt:lpstr>
      <vt:lpstr>Hidden Markov Models</vt:lpstr>
      <vt:lpstr>Hidden Markov Models</vt:lpstr>
      <vt:lpstr>Example: Weather HMM</vt:lpstr>
      <vt:lpstr>Inference: Find State Given Evidence</vt:lpstr>
      <vt:lpstr>Two Steps: Passage of Time + Observation</vt:lpstr>
      <vt:lpstr>Passage of Time</vt:lpstr>
      <vt:lpstr>Example: Passage of Time</vt:lpstr>
      <vt:lpstr>Observation</vt:lpstr>
      <vt:lpstr>Observation</vt:lpstr>
      <vt:lpstr>Example: Observation</vt:lpstr>
      <vt:lpstr>Example: Weather HMM</vt:lpstr>
      <vt:lpstr>Online Belief Updates</vt:lpstr>
      <vt:lpstr>The Forward Algorithm</vt:lpstr>
      <vt:lpstr>Particle Filtering</vt:lpstr>
      <vt:lpstr>Particle Filtering</vt:lpstr>
      <vt:lpstr>Representation: Particles</vt:lpstr>
      <vt:lpstr>Recall</vt:lpstr>
      <vt:lpstr>Particle Filtering: (1) Elapse Time</vt:lpstr>
      <vt:lpstr>Particle Filtering: (2) Update for Evidence</vt:lpstr>
      <vt:lpstr>Particle Filtering: (3) Resample</vt:lpstr>
      <vt:lpstr>Recap: Particle Filtering</vt:lpstr>
      <vt:lpstr>Video of Demo – Moderate Number of Particles</vt:lpstr>
      <vt:lpstr>Video of Demo – One Particle</vt:lpstr>
      <vt:lpstr>Video of Demo – Huge Number of Particles</vt:lpstr>
      <vt:lpstr>Demo Bonanza!</vt:lpstr>
      <vt:lpstr>Robot Localization</vt:lpstr>
      <vt:lpstr>Particle Filter Localization (Sonar)</vt:lpstr>
      <vt:lpstr>Particle Filter Localization (Laser)</vt:lpstr>
      <vt:lpstr>Robot Mapping</vt:lpstr>
      <vt:lpstr>Particle Filter SLAM – Video 1</vt:lpstr>
      <vt:lpstr>Particle Filter SLAM – Video 2</vt:lpstr>
      <vt:lpstr>Most Likely Explanation*</vt:lpstr>
      <vt:lpstr>HMMs: MLE Queries*</vt:lpstr>
      <vt:lpstr>State Trellis*</vt:lpstr>
      <vt:lpstr>Forward / Viterbi Algorithms*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Jared Saia</cp:lastModifiedBy>
  <cp:revision>4187</cp:revision>
  <cp:lastPrinted>2015-03-31T15:48:56Z</cp:lastPrinted>
  <dcterms:created xsi:type="dcterms:W3CDTF">2004-08-27T04:16:05Z</dcterms:created>
  <dcterms:modified xsi:type="dcterms:W3CDTF">2018-04-03T21:40:58Z</dcterms:modified>
</cp:coreProperties>
</file>