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95"/>
  </p:notesMasterIdLst>
  <p:handoutMasterIdLst>
    <p:handoutMasterId r:id="rId96"/>
  </p:handoutMasterIdLst>
  <p:sldIdLst>
    <p:sldId id="538" r:id="rId2"/>
    <p:sldId id="569" r:id="rId3"/>
    <p:sldId id="489" r:id="rId4"/>
    <p:sldId id="620" r:id="rId5"/>
    <p:sldId id="621" r:id="rId6"/>
    <p:sldId id="622" r:id="rId7"/>
    <p:sldId id="623" r:id="rId8"/>
    <p:sldId id="624" r:id="rId9"/>
    <p:sldId id="625" r:id="rId10"/>
    <p:sldId id="626" r:id="rId11"/>
    <p:sldId id="627" r:id="rId12"/>
    <p:sldId id="628" r:id="rId13"/>
    <p:sldId id="629" r:id="rId14"/>
    <p:sldId id="630" r:id="rId15"/>
    <p:sldId id="631" r:id="rId16"/>
    <p:sldId id="632" r:id="rId17"/>
    <p:sldId id="633" r:id="rId18"/>
    <p:sldId id="634" r:id="rId19"/>
    <p:sldId id="635" r:id="rId20"/>
    <p:sldId id="636" r:id="rId21"/>
    <p:sldId id="637" r:id="rId22"/>
    <p:sldId id="638" r:id="rId23"/>
    <p:sldId id="639" r:id="rId24"/>
    <p:sldId id="640" r:id="rId25"/>
    <p:sldId id="641" r:id="rId26"/>
    <p:sldId id="642" r:id="rId27"/>
    <p:sldId id="515" r:id="rId28"/>
    <p:sldId id="539" r:id="rId29"/>
    <p:sldId id="520" r:id="rId30"/>
    <p:sldId id="494" r:id="rId31"/>
    <p:sldId id="541" r:id="rId32"/>
    <p:sldId id="570" r:id="rId33"/>
    <p:sldId id="543" r:id="rId34"/>
    <p:sldId id="614" r:id="rId35"/>
    <p:sldId id="493" r:id="rId36"/>
    <p:sldId id="544" r:id="rId37"/>
    <p:sldId id="546" r:id="rId38"/>
    <p:sldId id="453" r:id="rId39"/>
    <p:sldId id="586" r:id="rId40"/>
    <p:sldId id="587" r:id="rId41"/>
    <p:sldId id="549" r:id="rId42"/>
    <p:sldId id="551" r:id="rId43"/>
    <p:sldId id="490" r:id="rId44"/>
    <p:sldId id="618" r:id="rId45"/>
    <p:sldId id="452" r:id="rId46"/>
    <p:sldId id="571" r:id="rId47"/>
    <p:sldId id="550" r:id="rId48"/>
    <p:sldId id="615" r:id="rId49"/>
    <p:sldId id="572" r:id="rId50"/>
    <p:sldId id="578" r:id="rId51"/>
    <p:sldId id="579" r:id="rId52"/>
    <p:sldId id="580" r:id="rId53"/>
    <p:sldId id="581" r:id="rId54"/>
    <p:sldId id="573" r:id="rId55"/>
    <p:sldId id="436" r:id="rId56"/>
    <p:sldId id="458" r:id="rId57"/>
    <p:sldId id="588" r:id="rId58"/>
    <p:sldId id="597" r:id="rId59"/>
    <p:sldId id="598" r:id="rId60"/>
    <p:sldId id="599" r:id="rId61"/>
    <p:sldId id="594" r:id="rId62"/>
    <p:sldId id="574" r:id="rId63"/>
    <p:sldId id="521" r:id="rId64"/>
    <p:sldId id="590" r:id="rId65"/>
    <p:sldId id="529" r:id="rId66"/>
    <p:sldId id="552" r:id="rId67"/>
    <p:sldId id="459" r:id="rId68"/>
    <p:sldId id="491" r:id="rId69"/>
    <p:sldId id="562" r:id="rId70"/>
    <p:sldId id="460" r:id="rId71"/>
    <p:sldId id="463" r:id="rId72"/>
    <p:sldId id="575" r:id="rId73"/>
    <p:sldId id="461" r:id="rId74"/>
    <p:sldId id="553" r:id="rId75"/>
    <p:sldId id="522" r:id="rId76"/>
    <p:sldId id="523" r:id="rId77"/>
    <p:sldId id="530" r:id="rId78"/>
    <p:sldId id="535" r:id="rId79"/>
    <p:sldId id="582" r:id="rId80"/>
    <p:sldId id="616" r:id="rId81"/>
    <p:sldId id="576" r:id="rId82"/>
    <p:sldId id="583" r:id="rId83"/>
    <p:sldId id="527" r:id="rId84"/>
    <p:sldId id="619" r:id="rId85"/>
    <p:sldId id="577" r:id="rId86"/>
    <p:sldId id="528" r:id="rId87"/>
    <p:sldId id="595" r:id="rId88"/>
    <p:sldId id="596" r:id="rId89"/>
    <p:sldId id="531" r:id="rId90"/>
    <p:sldId id="533" r:id="rId91"/>
    <p:sldId id="643" r:id="rId92"/>
    <p:sldId id="644" r:id="rId93"/>
    <p:sldId id="645" r:id="rId94"/>
  </p:sldIdLst>
  <p:sldSz cx="12192000" cy="6858000"/>
  <p:notesSz cx="7315200" cy="9601200"/>
  <p:custDataLst>
    <p:tags r:id="rId9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6600"/>
    <a:srgbClr val="CC6600"/>
    <a:srgbClr val="FFFFCC"/>
    <a:srgbClr val="CCFFCC"/>
    <a:srgbClr val="FFCCFF"/>
    <a:srgbClr val="FFCC99"/>
    <a:srgbClr val="99CCFF"/>
    <a:srgbClr val="663300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6" autoAdjust="0"/>
    <p:restoredTop sz="96642" autoAdjust="0"/>
  </p:normalViewPr>
  <p:slideViewPr>
    <p:cSldViewPr>
      <p:cViewPr varScale="1">
        <p:scale>
          <a:sx n="105" d="100"/>
          <a:sy n="105" d="100"/>
        </p:scale>
        <p:origin x="224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F38672AD-12AE-4354-8ADE-1E86BC48C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84C7023-1648-4F51-874D-1B6680E39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3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the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</a:t>
            </a:r>
            <a:r>
              <a:rPr lang="en-US" baseline="0" dirty="0"/>
              <a:t> about it a bit. Discuss with neighbor.</a:t>
            </a:r>
          </a:p>
          <a:p>
            <a:r>
              <a:rPr lang="en-US" baseline="0" dirty="0"/>
              <a:t>BFS: Solutions not too far down.</a:t>
            </a:r>
          </a:p>
          <a:p>
            <a:r>
              <a:rPr lang="en-US" baseline="0" dirty="0"/>
              <a:t>DFS: need to get to the bottom. Memory constrained.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8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L2D6 – Boats</a:t>
            </a:r>
            <a:r>
              <a:rPr lang="en-US" baseline="0" dirty="0"/>
              <a:t> in water. States light up first time explored. Which one?</a:t>
            </a:r>
            <a:endParaRPr lang="en-US" dirty="0"/>
          </a:p>
          <a:p>
            <a:r>
              <a:rPr lang="en-US" dirty="0"/>
              <a:t>Breadth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5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</a:t>
            </a:r>
          </a:p>
          <a:p>
            <a:r>
              <a:rPr lang="en-US" dirty="0"/>
              <a:t>Leftmost</a:t>
            </a:r>
            <a:r>
              <a:rPr lang="en-US" baseline="0" dirty="0"/>
              <a:t> not very good!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0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strategy.</a:t>
            </a:r>
            <a:r>
              <a:rPr lang="en-US" baseline="0" dirty="0"/>
              <a:t> Combine best of both.</a:t>
            </a:r>
          </a:p>
          <a:p>
            <a:r>
              <a:rPr lang="en-US" baseline="0" dirty="0"/>
              <a:t>DFS – successor says if deeper than one, stop.</a:t>
            </a:r>
          </a:p>
          <a:p>
            <a:r>
              <a:rPr lang="en-US" baseline="0" dirty="0"/>
              <a:t>Really common.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“Cost Search” What if you have costs associated</a:t>
            </a:r>
            <a:r>
              <a:rPr lang="en-US" baseline="0" dirty="0"/>
              <a:t> with arcs? Could you rewrite with what we already know?</a:t>
            </a:r>
          </a:p>
          <a:p>
            <a:r>
              <a:rPr lang="en-US" baseline="0" dirty="0"/>
              <a:t>Lowest number of actions S-&gt;e-&gt;r-&gt;f-&gt;G. Expensive!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15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 name. It’s a “cost search”</a:t>
            </a:r>
            <a:r>
              <a:rPr lang="en-US" baseline="0" dirty="0"/>
              <a:t> that is uniform, not a uniform cost.</a:t>
            </a:r>
          </a:p>
          <a:p>
            <a:r>
              <a:rPr lang="en-US" baseline="0" dirty="0"/>
              <a:t>Instead of depth, go by cost. Cheap things first, even if multiple actions.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1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breadth first, but with costs. Label with cumulative cost.</a:t>
            </a:r>
          </a:p>
          <a:p>
            <a:r>
              <a:rPr lang="en-US" dirty="0"/>
              <a:t>Goal</a:t>
            </a:r>
            <a:r>
              <a:rPr lang="en-US" baseline="0" dirty="0"/>
              <a:t> path not victory until try to expanded.</a:t>
            </a:r>
            <a:endParaRPr lang="en-US" dirty="0"/>
          </a:p>
          <a:p>
            <a:r>
              <a:rPr lang="en-US" dirty="0"/>
              <a:t>Contours</a:t>
            </a:r>
            <a:r>
              <a:rPr lang="en-US" baseline="0" dirty="0"/>
              <a:t> show equal cost.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16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say C* is 10 and minimum step size is 2. How</a:t>
            </a:r>
            <a:r>
              <a:rPr lang="en-US" baseline="0" dirty="0"/>
              <a:t> deep in the tree? C*/e = 5. How many nodes is that?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79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314" y="720798"/>
            <a:ext cx="7030575" cy="3601008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What if you know the goal?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strategy is arbitrary.</a:t>
            </a:r>
          </a:p>
          <a:p>
            <a:r>
              <a:rPr lang="en-US" dirty="0"/>
              <a:t>S</a:t>
            </a:r>
            <a:r>
              <a:rPr lang="en-US" baseline="0" dirty="0"/>
              <a:t>   D    E    R   F    G</a:t>
            </a:r>
          </a:p>
          <a:p>
            <a:r>
              <a:rPr lang="en-US" baseline="0" dirty="0"/>
              <a:t>Don</a:t>
            </a:r>
            <a:r>
              <a:rPr lang="uk-UA" baseline="0" dirty="0"/>
              <a:t>’</a:t>
            </a:r>
            <a:r>
              <a:rPr lang="en-US" baseline="0" dirty="0"/>
              <a:t>t return until G removed. Not when G added. Important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21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L2D5</a:t>
            </a:r>
          </a:p>
          <a:p>
            <a:r>
              <a:rPr lang="en-US" dirty="0"/>
              <a:t>Then</a:t>
            </a:r>
            <a:r>
              <a:rPr lang="en-US" baseline="0" dirty="0"/>
              <a:t> L2D7, Breadth, Uniform, Depth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6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</a:t>
            </a:r>
          </a:p>
          <a:p>
            <a:r>
              <a:rPr lang="en-US" dirty="0"/>
              <a:t>L2D7   B  U  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r>
              <a:rPr lang="en-US" dirty="0"/>
              <a:t>expansion</a:t>
            </a:r>
            <a:r>
              <a:rPr lang="en-US" baseline="0" dirty="0"/>
              <a:t> slows down when you hit deep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DFS.)</a:t>
            </a:r>
          </a:p>
          <a:p>
            <a:r>
              <a:rPr lang="en-US" dirty="0"/>
              <a:t>&lt;3</a:t>
            </a:r>
            <a:r>
              <a:rPr lang="en-US" baseline="0" dirty="0"/>
              <a:t> </a:t>
            </a:r>
            <a:r>
              <a:rPr lang="en-US" baseline="0" dirty="0" err="1"/>
              <a:t>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6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57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59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A* expanded 8100 ; Path cost = 33</a:t>
            </a:r>
          </a:p>
          <a:p>
            <a:r>
              <a:rPr lang="en-US" dirty="0">
                <a:latin typeface="Arial" charset="0"/>
              </a:rPr>
              <a:t>UCS expanded 25263 . Path cost = 33</a:t>
            </a:r>
          </a:p>
          <a:p>
            <a:r>
              <a:rPr lang="en-US" dirty="0">
                <a:latin typeface="Arial" charset="0"/>
              </a:rPr>
              <a:t>Greedy expanded 10 . Path cost = 41</a:t>
            </a:r>
          </a:p>
          <a:p>
            <a:r>
              <a:rPr lang="en-US" dirty="0">
                <a:latin typeface="Arial" charset="0"/>
              </a:rPr>
              <a:t>[0, 7, 5, 3, 2, 1, 4, 6]</a:t>
            </a:r>
          </a:p>
          <a:p>
            <a:r>
              <a:rPr lang="en-US" dirty="0">
                <a:latin typeface="Arial" charset="0"/>
              </a:rPr>
              <a:t>(7, 0, 5, 3, 2, 1, 4, 6)</a:t>
            </a:r>
          </a:p>
          <a:p>
            <a:r>
              <a:rPr lang="en-US" dirty="0">
                <a:latin typeface="Arial" charset="0"/>
              </a:rPr>
              <a:t>(6, 4, 1, 2, 3, 5, 0, 7)</a:t>
            </a:r>
          </a:p>
          <a:p>
            <a:r>
              <a:rPr lang="en-US" dirty="0">
                <a:latin typeface="Arial" charset="0"/>
              </a:rPr>
              <a:t>(3, 2, 1, 4, 6, 5, 0, 7)</a:t>
            </a:r>
          </a:p>
          <a:p>
            <a:r>
              <a:rPr lang="en-US" dirty="0">
                <a:latin typeface="Arial" charset="0"/>
              </a:rPr>
              <a:t>(1, 2, 3, 4, 6, 5, 0, 7)</a:t>
            </a:r>
          </a:p>
          <a:p>
            <a:r>
              <a:rPr lang="en-US" dirty="0">
                <a:latin typeface="Arial" charset="0"/>
              </a:rPr>
              <a:t>(5, 6, 4, 3, 2, 1, 0, 7)</a:t>
            </a:r>
          </a:p>
          <a:p>
            <a:r>
              <a:rPr lang="en-US" dirty="0">
                <a:latin typeface="Arial" charset="0"/>
              </a:rPr>
              <a:t>(6, 5, 4, 3, 2, 1, 0, 7)</a:t>
            </a:r>
          </a:p>
          <a:p>
            <a:r>
              <a:rPr lang="en-US" dirty="0">
                <a:latin typeface="Arial" charset="0"/>
              </a:rPr>
              <a:t>(0, 1, 2, 3, 4, 5, 6, 7)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9D4EE-71CB-479F-AF32-9365A8F44758}" type="slidenum">
              <a:rPr lang="en-US" smtClean="0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75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You know exactly where you came from and how you got there, but you have no idea where you’re going.  But, you’ll know it when you see it.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8C17AD-3C99-472D-9877-AC50EDB6C845}" type="slidenum">
              <a:rPr lang="en-US" smtClean="0">
                <a:latin typeface="Arial" charset="0"/>
              </a:rPr>
              <a:pPr/>
              <a:t>30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23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Blind</a:t>
            </a:r>
            <a:r>
              <a:rPr lang="en-US" baseline="0" dirty="0"/>
              <a:t> search vs. “warmer” “colder”</a:t>
            </a:r>
          </a:p>
          <a:p>
            <a:r>
              <a:rPr lang="en-US" baseline="0" dirty="0"/>
              <a:t>Info about where goal is. </a:t>
            </a:r>
          </a:p>
          <a:p>
            <a:r>
              <a:rPr lang="en-US" baseline="0" dirty="0"/>
              <a:t>Optimal solution, explore less of the tree.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85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 takes a state, returns a number.</a:t>
            </a:r>
          </a:p>
          <a:p>
            <a:r>
              <a:rPr lang="en-US" dirty="0"/>
              <a:t>Not everyday term. Not</a:t>
            </a:r>
            <a:r>
              <a:rPr lang="en-US" baseline="0" dirty="0"/>
              <a:t> “Look both ways before you cross the street”</a:t>
            </a:r>
          </a:p>
          <a:p>
            <a:r>
              <a:rPr lang="en-US" dirty="0"/>
              <a:t>How</a:t>
            </a:r>
            <a:r>
              <a:rPr lang="en-US" baseline="0" dirty="0"/>
              <a:t> far I am? Could run search, but that defeats the purpose!</a:t>
            </a:r>
          </a:p>
          <a:p>
            <a:r>
              <a:rPr lang="en-US" baseline="0" dirty="0"/>
              <a:t>Not perfect, but something!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was generic. Now specific strategy – </a:t>
            </a:r>
            <a:r>
              <a:rPr lang="en-US" dirty="0" err="1"/>
              <a:t>dfs</a:t>
            </a:r>
            <a:endParaRPr lang="en-US" dirty="0"/>
          </a:p>
          <a:p>
            <a:r>
              <a:rPr lang="en-US" dirty="0"/>
              <a:t>Go deep!</a:t>
            </a:r>
          </a:p>
          <a:p>
            <a:r>
              <a:rPr lang="en-US" dirty="0"/>
              <a:t>Exponentially large at the bottom.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95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</a:t>
            </a:r>
            <a:r>
              <a:rPr lang="en-US" baseline="0" dirty="0"/>
              <a:t> heuristic. Straight line distance (as the crow flies; not as the snail crawls). Better close to Bucharest.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Not always distances, but that’s easiest to understand.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do you do with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2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A* expanded 8100 ; Path cost = 33</a:t>
            </a:r>
          </a:p>
          <a:p>
            <a:r>
              <a:rPr lang="en-US">
                <a:latin typeface="Arial" charset="0"/>
              </a:rPr>
              <a:t>UCS expanded 25263 . Path cost = 33</a:t>
            </a:r>
          </a:p>
          <a:p>
            <a:r>
              <a:rPr lang="en-US">
                <a:latin typeface="Arial" charset="0"/>
              </a:rPr>
              <a:t>Greedy expanded 10 . Path cost = 41</a:t>
            </a:r>
          </a:p>
          <a:p>
            <a:r>
              <a:rPr lang="en-US">
                <a:latin typeface="Arial" charset="0"/>
              </a:rPr>
              <a:t>[0, 7, 5, 3, 2, 1, 4, 6]</a:t>
            </a:r>
          </a:p>
          <a:p>
            <a:r>
              <a:rPr lang="en-US">
                <a:latin typeface="Arial" charset="0"/>
              </a:rPr>
              <a:t>(7, 0, 5, 3, 2, 1, 4, 6)</a:t>
            </a:r>
          </a:p>
          <a:p>
            <a:r>
              <a:rPr lang="en-US">
                <a:latin typeface="Arial" charset="0"/>
              </a:rPr>
              <a:t>(6, 4, 1, 2, 3, 5, 0, 7)</a:t>
            </a:r>
          </a:p>
          <a:p>
            <a:r>
              <a:rPr lang="en-US">
                <a:latin typeface="Arial" charset="0"/>
              </a:rPr>
              <a:t>(3, 2, 1, 4, 6, 5, 0, 7)</a:t>
            </a:r>
          </a:p>
          <a:p>
            <a:r>
              <a:rPr lang="en-US">
                <a:latin typeface="Arial" charset="0"/>
              </a:rPr>
              <a:t>(1, 2, 3, 4, 6, 5, 0, 7)</a:t>
            </a:r>
          </a:p>
          <a:p>
            <a:r>
              <a:rPr lang="en-US">
                <a:latin typeface="Arial" charset="0"/>
              </a:rPr>
              <a:t>(5, 6, 4, 3, 2, 1, 0, 7)</a:t>
            </a:r>
          </a:p>
          <a:p>
            <a:r>
              <a:rPr lang="en-US">
                <a:latin typeface="Arial" charset="0"/>
              </a:rPr>
              <a:t>(6, 5, 4, 3, 2, 1, 0, 7)</a:t>
            </a:r>
          </a:p>
          <a:p>
            <a:r>
              <a:rPr lang="en-US">
                <a:latin typeface="Arial" charset="0"/>
              </a:rPr>
              <a:t>(0, 1, 2, 3, 4, 5, 6, 7)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DAF64-B086-440E-BFF9-B4CF7AA4786C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17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 of heuristic,</a:t>
            </a:r>
            <a:r>
              <a:rPr lang="en-US" baseline="0" dirty="0"/>
              <a:t> since that’s what greedy cares about.</a:t>
            </a:r>
          </a:p>
          <a:p>
            <a:r>
              <a:rPr lang="en-US" baseline="0" dirty="0"/>
              <a:t>Got to Bucharest, but not by shortest path.</a:t>
            </a:r>
            <a:endParaRPr lang="en-US" dirty="0"/>
          </a:p>
          <a:p>
            <a:r>
              <a:rPr lang="en-US" dirty="0"/>
              <a:t>End</a:t>
            </a:r>
            <a:r>
              <a:rPr lang="en-US" baseline="0" dirty="0"/>
              <a:t> up with some kind of goal, but not what you want. You get a smelly shoe instead of to the airport on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695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Same algorithm</a:t>
            </a:r>
            <a:r>
              <a:rPr lang="en-US" baseline="0" dirty="0">
                <a:latin typeface="Arial" charset="0"/>
              </a:rPr>
              <a:t> as before, new strategy.</a:t>
            </a:r>
          </a:p>
          <a:p>
            <a:r>
              <a:rPr lang="en-US" dirty="0">
                <a:latin typeface="Arial" charset="0"/>
              </a:rPr>
              <a:t>For any search problem, you know the goal.  Now, you have an idea of how far away you are from the goal.</a:t>
            </a:r>
          </a:p>
          <a:p>
            <a:r>
              <a:rPr lang="en-US" dirty="0">
                <a:latin typeface="Arial" charset="0"/>
              </a:rPr>
              <a:t>Worst:</a:t>
            </a:r>
            <a:r>
              <a:rPr lang="en-US" baseline="0" dirty="0">
                <a:latin typeface="Arial" charset="0"/>
              </a:rPr>
              <a:t> heuristic always wrong. Carefully avoid goal searching all tree.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If your heuristic</a:t>
            </a:r>
            <a:r>
              <a:rPr lang="en-US" baseline="0" dirty="0">
                <a:latin typeface="Arial" charset="0"/>
              </a:rPr>
              <a:t> were really good, sure. But if heuristic is good, easy problem!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CE179-B2C7-46EC-9538-A27EC550BBF7}" type="slidenum">
              <a:rPr lang="en-US" smtClean="0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889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in an empty maze!</a:t>
            </a:r>
            <a:r>
              <a:rPr lang="en-US" baseline="0" dirty="0"/>
              <a:t> Straight to goal, no waste.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56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Found a path quickly, but wrong one!</a:t>
            </a:r>
          </a:p>
          <a:p>
            <a:r>
              <a:rPr lang="en-US" b="1" dirty="0"/>
              <a:t>Right solution goes backward</a:t>
            </a:r>
            <a:r>
              <a:rPr lang="en-US" b="1" baseline="0" dirty="0"/>
              <a:t> according to heuristic, and greedy hates that.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23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we’ve been building to. Cornerstone. Goes to the goal like greedy, but backtracks as needed.</a:t>
            </a:r>
          </a:p>
          <a:p>
            <a:r>
              <a:rPr lang="en-US" baseline="0" dirty="0"/>
              <a:t>When it works, it’s magic!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10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Notes: these images licensed from </a:t>
            </a:r>
            <a:r>
              <a:rPr lang="en-US" dirty="0" err="1">
                <a:latin typeface="Arial" charset="0"/>
              </a:rPr>
              <a:t>iStockphoto</a:t>
            </a:r>
            <a:r>
              <a:rPr lang="en-US" dirty="0">
                <a:latin typeface="Arial" charset="0"/>
              </a:rPr>
              <a:t> for UC Berkeley use.</a:t>
            </a:r>
          </a:p>
          <a:p>
            <a:r>
              <a:rPr lang="en-US" dirty="0">
                <a:latin typeface="Arial" charset="0"/>
              </a:rPr>
              <a:t>UCS / Greedy</a:t>
            </a:r>
          </a:p>
          <a:p>
            <a:r>
              <a:rPr lang="en-US" dirty="0">
                <a:latin typeface="Arial" charset="0"/>
              </a:rPr>
              <a:t>Goal: The thing that should not be! Hedge</a:t>
            </a:r>
            <a:r>
              <a:rPr lang="en-US" baseline="0" dirty="0">
                <a:latin typeface="Arial" charset="0"/>
              </a:rPr>
              <a:t> bets, be directed.</a:t>
            </a:r>
            <a:endParaRPr lang="en-US" dirty="0">
              <a:latin typeface="Arial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E0FD6-A987-4E1A-BCF4-7669DC860F72}" type="slidenum">
              <a:rPr lang="en-US" smtClean="0">
                <a:latin typeface="Arial" charset="0"/>
              </a:rPr>
              <a:pPr/>
              <a:t>42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467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A524C-0FE5-4D64-AE7F-8C8CC01270F0}" type="slidenum">
              <a:rPr lang="en-US" smtClean="0">
                <a:latin typeface="Arial" charset="0"/>
              </a:rPr>
              <a:pPr/>
              <a:t>43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UCS. Cumulative cost of arcs back to root. backward cost</a:t>
            </a:r>
            <a:r>
              <a:rPr lang="en-US" baseline="0" dirty="0">
                <a:latin typeface="Arial" charset="0"/>
              </a:rPr>
              <a:t> g(n). Computed as you go as part of the fringe.</a:t>
            </a:r>
          </a:p>
          <a:p>
            <a:pPr eaLnBrk="1" hangingPunct="1"/>
            <a:r>
              <a:rPr lang="en-US" dirty="0">
                <a:latin typeface="Arial" charset="0"/>
              </a:rPr>
              <a:t>Greedy. Heuristic forward cost h(n). NOT cumulative.</a:t>
            </a:r>
            <a:r>
              <a:rPr lang="en-US" baseline="0" dirty="0">
                <a:latin typeface="Arial" charset="0"/>
              </a:rPr>
              <a:t> Just a function of the state.</a:t>
            </a:r>
          </a:p>
          <a:p>
            <a:pPr eaLnBrk="1" hangingPunct="1"/>
            <a:r>
              <a:rPr lang="en-US" dirty="0">
                <a:latin typeface="Arial" charset="0"/>
              </a:rPr>
              <a:t>What is A*. Sum of the two! Doesn’t go</a:t>
            </a:r>
            <a:r>
              <a:rPr lang="en-US" baseline="0" dirty="0">
                <a:latin typeface="Arial" charset="0"/>
              </a:rPr>
              <a:t> to c early </a:t>
            </a:r>
            <a:r>
              <a:rPr lang="en-US" baseline="0" dirty="0" err="1">
                <a:latin typeface="Arial" charset="0"/>
              </a:rPr>
              <a:t>cuz</a:t>
            </a:r>
            <a:r>
              <a:rPr lang="en-US" baseline="0" dirty="0">
                <a:latin typeface="Arial" charset="0"/>
              </a:rPr>
              <a:t> h is high (far from goal).</a:t>
            </a:r>
          </a:p>
          <a:p>
            <a:pPr eaLnBrk="1" hangingPunct="1"/>
            <a:r>
              <a:rPr lang="en-US" baseline="0" dirty="0">
                <a:latin typeface="Arial" charset="0"/>
              </a:rPr>
              <a:t>Doesn’t do a-&gt;e branch g is high (expensive). 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69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7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 D B A C A E</a:t>
            </a:r>
            <a:r>
              <a:rPr lang="en-US" baseline="0" dirty="0"/>
              <a:t> </a:t>
            </a:r>
            <a:r>
              <a:rPr lang="en-US" dirty="0"/>
              <a:t>H P Q</a:t>
            </a:r>
          </a:p>
          <a:p>
            <a:r>
              <a:rPr lang="en-US" dirty="0"/>
              <a:t>Ties alphabetically in this case.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49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Dequeue</a:t>
            </a:r>
            <a:r>
              <a:rPr lang="en-US" dirty="0"/>
              <a:t> a goal state, got the wrong answer.</a:t>
            </a:r>
          </a:p>
          <a:p>
            <a:r>
              <a:rPr lang="en-US" dirty="0"/>
              <a:t>Abandon all hope!</a:t>
            </a:r>
            <a:r>
              <a:rPr lang="en-US" baseline="0" dirty="0"/>
              <a:t> Heuristic is too high. Overestimated actual cost 3.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63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~10:15am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695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heuristic</a:t>
            </a:r>
            <a:r>
              <a:rPr lang="en-US" baseline="0" dirty="0"/>
              <a:t> lies, and overestimates. Mistake.</a:t>
            </a:r>
          </a:p>
          <a:p>
            <a:r>
              <a:rPr lang="en-US" baseline="0" dirty="0"/>
              <a:t>Underestimate might reduce to UCS.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37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True cost – what we’re trying to solve! Need to prove beforehand.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50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07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UCS ragged based on cost.</a:t>
            </a:r>
          </a:p>
          <a:p>
            <a:r>
              <a:rPr lang="en-US" dirty="0"/>
              <a:t>A* narrows when near goal,</a:t>
            </a:r>
            <a:r>
              <a:rPr lang="en-US" baseline="0" dirty="0"/>
              <a:t> heuristic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82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~10:30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F9AF4-5B05-467D-A88D-11CD62E3A2C2}" type="slidenum">
              <a:rPr lang="en-US" smtClean="0">
                <a:latin typeface="Arial" charset="0"/>
              </a:rPr>
              <a:pPr/>
              <a:t>56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680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Uniform</a:t>
            </a:r>
            <a:r>
              <a:rPr lang="en-US" baseline="0" dirty="0"/>
              <a:t> ignores where goal is until you hit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791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Goes right there! Fast.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37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Splits the diff.</a:t>
            </a:r>
          </a:p>
          <a:p>
            <a:r>
              <a:rPr lang="en-US" dirty="0"/>
              <a:t>Heuristic</a:t>
            </a:r>
            <a:r>
              <a:rPr lang="en-US" baseline="0" dirty="0"/>
              <a:t> leave open possibility that you’ve gone in the wrong direction.</a:t>
            </a:r>
          </a:p>
          <a:p>
            <a:r>
              <a:rPr lang="en-US" baseline="0" dirty="0"/>
              <a:t>Maybe going to left has a really, really low cost. Wormhole.</a:t>
            </a:r>
          </a:p>
          <a:p>
            <a:r>
              <a:rPr lang="en-US" baseline="0" dirty="0"/>
              <a:t>How much trade off is a function of the heuristic. If 0, UCS.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</a:t>
            </a:r>
            <a:r>
              <a:rPr lang="en-US" baseline="0" dirty="0"/>
              <a:t> about search </a:t>
            </a:r>
            <a:r>
              <a:rPr lang="en-US" baseline="0" dirty="0" err="1"/>
              <a:t>algoirthms</a:t>
            </a:r>
            <a:r>
              <a:rPr lang="en-US" baseline="0" dirty="0"/>
              <a:t>.</a:t>
            </a:r>
          </a:p>
          <a:p>
            <a:r>
              <a:rPr lang="en-US" dirty="0"/>
              <a:t>Simple cartoony case – assume each</a:t>
            </a:r>
            <a:r>
              <a:rPr lang="en-US" baseline="0" dirty="0"/>
              <a:t> node is state space connects to exactly b other nodes.</a:t>
            </a:r>
          </a:p>
          <a:p>
            <a:r>
              <a:rPr lang="en-US" baseline="0" dirty="0"/>
              <a:t>Since doing bound estimation, we’re correct as long as fewer than b.</a:t>
            </a:r>
          </a:p>
          <a:p>
            <a:r>
              <a:rPr lang="en-US" baseline="0" dirty="0"/>
              <a:t>Infinite?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793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thing, more complex</a:t>
            </a:r>
            <a:r>
              <a:rPr lang="en-US" baseline="0" dirty="0"/>
              <a:t> problem.</a:t>
            </a:r>
          </a:p>
          <a:p>
            <a:r>
              <a:rPr lang="en-US" baseline="0" dirty="0"/>
              <a:t>Search in ”wrong” direction because heuristic wants to go towards goal.</a:t>
            </a:r>
          </a:p>
          <a:p>
            <a:r>
              <a:rPr lang="en-US" baseline="0" dirty="0"/>
              <a:t>But find the shortest eventually.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19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512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Starcraft</a:t>
            </a:r>
            <a:r>
              <a:rPr lang="en-US" baseline="0" dirty="0"/>
              <a:t> </a:t>
            </a:r>
            <a:r>
              <a:rPr lang="en-US" baseline="0" dirty="0" err="1"/>
              <a:t>Overmind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621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Starcraft</a:t>
            </a:r>
            <a:r>
              <a:rPr lang="en-US" baseline="0" dirty="0"/>
              <a:t> </a:t>
            </a:r>
            <a:r>
              <a:rPr lang="en-US" baseline="0" dirty="0" err="1"/>
              <a:t>Overmind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97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UCS. Not</a:t>
            </a:r>
            <a:r>
              <a:rPr lang="en-US" baseline="0" dirty="0"/>
              <a:t> </a:t>
            </a:r>
            <a:r>
              <a:rPr lang="en-US" baseline="0" dirty="0" err="1"/>
              <a:t>replanning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9000 nodes expanded. Optimal.</a:t>
            </a:r>
          </a:p>
          <a:p>
            <a:r>
              <a:rPr lang="en-US" baseline="0" dirty="0"/>
              <a:t>182 nodes expanded. So much faster.</a:t>
            </a:r>
          </a:p>
          <a:p>
            <a:r>
              <a:rPr lang="en-US" baseline="0" dirty="0"/>
              <a:t>A* not crazy!</a:t>
            </a:r>
          </a:p>
          <a:p>
            <a:r>
              <a:rPr lang="en-US" baseline="0" dirty="0"/>
              <a:t>What heuristics work well? That’s P1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826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BFS</a:t>
            </a:r>
            <a:r>
              <a:rPr lang="en-US" baseline="0" dirty="0"/>
              <a:t> UCS greedy DFS 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086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Upgrade planning agents with heuristics.</a:t>
            </a:r>
          </a:p>
          <a:p>
            <a:r>
              <a:rPr lang="en-US" dirty="0"/>
              <a:t>How do we do it?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14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problem – same or easier. And cheaper.</a:t>
            </a:r>
          </a:p>
          <a:p>
            <a:r>
              <a:rPr lang="en-US" dirty="0"/>
              <a:t>Imagine a new direct</a:t>
            </a:r>
            <a:r>
              <a:rPr lang="en-US" baseline="0" dirty="0"/>
              <a:t> road.</a:t>
            </a:r>
          </a:p>
          <a:p>
            <a:r>
              <a:rPr lang="en-US" baseline="0" dirty="0"/>
              <a:t>Walk through walls spell.</a:t>
            </a:r>
          </a:p>
          <a:p>
            <a:r>
              <a:rPr lang="en-US" baseline="0" dirty="0"/>
              <a:t>Inadmissible – a little bit suboptimal is okay.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218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Like the </a:t>
            </a:r>
            <a:r>
              <a:rPr lang="en-US" dirty="0" err="1"/>
              <a:t>xbox</a:t>
            </a:r>
            <a:r>
              <a:rPr lang="en-US" dirty="0"/>
              <a:t> of my time.</a:t>
            </a:r>
          </a:p>
          <a:p>
            <a:r>
              <a:rPr lang="is-IS" dirty="0"/>
              <a:t>Branching factor.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17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are out of position</a:t>
            </a:r>
            <a:r>
              <a:rPr lang="en-US" baseline="0" dirty="0"/>
              <a:t>. 8</a:t>
            </a:r>
          </a:p>
          <a:p>
            <a:r>
              <a:rPr lang="en-US" baseline="0" dirty="0"/>
              <a:t>Each tile either goes into it’s right position or not. Fix one mistake, never more than 1.</a:t>
            </a:r>
          </a:p>
          <a:p>
            <a:r>
              <a:rPr lang="en-US" dirty="0"/>
              <a:t>Cheating</a:t>
            </a:r>
            <a:r>
              <a:rPr lang="en-US" baseline="0" dirty="0"/>
              <a:t> is easier.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7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whole</a:t>
            </a:r>
            <a:r>
              <a:rPr lang="en-US" baseline="0" dirty="0"/>
              <a:t> tree if goal is lower right.</a:t>
            </a:r>
            <a:endParaRPr lang="en-US" dirty="0"/>
          </a:p>
          <a:p>
            <a:r>
              <a:rPr lang="en-US" dirty="0"/>
              <a:t>Space: At each</a:t>
            </a:r>
            <a:r>
              <a:rPr lang="en-US" baseline="0" dirty="0"/>
              <a:t> level, children of one node at most on fringe, so b. Times number of layers m. (Small!)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5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relaxation, but “harder” than previous.</a:t>
            </a:r>
          </a:p>
          <a:p>
            <a:r>
              <a:rPr lang="en-US" dirty="0"/>
              <a:t>Lower bound.</a:t>
            </a:r>
          </a:p>
          <a:p>
            <a:r>
              <a:rPr lang="en-US" dirty="0"/>
              <a:t>Show it’s relaxed</a:t>
            </a:r>
            <a:r>
              <a:rPr lang="en-US" baseline="0" dirty="0"/>
              <a:t> or prove.</a:t>
            </a:r>
            <a:endParaRPr lang="en-US" dirty="0"/>
          </a:p>
          <a:p>
            <a:r>
              <a:rPr lang="en-US" dirty="0"/>
              <a:t>At</a:t>
            </a:r>
            <a:r>
              <a:rPr lang="en-US" baseline="0" dirty="0"/>
              <a:t> LEAST 18 away.</a:t>
            </a:r>
          </a:p>
          <a:p>
            <a:r>
              <a:rPr lang="en-US" dirty="0"/>
              <a:t>As heuristic gets close to the true cost, you do less 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837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Looks great. Each</a:t>
            </a:r>
            <a:r>
              <a:rPr lang="en-US" baseline="0" dirty="0"/>
              <a:t> node launches search as hard as the original problem.</a:t>
            </a:r>
          </a:p>
          <a:p>
            <a:r>
              <a:rPr lang="en-US" dirty="0"/>
              <a:t>You’ll might</a:t>
            </a:r>
            <a:r>
              <a:rPr lang="en-US" baseline="0" dirty="0"/>
              <a:t> see this in P1. Come up with great heuristic, makes solution slower.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568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Semi-lattice: x &lt;= y &lt;-&gt; x = x ^ y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49D97-3088-46C0-A5CF-C692DC2682E9}" type="slidenum">
              <a:rPr lang="en-US" smtClean="0">
                <a:latin typeface="Arial" charset="0"/>
              </a:rPr>
              <a:pPr/>
              <a:t>73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04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~10:40</a:t>
            </a:r>
          </a:p>
          <a:p>
            <a:r>
              <a:rPr lang="en-US" dirty="0"/>
              <a:t>Lots</a:t>
            </a:r>
            <a:r>
              <a:rPr lang="en-US" baseline="0" dirty="0"/>
              <a:t> of repeated work in Tree. Unrolls graph.</a:t>
            </a:r>
          </a:p>
          <a:p>
            <a:r>
              <a:rPr lang="en-US" baseline="0" dirty="0"/>
              <a:t>Avoid repeated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257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Exponential unrolling. Generally what</a:t>
            </a:r>
            <a:r>
              <a:rPr lang="en-US" baseline="0" dirty="0"/>
              <a:t> happens.</a:t>
            </a:r>
          </a:p>
          <a:p>
            <a:r>
              <a:rPr lang="en-US" baseline="0" dirty="0"/>
              <a:t>May need to consider both paths to B, but what’s underneath B is the same.</a:t>
            </a:r>
          </a:p>
          <a:p>
            <a:r>
              <a:rPr lang="en-US" baseline="0" dirty="0"/>
              <a:t>Should be able to save the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735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Breadth first, so s-&gt;e before s-&gt;d-&gt;e</a:t>
            </a:r>
          </a:p>
          <a:p>
            <a:r>
              <a:rPr lang="en-US" dirty="0"/>
              <a:t>Everythin</a:t>
            </a:r>
            <a:r>
              <a:rPr lang="en-US" baseline="0" dirty="0"/>
              <a:t>g under is identical. If we know best path from this e to G, we know best path from this e to G.</a:t>
            </a:r>
          </a:p>
          <a:p>
            <a:r>
              <a:rPr lang="en-US" dirty="0"/>
              <a:t>The</a:t>
            </a:r>
            <a:r>
              <a:rPr lang="en-US" baseline="0" dirty="0"/>
              <a:t> circled nodes were already visited earlier. BFS, so earlier means higher or equal and to the left.</a:t>
            </a:r>
          </a:p>
          <a:p>
            <a:r>
              <a:rPr lang="en-US" baseline="0" dirty="0"/>
              <a:t>How to change algorithm? Easy. Consequences hard.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92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Expand = </a:t>
            </a:r>
            <a:r>
              <a:rPr lang="en-US" dirty="0" err="1"/>
              <a:t>GetSuccessor</a:t>
            </a:r>
            <a:r>
              <a:rPr lang="en-US" dirty="0"/>
              <a:t> called on it.</a:t>
            </a:r>
          </a:p>
          <a:p>
            <a:r>
              <a:rPr lang="en-US" dirty="0"/>
              <a:t>Don’t </a:t>
            </a:r>
            <a:r>
              <a:rPr lang="en-US" dirty="0" err="1"/>
              <a:t>enqueue</a:t>
            </a:r>
            <a:r>
              <a:rPr lang="en-US" dirty="0"/>
              <a:t> onto</a:t>
            </a:r>
            <a:r>
              <a:rPr lang="en-US" baseline="0" dirty="0"/>
              <a:t> fringe if you already did it.</a:t>
            </a:r>
          </a:p>
          <a:p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Warning: Some books call it closed list. It is a set, not a list. Membership check is cheap with set. </a:t>
            </a:r>
          </a:p>
          <a:p>
            <a:endParaRPr lang="en-US" dirty="0"/>
          </a:p>
          <a:p>
            <a:r>
              <a:rPr lang="en-US" dirty="0"/>
              <a:t>Completeness okay. Still a path to the</a:t>
            </a:r>
            <a:r>
              <a:rPr lang="en-US" baseline="0" dirty="0"/>
              <a:t> goal.</a:t>
            </a:r>
          </a:p>
          <a:p>
            <a:r>
              <a:rPr lang="en-US" baseline="0" dirty="0"/>
              <a:t>Optimality is tricky. Maybe got the wrong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683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heuristic. This is specification</a:t>
            </a:r>
            <a:r>
              <a:rPr lang="en-US" baseline="0" dirty="0"/>
              <a:t> of our abstract problem.</a:t>
            </a:r>
          </a:p>
          <a:p>
            <a:r>
              <a:rPr lang="en-US" dirty="0"/>
              <a:t>Refuse</a:t>
            </a:r>
            <a:r>
              <a:rPr lang="en-US" baseline="0" dirty="0"/>
              <a:t> to expand. Only thing left on fringe is bad G.</a:t>
            </a:r>
          </a:p>
          <a:p>
            <a:r>
              <a:rPr lang="en-US" baseline="0" dirty="0"/>
              <a:t>Admissible, but not optimal.</a:t>
            </a:r>
          </a:p>
          <a:p>
            <a:r>
              <a:rPr lang="en-US" baseline="0" dirty="0"/>
              <a:t>If we weren’t doing graph, good G would have appeared, won over bad G.</a:t>
            </a:r>
          </a:p>
          <a:p>
            <a:r>
              <a:rPr lang="en-US" baseline="0" dirty="0"/>
              <a:t>C used up at the wrong time,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343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stronger</a:t>
            </a:r>
            <a:r>
              <a:rPr lang="en-US" baseline="0" dirty="0"/>
              <a:t> condition than </a:t>
            </a:r>
            <a:r>
              <a:rPr lang="en-US" baseline="0" dirty="0" err="1"/>
              <a:t>admisibility</a:t>
            </a:r>
            <a:r>
              <a:rPr lang="en-US" baseline="0" dirty="0"/>
              <a:t>.</a:t>
            </a:r>
          </a:p>
          <a:p>
            <a:r>
              <a:rPr lang="en-US" baseline="0" dirty="0"/>
              <a:t>Single arc. Heuristic don’t score arcs, so take difference.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591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like fall 2013 on </a:t>
            </a:r>
            <a:r>
              <a:rPr lang="en-US" dirty="0" err="1"/>
              <a:t>edx.org</a:t>
            </a:r>
            <a:r>
              <a:rPr lang="en-US" dirty="0"/>
              <a:t> by Dan Klein</a:t>
            </a:r>
            <a:r>
              <a:rPr lang="en-US" baseline="0" dirty="0"/>
              <a:t> because it’s edited.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1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strategy.</a:t>
            </a:r>
            <a:r>
              <a:rPr lang="en-US" baseline="0" dirty="0"/>
              <a:t> Layer by layer.</a:t>
            </a:r>
          </a:p>
          <a:p>
            <a:r>
              <a:rPr lang="en-US" baseline="0" dirty="0"/>
              <a:t>Strip-mining</a:t>
            </a:r>
          </a:p>
          <a:p>
            <a:r>
              <a:rPr lang="en-US" baseline="0" dirty="0"/>
              <a:t>BFS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54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05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operates over MODELS.</a:t>
            </a:r>
          </a:p>
          <a:p>
            <a:r>
              <a:rPr lang="en-US" baseline="0" dirty="0"/>
              <a:t>Agent doesn’t actually try the paths – all in simulation.</a:t>
            </a:r>
          </a:p>
          <a:p>
            <a:r>
              <a:rPr lang="en-US" baseline="0" dirty="0"/>
              <a:t>Search is only as good as model.</a:t>
            </a:r>
          </a:p>
          <a:p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Probably end here. </a:t>
            </a:r>
            <a:r>
              <a:rPr lang="en-US"/>
              <a:t>If time, go through summary.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837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Heuristic is cheaper than reality.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16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383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in your head.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36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</a:t>
            </a:r>
            <a:r>
              <a:rPr lang="en-US" baseline="0" dirty="0"/>
              <a:t> time – guided search where you know something about direction of solution.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42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general</a:t>
            </a:r>
            <a:r>
              <a:rPr lang="en-US" baseline="0" dirty="0"/>
              <a:t> algorithm. Shallowest node.</a:t>
            </a:r>
          </a:p>
          <a:p>
            <a:r>
              <a:rPr lang="en-US" baseline="0" dirty="0"/>
              <a:t>S D E P B C E H R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3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Tier</a:t>
            </a:r>
            <a:r>
              <a:rPr lang="en-US" baseline="0" dirty="0"/>
              <a:t> of best solution. If on right, </a:t>
            </a:r>
            <a:r>
              <a:rPr lang="en-US" baseline="0" dirty="0" err="1"/>
              <a:t>b^s</a:t>
            </a:r>
            <a:r>
              <a:rPr lang="en-US" baseline="0" dirty="0"/>
              <a:t>. Exponential Big.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3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559F-2ED3-42FB-97D7-7C336CEBC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28D4-0D48-40B4-A2B4-AA16B583E8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581A5-8CD7-46EA-B6E3-B84F6F7DE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AE4EA-EF72-4592-B966-0919EDBC0A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84D3-0B6F-43E9-96DD-B384A1346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4CD15-A186-434C-A76C-E16FE73CAB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1A73-48D6-4B22-86A8-533683877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E99A-4DC5-4CD3-AA5A-F0648462A6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7EAA6-40E0-4638-8426-274C359A2A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8C8E3-8727-4A80-8860-67A2C5A4D4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0F85-53AA-4CB9-B5F3-E0A7D91F13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7BFCCC65-4CBD-445E-A057-E1EE8E8797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6.png"/><Relationship Id="rId5" Type="http://schemas.openxmlformats.org/officeDocument/2006/relationships/tags" Target="../tags/tag10.xml"/><Relationship Id="rId10" Type="http://schemas.openxmlformats.org/officeDocument/2006/relationships/image" Target="../media/image40.png"/><Relationship Id="rId4" Type="http://schemas.openxmlformats.org/officeDocument/2006/relationships/tags" Target="../tags/tag9.xml"/><Relationship Id="rId9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4.xml"/><Relationship Id="rId7" Type="http://schemas.openxmlformats.org/officeDocument/2006/relationships/image" Target="../media/image4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tags" Target="../tags/tag16.xml"/><Relationship Id="rId10" Type="http://schemas.openxmlformats.org/officeDocument/2006/relationships/image" Target="../media/image36.png"/><Relationship Id="rId4" Type="http://schemas.openxmlformats.org/officeDocument/2006/relationships/tags" Target="../tags/tag15.xml"/><Relationship Id="rId9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9.xml"/><Relationship Id="rId7" Type="http://schemas.openxmlformats.org/officeDocument/2006/relationships/image" Target="../media/image3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9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5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tags" Target="../tags/tag22.xml"/><Relationship Id="rId16" Type="http://schemas.openxmlformats.org/officeDocument/2006/relationships/image" Target="../media/image63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58.png"/><Relationship Id="rId5" Type="http://schemas.openxmlformats.org/officeDocument/2006/relationships/tags" Target="../tags/tag25.xml"/><Relationship Id="rId15" Type="http://schemas.openxmlformats.org/officeDocument/2006/relationships/image" Target="../media/image62.png"/><Relationship Id="rId10" Type="http://schemas.openxmlformats.org/officeDocument/2006/relationships/notesSlide" Target="../notesSlides/notesSlide62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31.xml"/><Relationship Id="rId7" Type="http://schemas.openxmlformats.org/officeDocument/2006/relationships/image" Target="../media/image40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8.png"/><Relationship Id="rId5" Type="http://schemas.openxmlformats.org/officeDocument/2006/relationships/tags" Target="../tags/tag33.xml"/><Relationship Id="rId10" Type="http://schemas.openxmlformats.org/officeDocument/2006/relationships/image" Target="../media/image77.png"/><Relationship Id="rId4" Type="http://schemas.openxmlformats.org/officeDocument/2006/relationships/tags" Target="../tags/tag32.xml"/><Relationship Id="rId9" Type="http://schemas.openxmlformats.org/officeDocument/2006/relationships/image" Target="../media/image7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4/527: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 Continued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4704" y="1974760"/>
            <a:ext cx="7010399" cy="3511382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Jared Saia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New Mexico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; </a:t>
            </a:r>
            <a:r>
              <a:rPr lang="en-US" sz="1400" dirty="0" err="1">
                <a:latin typeface="Palatino"/>
                <a:cs typeface="Palatino"/>
              </a:rPr>
              <a:t>ai.berkeley.edu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8310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FIFO queue</a:t>
            </a:r>
          </a:p>
        </p:txBody>
      </p:sp>
    </p:spTree>
    <p:extLst>
      <p:ext uri="{BB962C8B-B14F-4D97-AF65-F5344CB8AC3E}">
        <p14:creationId xmlns:p14="http://schemas.microsoft.com/office/powerpoint/2010/main" val="76402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>
                <a:solidFill>
                  <a:srgbClr val="008000"/>
                </a:solidFill>
              </a:rPr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s must be finite if a solution exists, so yes!</a:t>
            </a:r>
          </a:p>
          <a:p>
            <a:pPr lvl="2"/>
            <a:endParaRPr lang="en-US" sz="800" dirty="0"/>
          </a:p>
          <a:p>
            <a:r>
              <a:rPr lang="en-US" sz="2400" dirty="0">
                <a:solidFill>
                  <a:srgbClr val="008000"/>
                </a:solidFill>
              </a:rPr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  <p:extLst>
      <p:ext uri="{BB962C8B-B14F-4D97-AF65-F5344CB8AC3E}">
        <p14:creationId xmlns:p14="http://schemas.microsoft.com/office/powerpoint/2010/main" val="305791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52657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8000"/>
                </a:solidFill>
              </a:rPr>
              <a:t>DFS vs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  <p:sp>
        <p:nvSpPr>
          <p:cNvPr id="25604" name="TextBox 26"/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</p:spTree>
    <p:extLst>
      <p:ext uri="{BB962C8B-B14F-4D97-AF65-F5344CB8AC3E}">
        <p14:creationId xmlns:p14="http://schemas.microsoft.com/office/powerpoint/2010/main" val="16426487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0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>
                <a:solidFill>
                  <a:srgbClr val="008000"/>
                </a:solidFill>
              </a:rPr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04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400"/>
            <a:ext cx="12192000" cy="122713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BFS finds the shortest path in terms of number of actions.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It does not find the least-cost path.  We will now cover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a similar algorithm which does find the least-cost path.  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54" name="Text Box 34"/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5" name="Text Box 35"/>
            <p:cNvSpPr txBox="1">
              <a:spLocks noChangeArrowheads="1"/>
            </p:cNvSpPr>
            <p:nvPr/>
          </p:nvSpPr>
          <p:spPr bwMode="auto">
            <a:xfrm>
              <a:off x="2544" y="196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9</a:t>
              </a:r>
            </a:p>
          </p:txBody>
        </p:sp>
        <p:sp>
          <p:nvSpPr>
            <p:cNvPr id="27656" name="Text Box 36"/>
            <p:cNvSpPr txBox="1">
              <a:spLocks noChangeArrowheads="1"/>
            </p:cNvSpPr>
            <p:nvPr/>
          </p:nvSpPr>
          <p:spPr bwMode="auto">
            <a:xfrm>
              <a:off x="4032" y="2016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7" name="Text Box 37"/>
            <p:cNvSpPr txBox="1">
              <a:spLocks noChangeArrowheads="1"/>
            </p:cNvSpPr>
            <p:nvPr/>
          </p:nvSpPr>
          <p:spPr bwMode="auto">
            <a:xfrm>
              <a:off x="2449" y="1440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58" name="Text Box 38"/>
            <p:cNvSpPr txBox="1">
              <a:spLocks noChangeArrowheads="1"/>
            </p:cNvSpPr>
            <p:nvPr/>
          </p:nvSpPr>
          <p:spPr bwMode="auto">
            <a:xfrm>
              <a:off x="1728" y="144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59" name="Text Box 39"/>
            <p:cNvSpPr txBox="1">
              <a:spLocks noChangeArrowheads="1"/>
            </p:cNvSpPr>
            <p:nvPr/>
          </p:nvSpPr>
          <p:spPr bwMode="auto">
            <a:xfrm>
              <a:off x="3648" y="1968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60" name="Text Box 40"/>
            <p:cNvSpPr txBox="1">
              <a:spLocks noChangeArrowheads="1"/>
            </p:cNvSpPr>
            <p:nvPr/>
          </p:nvSpPr>
          <p:spPr bwMode="auto">
            <a:xfrm>
              <a:off x="2592" y="96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1" name="Text Box 41"/>
            <p:cNvSpPr txBox="1">
              <a:spLocks noChangeArrowheads="1"/>
            </p:cNvSpPr>
            <p:nvPr/>
          </p:nvSpPr>
          <p:spPr bwMode="auto">
            <a:xfrm>
              <a:off x="1344" y="1824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2" name="Text Box 42"/>
            <p:cNvSpPr txBox="1">
              <a:spLocks noChangeArrowheads="1"/>
            </p:cNvSpPr>
            <p:nvPr/>
          </p:nvSpPr>
          <p:spPr bwMode="auto">
            <a:xfrm>
              <a:off x="451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64" name="Text Box 44"/>
            <p:cNvSpPr txBox="1">
              <a:spLocks noChangeArrowheads="1"/>
            </p:cNvSpPr>
            <p:nvPr/>
          </p:nvSpPr>
          <p:spPr bwMode="auto">
            <a:xfrm>
              <a:off x="3024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5" name="Text Box 45"/>
            <p:cNvSpPr txBox="1">
              <a:spLocks noChangeArrowheads="1"/>
            </p:cNvSpPr>
            <p:nvPr/>
          </p:nvSpPr>
          <p:spPr bwMode="auto">
            <a:xfrm>
              <a:off x="235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6" name="Text Box 46"/>
            <p:cNvSpPr txBox="1">
              <a:spLocks noChangeArrowheads="1"/>
            </p:cNvSpPr>
            <p:nvPr/>
          </p:nvSpPr>
          <p:spPr bwMode="auto">
            <a:xfrm>
              <a:off x="2208" y="2640"/>
              <a:ext cx="28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15</a:t>
              </a:r>
            </a:p>
          </p:txBody>
        </p:sp>
        <p:sp>
          <p:nvSpPr>
            <p:cNvPr id="27667" name="Text Box 47"/>
            <p:cNvSpPr txBox="1">
              <a:spLocks noChangeArrowheads="1"/>
            </p:cNvSpPr>
            <p:nvPr/>
          </p:nvSpPr>
          <p:spPr bwMode="auto">
            <a:xfrm>
              <a:off x="1248" y="235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68" name="Text Box 48"/>
            <p:cNvSpPr txBox="1">
              <a:spLocks noChangeArrowheads="1"/>
            </p:cNvSpPr>
            <p:nvPr/>
          </p:nvSpPr>
          <p:spPr bwMode="auto">
            <a:xfrm>
              <a:off x="4080" y="124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9" name="Text Box 49"/>
            <p:cNvSpPr txBox="1">
              <a:spLocks noChangeArrowheads="1"/>
            </p:cNvSpPr>
            <p:nvPr/>
          </p:nvSpPr>
          <p:spPr bwMode="auto">
            <a:xfrm>
              <a:off x="4704" y="13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7671" name="Text Box 51"/>
            <p:cNvSpPr txBox="1">
              <a:spLocks noChangeArrowheads="1"/>
            </p:cNvSpPr>
            <p:nvPr/>
          </p:nvSpPr>
          <p:spPr bwMode="auto">
            <a:xfrm>
              <a:off x="2929" y="1632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636469" y="573063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3727048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353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Recap: Search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3873" y="76200"/>
            <a:ext cx="8067052" cy="6057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26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29289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Strategy: expand a cheapest node first: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Fringe is a priority queue (priority: cumulative cost)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985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does UCS 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  <p:extLst>
      <p:ext uri="{BB962C8B-B14F-4D97-AF65-F5344CB8AC3E}">
        <p14:creationId xmlns:p14="http://schemas.microsoft.com/office/powerpoint/2010/main" val="22206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4" y="4114800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3" y="1447801"/>
            <a:ext cx="64769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We’ll fix that soon!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0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0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79" y="454977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2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  <p:sp>
        <p:nvSpPr>
          <p:cNvPr id="31769" name="TextBox 26"/>
          <p:cNvSpPr txBox="1">
            <a:spLocks noChangeArrowheads="1"/>
          </p:cNvSpPr>
          <p:nvPr/>
        </p:nvSpPr>
        <p:spPr bwMode="auto">
          <a:xfrm>
            <a:off x="8467725" y="5943600"/>
            <a:ext cx="3724275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empty grid UCS (L2D5)]</a:t>
            </a:r>
          </a:p>
          <a:p>
            <a:r>
              <a:rPr lang="en-US" dirty="0">
                <a:solidFill>
                  <a:srgbClr val="C00000"/>
                </a:solidFill>
              </a:rPr>
              <a:t>[Demo: maze with deep/shallow water DFS/BFS/UCS (L2D7)]</a:t>
            </a:r>
          </a:p>
        </p:txBody>
      </p:sp>
    </p:spTree>
    <p:extLst>
      <p:ext uri="{BB962C8B-B14F-4D97-AF65-F5344CB8AC3E}">
        <p14:creationId xmlns:p14="http://schemas.microsoft.com/office/powerpoint/2010/main" val="34142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1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6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1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3)</a:t>
            </a:r>
          </a:p>
        </p:txBody>
      </p:sp>
      <p:pic>
        <p:nvPicPr>
          <p:cNvPr id="2" name="MazeShallowDeep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2" y="1143001"/>
            <a:ext cx="7215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3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05201" y="3808413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52801" y="3656013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71801" y="3960813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1" y="350520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Diagonal Stripe 22"/>
          <p:cNvSpPr/>
          <p:nvPr/>
        </p:nvSpPr>
        <p:spPr>
          <a:xfrm flipV="1">
            <a:off x="2438401" y="3505200"/>
            <a:ext cx="990600" cy="228600"/>
          </a:xfrm>
          <a:prstGeom prst="diagStrip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Palatino"/>
              <a:cs typeface="Palatino"/>
            </a:endParaRPr>
          </a:p>
        </p:txBody>
      </p:sp>
      <p:cxnSp>
        <p:nvCxnSpPr>
          <p:cNvPr id="25" name="Straight Connector 24"/>
          <p:cNvCxnSpPr>
            <a:stCxn id="23" idx="1"/>
          </p:cNvCxnSpPr>
          <p:nvPr/>
        </p:nvCxnSpPr>
        <p:spPr>
          <a:xfrm rot="10800000">
            <a:off x="1752601" y="2590801"/>
            <a:ext cx="685800" cy="97155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72401" y="2513012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1" y="2209800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39001" y="26654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467601" y="23606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72401" y="3429000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20001" y="3579812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39001" y="38846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67601" y="37322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72401" y="4876799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01" y="5027611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239001" y="4724399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67601" y="518001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Left Arrow 48"/>
          <p:cNvSpPr/>
          <p:nvPr/>
        </p:nvSpPr>
        <p:spPr>
          <a:xfrm rot="19800000" flipH="1">
            <a:off x="5867401" y="26163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Palatino"/>
              <a:cs typeface="Palatino"/>
            </a:endParaRPr>
          </a:p>
        </p:txBody>
      </p:sp>
      <p:sp>
        <p:nvSpPr>
          <p:cNvPr id="50" name="Left Arrow 49"/>
          <p:cNvSpPr/>
          <p:nvPr/>
        </p:nvSpPr>
        <p:spPr>
          <a:xfrm flipH="1">
            <a:off x="5867401" y="3505200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Palatino"/>
              <a:cs typeface="Palatino"/>
            </a:endParaRPr>
          </a:p>
        </p:txBody>
      </p:sp>
      <p:sp>
        <p:nvSpPr>
          <p:cNvPr id="51" name="Left Arrow 50"/>
          <p:cNvSpPr/>
          <p:nvPr/>
        </p:nvSpPr>
        <p:spPr>
          <a:xfrm rot="1800000" flipH="1">
            <a:off x="5825197" y="43689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Palatino"/>
              <a:cs typeface="Palatino"/>
            </a:endParaRPr>
          </a:p>
        </p:txBody>
      </p:sp>
      <p:sp>
        <p:nvSpPr>
          <p:cNvPr id="7192" name="TextBox 59"/>
          <p:cNvSpPr txBox="1">
            <a:spLocks noChangeArrowheads="1"/>
          </p:cNvSpPr>
          <p:nvPr/>
        </p:nvSpPr>
        <p:spPr bwMode="auto">
          <a:xfrm>
            <a:off x="0" y="60198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Cost: Number of pancakes flipped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71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2133891"/>
            <a:ext cx="5493904" cy="28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pic>
        <p:nvPicPr>
          <p:cNvPr id="62466" name="Picture 2" descr="Z:\Shared with PC\gates_panca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275" y="1524000"/>
            <a:ext cx="8137525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Pancake Problem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184526" y="250190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13088" y="2598738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36875" y="2403476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43238" y="2693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28964" y="3727451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0401" y="35337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52751" y="36306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59114" y="38227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75239" y="2271713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22889" y="21748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51450" y="2078038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19812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7" name="Group 81"/>
          <p:cNvGrpSpPr>
            <a:grpSpLocks/>
          </p:cNvGrpSpPr>
          <p:nvPr/>
        </p:nvGrpSpPr>
        <p:grpSpPr bwMode="auto">
          <a:xfrm flipV="1">
            <a:off x="2251075" y="4689476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357438" y="4979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9" name="Group 87"/>
          <p:cNvGrpSpPr>
            <a:grpSpLocks/>
          </p:cNvGrpSpPr>
          <p:nvPr/>
        </p:nvGrpSpPr>
        <p:grpSpPr bwMode="auto">
          <a:xfrm flipV="1">
            <a:off x="4232275" y="4357688"/>
            <a:ext cx="1025525" cy="290513"/>
            <a:chOff x="2175020" y="6019800"/>
            <a:chExt cx="1025380" cy="290946"/>
          </a:xfrm>
        </p:grpSpPr>
        <p:grpSp>
          <p:nvGrpSpPr>
            <p:cNvPr id="8281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032875" y="41910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280526" y="3900488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209088" y="3997326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139238" y="4094162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029201" y="3594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276850" y="3497262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16" name="Group 94"/>
          <p:cNvGrpSpPr>
            <a:grpSpLocks/>
          </p:cNvGrpSpPr>
          <p:nvPr/>
        </p:nvGrpSpPr>
        <p:grpSpPr bwMode="auto">
          <a:xfrm flipV="1">
            <a:off x="5135563" y="3305175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114800" y="2300287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203575" y="3127375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860675" y="4003675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3886200" y="4052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505450" y="5499100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2" name="Group 80"/>
          <p:cNvGrpSpPr>
            <a:grpSpLocks/>
          </p:cNvGrpSpPr>
          <p:nvPr/>
        </p:nvGrpSpPr>
        <p:grpSpPr bwMode="auto">
          <a:xfrm flipV="1">
            <a:off x="5257801" y="5210176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422526" y="5799138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4" name="Group 86"/>
          <p:cNvGrpSpPr>
            <a:grpSpLocks/>
          </p:cNvGrpSpPr>
          <p:nvPr/>
        </p:nvGrpSpPr>
        <p:grpSpPr bwMode="auto">
          <a:xfrm flipV="1">
            <a:off x="2174875" y="5603876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281238" y="58943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6" name="Group 92"/>
          <p:cNvGrpSpPr>
            <a:grpSpLocks/>
          </p:cNvGrpSpPr>
          <p:nvPr/>
        </p:nvGrpSpPr>
        <p:grpSpPr bwMode="auto">
          <a:xfrm flipV="1">
            <a:off x="3663951" y="5972175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70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27" name="Group 98"/>
          <p:cNvGrpSpPr>
            <a:grpSpLocks/>
          </p:cNvGrpSpPr>
          <p:nvPr/>
        </p:nvGrpSpPr>
        <p:grpSpPr bwMode="auto">
          <a:xfrm flipV="1">
            <a:off x="6858001" y="3824288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65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118475" y="59436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9" name="Group 106"/>
          <p:cNvGrpSpPr>
            <a:grpSpLocks/>
          </p:cNvGrpSpPr>
          <p:nvPr/>
        </p:nvGrpSpPr>
        <p:grpSpPr bwMode="auto">
          <a:xfrm flipV="1">
            <a:off x="8224838" y="5653088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590007" y="5272882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276600" y="5729287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724400" y="5805487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105400" y="4814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5867400" y="4281487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213475" y="3367087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295107" y="2796382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262813" y="5021262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086601" y="5118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39" name="Group 131"/>
          <p:cNvGrpSpPr>
            <a:grpSpLocks/>
          </p:cNvGrpSpPr>
          <p:nvPr/>
        </p:nvGrpSpPr>
        <p:grpSpPr bwMode="auto">
          <a:xfrm flipV="1">
            <a:off x="7192963" y="4829175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324600" y="2452687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277100" y="4395787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772400" y="5272087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572500" y="4548187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44" name="TextBox 154"/>
          <p:cNvSpPr txBox="1">
            <a:spLocks noChangeArrowheads="1"/>
          </p:cNvSpPr>
          <p:nvPr/>
        </p:nvSpPr>
        <p:spPr bwMode="auto">
          <a:xfrm>
            <a:off x="7432675" y="2757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3</a:t>
            </a:r>
          </a:p>
        </p:txBody>
      </p:sp>
      <p:sp>
        <p:nvSpPr>
          <p:cNvPr id="8245" name="TextBox 154"/>
          <p:cNvSpPr txBox="1">
            <a:spLocks noChangeArrowheads="1"/>
          </p:cNvSpPr>
          <p:nvPr/>
        </p:nvSpPr>
        <p:spPr bwMode="auto">
          <a:xfrm>
            <a:off x="9109075" y="48418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2</a:t>
            </a:r>
          </a:p>
        </p:txBody>
      </p:sp>
      <p:sp>
        <p:nvSpPr>
          <p:cNvPr id="8246" name="TextBox 154"/>
          <p:cNvSpPr txBox="1">
            <a:spLocks noChangeArrowheads="1"/>
          </p:cNvSpPr>
          <p:nvPr/>
        </p:nvSpPr>
        <p:spPr bwMode="auto">
          <a:xfrm>
            <a:off x="6061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4</a:t>
            </a:r>
          </a:p>
        </p:txBody>
      </p:sp>
      <p:sp>
        <p:nvSpPr>
          <p:cNvPr id="8247" name="TextBox 154"/>
          <p:cNvSpPr txBox="1">
            <a:spLocks noChangeArrowheads="1"/>
          </p:cNvSpPr>
          <p:nvPr/>
        </p:nvSpPr>
        <p:spPr bwMode="auto">
          <a:xfrm>
            <a:off x="6518275" y="31654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3</a:t>
            </a:r>
          </a:p>
        </p:txBody>
      </p:sp>
      <p:sp>
        <p:nvSpPr>
          <p:cNvPr id="8248" name="TextBox 154"/>
          <p:cNvSpPr txBox="1">
            <a:spLocks noChangeArrowheads="1"/>
          </p:cNvSpPr>
          <p:nvPr/>
        </p:nvSpPr>
        <p:spPr bwMode="auto">
          <a:xfrm>
            <a:off x="5984875" y="58816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3</a:t>
            </a:r>
          </a:p>
        </p:txBody>
      </p:sp>
      <p:sp>
        <p:nvSpPr>
          <p:cNvPr id="8249" name="TextBox 154"/>
          <p:cNvSpPr txBox="1">
            <a:spLocks noChangeArrowheads="1"/>
          </p:cNvSpPr>
          <p:nvPr/>
        </p:nvSpPr>
        <p:spPr bwMode="auto">
          <a:xfrm>
            <a:off x="7585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2</a:t>
            </a:r>
          </a:p>
        </p:txBody>
      </p:sp>
      <p:sp>
        <p:nvSpPr>
          <p:cNvPr id="8250" name="TextBox 154"/>
          <p:cNvSpPr txBox="1">
            <a:spLocks noChangeArrowheads="1"/>
          </p:cNvSpPr>
          <p:nvPr/>
        </p:nvSpPr>
        <p:spPr bwMode="auto">
          <a:xfrm>
            <a:off x="2784475" y="5086351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2</a:t>
            </a:r>
          </a:p>
        </p:txBody>
      </p:sp>
      <p:sp>
        <p:nvSpPr>
          <p:cNvPr id="8251" name="TextBox 154"/>
          <p:cNvSpPr txBox="1">
            <a:spLocks noChangeArrowheads="1"/>
          </p:cNvSpPr>
          <p:nvPr/>
        </p:nvSpPr>
        <p:spPr bwMode="auto">
          <a:xfrm>
            <a:off x="3470275" y="2909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2</a:t>
            </a:r>
          </a:p>
        </p:txBody>
      </p:sp>
      <p:sp>
        <p:nvSpPr>
          <p:cNvPr id="8252" name="TextBox 154"/>
          <p:cNvSpPr txBox="1">
            <a:spLocks noChangeArrowheads="1"/>
          </p:cNvSpPr>
          <p:nvPr/>
        </p:nvSpPr>
        <p:spPr bwMode="auto">
          <a:xfrm>
            <a:off x="4308475" y="2376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4</a:t>
            </a:r>
          </a:p>
        </p:txBody>
      </p:sp>
      <p:sp>
        <p:nvSpPr>
          <p:cNvPr id="8253" name="TextBox 115"/>
          <p:cNvSpPr txBox="1">
            <a:spLocks noChangeArrowheads="1"/>
          </p:cNvSpPr>
          <p:nvPr/>
        </p:nvSpPr>
        <p:spPr bwMode="auto">
          <a:xfrm>
            <a:off x="0" y="1219200"/>
            <a:ext cx="12191999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State space graph with costs as weights</a:t>
            </a:r>
          </a:p>
        </p:txBody>
      </p:sp>
      <p:sp>
        <p:nvSpPr>
          <p:cNvPr id="8254" name="TextBox 154"/>
          <p:cNvSpPr txBox="1">
            <a:spLocks noChangeArrowheads="1"/>
          </p:cNvSpPr>
          <p:nvPr/>
        </p:nvSpPr>
        <p:spPr bwMode="auto">
          <a:xfrm>
            <a:off x="3165475" y="41290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3</a:t>
            </a:r>
          </a:p>
        </p:txBody>
      </p:sp>
      <p:sp>
        <p:nvSpPr>
          <p:cNvPr id="8255" name="TextBox 154"/>
          <p:cNvSpPr txBox="1">
            <a:spLocks noChangeArrowheads="1"/>
          </p:cNvSpPr>
          <p:nvPr/>
        </p:nvSpPr>
        <p:spPr bwMode="auto">
          <a:xfrm>
            <a:off x="4079875" y="3824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4</a:t>
            </a:r>
          </a:p>
        </p:txBody>
      </p:sp>
      <p:sp>
        <p:nvSpPr>
          <p:cNvPr id="8256" name="TextBox 154"/>
          <p:cNvSpPr txBox="1">
            <a:spLocks noChangeArrowheads="1"/>
          </p:cNvSpPr>
          <p:nvPr/>
        </p:nvSpPr>
        <p:spPr bwMode="auto">
          <a:xfrm>
            <a:off x="4841875" y="4814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3</a:t>
            </a:r>
          </a:p>
        </p:txBody>
      </p:sp>
      <p:sp>
        <p:nvSpPr>
          <p:cNvPr id="8257" name="TextBox 154"/>
          <p:cNvSpPr txBox="1">
            <a:spLocks noChangeArrowheads="1"/>
          </p:cNvSpPr>
          <p:nvPr/>
        </p:nvSpPr>
        <p:spPr bwMode="auto">
          <a:xfrm>
            <a:off x="3470275" y="5424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4</a:t>
            </a:r>
          </a:p>
        </p:txBody>
      </p:sp>
      <p:sp>
        <p:nvSpPr>
          <p:cNvPr id="8258" name="TextBox 154"/>
          <p:cNvSpPr txBox="1">
            <a:spLocks noChangeArrowheads="1"/>
          </p:cNvSpPr>
          <p:nvPr/>
        </p:nvSpPr>
        <p:spPr bwMode="auto">
          <a:xfrm>
            <a:off x="5222875" y="2681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/>
                <a:cs typeface="Palatino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696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Search problem: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States (abstraction of the world)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Actions (and costs)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Successor function (world dynamics):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{s’|</a:t>
            </a:r>
            <a:r>
              <a:rPr lang="en-US" sz="1600" dirty="0" err="1"/>
              <a:t>s,a</a:t>
            </a:r>
            <a:r>
              <a:rPr lang="en-US" sz="1600" dirty="0"/>
              <a:t>-&gt;s’}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Start state and goal test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grpSp>
        <p:nvGrpSpPr>
          <p:cNvPr id="5" name="Group 4"/>
          <p:cNvGrpSpPr/>
          <p:nvPr/>
        </p:nvGrpSpPr>
        <p:grpSpPr>
          <a:xfrm>
            <a:off x="7010400" y="1219200"/>
            <a:ext cx="4876800" cy="5410200"/>
            <a:chOff x="7086600" y="1219200"/>
            <a:chExt cx="4876800" cy="5410200"/>
          </a:xfrm>
        </p:grpSpPr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65" name="Picture 11"/>
              <p:cNvPicPr preferRelativeResize="0"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63" name="Picture 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Rectangle 63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61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9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7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8" name="Rectangle 57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55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52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54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35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46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7" name="Rectangle 46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44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42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3" name="Rectangle 42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40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41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2514600" y="4724400"/>
            <a:ext cx="6858000" cy="8382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Palatino"/>
              <a:cs typeface="Palatino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390650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5734051" y="4287839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62613" y="4384675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86400" y="4191001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92763" y="4481513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1981200" y="4495801"/>
            <a:ext cx="5029200" cy="2087563"/>
            <a:chOff x="685800" y="4724400"/>
            <a:chExt cx="5029200" cy="2087106"/>
          </a:xfrm>
        </p:grpSpPr>
        <p:sp>
          <p:nvSpPr>
            <p:cNvPr id="107" name="Rectangle 106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685800" y="5790966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352800" y="5821123"/>
              <a:ext cx="2362200" cy="9903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 rot="5400000" flipH="1" flipV="1">
              <a:off x="3314792" y="4990958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3" name="Group 109"/>
          <p:cNvGrpSpPr>
            <a:grpSpLocks/>
          </p:cNvGrpSpPr>
          <p:nvPr/>
        </p:nvGrpSpPr>
        <p:grpSpPr bwMode="auto">
          <a:xfrm flipH="1">
            <a:off x="5562600" y="4541837"/>
            <a:ext cx="4419600" cy="2087563"/>
            <a:chOff x="685800" y="4724400"/>
            <a:chExt cx="4419600" cy="2087106"/>
          </a:xfrm>
        </p:grpSpPr>
        <p:sp>
          <p:nvSpPr>
            <p:cNvPr id="111" name="Rectangle 110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685800" y="5790967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352800" y="5821122"/>
              <a:ext cx="1752600" cy="99038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rot="5400000" flipH="1" flipV="1">
              <a:off x="3314792" y="4990959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4" name="Group 96"/>
          <p:cNvGrpSpPr>
            <a:grpSpLocks/>
          </p:cNvGrpSpPr>
          <p:nvPr/>
        </p:nvGrpSpPr>
        <p:grpSpPr bwMode="auto">
          <a:xfrm>
            <a:off x="2871789" y="5002213"/>
            <a:ext cx="6272212" cy="331787"/>
            <a:chOff x="1575811" y="5230090"/>
            <a:chExt cx="6272789" cy="332510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1752039" y="5424187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823484" y="5230090"/>
              <a:ext cx="495346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75811" y="5327138"/>
              <a:ext cx="1025619" cy="1591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1682183" y="551964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403408" y="5368503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33552" y="5271455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155735" y="5465552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262108" y="5561010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822981" y="5561010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070653" y="5463961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000797" y="5366913"/>
              <a:ext cx="63505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929353" y="527145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Rounded Rectangle 115"/>
          <p:cNvSpPr/>
          <p:nvPr/>
        </p:nvSpPr>
        <p:spPr>
          <a:xfrm>
            <a:off x="5181600" y="4038600"/>
            <a:ext cx="1600200" cy="6096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Palatino"/>
              <a:cs typeface="Palatino"/>
            </a:endParaRPr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2362200" y="3733800"/>
            <a:ext cx="7162800" cy="762000"/>
            <a:chOff x="1066800" y="3962400"/>
            <a:chExt cx="7162800" cy="762000"/>
          </a:xfrm>
        </p:grpSpPr>
        <p:sp>
          <p:nvSpPr>
            <p:cNvPr id="122" name="Rounded Rectangular Callout 121"/>
            <p:cNvSpPr/>
            <p:nvPr/>
          </p:nvSpPr>
          <p:spPr>
            <a:xfrm>
              <a:off x="1066800" y="3962400"/>
              <a:ext cx="2133600" cy="762000"/>
            </a:xfrm>
            <a:prstGeom prst="wedgeRoundRectCallout">
              <a:avLst>
                <a:gd name="adj1" fmla="val 43579"/>
                <a:gd name="adj2" fmla="val 7052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Palatino"/>
                  <a:cs typeface="Palatino"/>
                </a:rPr>
                <a:t>Action: flip top two</a:t>
              </a:r>
              <a:br>
                <a:rPr lang="en-US" dirty="0">
                  <a:latin typeface="Palatino"/>
                  <a:cs typeface="Palatino"/>
                </a:rPr>
              </a:br>
              <a:r>
                <a:rPr lang="en-US" dirty="0">
                  <a:latin typeface="Palatino"/>
                  <a:cs typeface="Palatino"/>
                </a:rPr>
                <a:t>Cost: 2</a:t>
              </a:r>
            </a:p>
          </p:txBody>
        </p:sp>
        <p:sp>
          <p:nvSpPr>
            <p:cNvPr id="123" name="Rounded Rectangular Callout 122"/>
            <p:cNvSpPr/>
            <p:nvPr/>
          </p:nvSpPr>
          <p:spPr>
            <a:xfrm>
              <a:off x="6096000" y="3962400"/>
              <a:ext cx="2133600" cy="762000"/>
            </a:xfrm>
            <a:prstGeom prst="wedgeRoundRectCallout">
              <a:avLst>
                <a:gd name="adj1" fmla="val -40244"/>
                <a:gd name="adj2" fmla="val 7228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Palatino"/>
                  <a:cs typeface="Palatino"/>
                </a:rPr>
                <a:t>Action: flip all four</a:t>
              </a:r>
              <a:br>
                <a:rPr lang="en-US" dirty="0">
                  <a:latin typeface="Palatino"/>
                  <a:cs typeface="Palatino"/>
                </a:rPr>
              </a:br>
              <a:r>
                <a:rPr lang="en-US" dirty="0">
                  <a:latin typeface="Palatino"/>
                  <a:cs typeface="Palatino"/>
                </a:rPr>
                <a:t>Cost: 4</a:t>
              </a:r>
            </a:p>
          </p:txBody>
        </p:sp>
      </p:grp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3733800" y="4495801"/>
            <a:ext cx="4572000" cy="393700"/>
            <a:chOff x="2438400" y="4724400"/>
            <a:chExt cx="4572000" cy="394447"/>
          </a:xfrm>
        </p:grpSpPr>
        <p:cxnSp>
          <p:nvCxnSpPr>
            <p:cNvPr id="119" name="Straight Arrow Connector 118"/>
            <p:cNvCxnSpPr/>
            <p:nvPr/>
          </p:nvCxnSpPr>
          <p:spPr>
            <a:xfrm rot="10800000" flipV="1">
              <a:off x="24384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10800000" flipH="1" flipV="1">
              <a:off x="53340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4543930" y="4965364"/>
              <a:ext cx="30537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136"/>
          <p:cNvGrpSpPr>
            <a:grpSpLocks/>
          </p:cNvGrpSpPr>
          <p:nvPr/>
        </p:nvGrpSpPr>
        <p:grpSpPr bwMode="auto">
          <a:xfrm>
            <a:off x="2133600" y="5410200"/>
            <a:ext cx="2362200" cy="762000"/>
            <a:chOff x="838200" y="5638800"/>
            <a:chExt cx="2362200" cy="762000"/>
          </a:xfrm>
        </p:grpSpPr>
        <p:grpSp>
          <p:nvGrpSpPr>
            <p:cNvPr id="9246" name="Group 97"/>
            <p:cNvGrpSpPr>
              <a:grpSpLocks/>
            </p:cNvGrpSpPr>
            <p:nvPr/>
          </p:nvGrpSpPr>
          <p:grpSpPr bwMode="auto">
            <a:xfrm>
              <a:off x="838200" y="6096000"/>
              <a:ext cx="2362200" cy="304800"/>
              <a:chOff x="838200" y="6096000"/>
              <a:chExt cx="2362200" cy="304800"/>
            </a:xfrm>
          </p:grpSpPr>
          <p:grpSp>
            <p:nvGrpSpPr>
              <p:cNvPr id="9249" name="Group 81"/>
              <p:cNvGrpSpPr>
                <a:grpSpLocks/>
              </p:cNvGrpSpPr>
              <p:nvPr/>
            </p:nvGrpSpPr>
            <p:grpSpPr bwMode="auto">
              <a:xfrm flipV="1">
                <a:off x="838200" y="6109854"/>
                <a:ext cx="1025380" cy="194975"/>
                <a:chOff x="914400" y="6033654"/>
                <a:chExt cx="1025380" cy="194975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1090613" y="6226608"/>
                  <a:ext cx="636587" cy="1587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162050" y="6032933"/>
                  <a:ext cx="495300" cy="1587"/>
                </a:xfrm>
                <a:prstGeom prst="line">
                  <a:avLst/>
                </a:prstGeom>
                <a:ln w="38100">
                  <a:solidFill>
                    <a:srgbClr val="CC99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914400" y="6129770"/>
                  <a:ext cx="1025525" cy="158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Straight Connector 80"/>
              <p:cNvCxnSpPr/>
              <p:nvPr/>
            </p:nvCxnSpPr>
            <p:spPr>
              <a:xfrm flipV="1">
                <a:off x="944563" y="6399213"/>
                <a:ext cx="812800" cy="1587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51" name="Group 87"/>
              <p:cNvGrpSpPr>
                <a:grpSpLocks/>
              </p:cNvGrpSpPr>
              <p:nvPr/>
            </p:nvGrpSpPr>
            <p:grpSpPr bwMode="auto">
              <a:xfrm flipV="1">
                <a:off x="2175020" y="6096000"/>
                <a:ext cx="1025380" cy="290946"/>
                <a:chOff x="2175020" y="6019800"/>
                <a:chExt cx="1025380" cy="290946"/>
              </a:xfrm>
            </p:grpSpPr>
            <p:grpSp>
              <p:nvGrpSpPr>
                <p:cNvPr id="9252" name="Group 82"/>
                <p:cNvGrpSpPr>
                  <a:grpSpLocks/>
                </p:cNvGrpSpPr>
                <p:nvPr/>
              </p:nvGrpSpPr>
              <p:grpSpPr bwMode="auto">
                <a:xfrm>
                  <a:off x="2175020" y="6019800"/>
                  <a:ext cx="1025380" cy="194975"/>
                  <a:chOff x="914400" y="6033654"/>
                  <a:chExt cx="1025380" cy="194975"/>
                </a:xfrm>
              </p:grpSpPr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1090468" y="6227762"/>
                    <a:ext cx="636587" cy="1588"/>
                  </a:xfrm>
                  <a:prstGeom prst="line">
                    <a:avLst/>
                  </a:prstGeom>
                  <a:ln w="38100">
                    <a:solidFill>
                      <a:srgbClr val="CC66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1161905" y="6034087"/>
                    <a:ext cx="495300" cy="1588"/>
                  </a:xfrm>
                  <a:prstGeom prst="line">
                    <a:avLst/>
                  </a:prstGeom>
                  <a:ln w="38100">
                    <a:solidFill>
                      <a:srgbClr val="CC99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914255" y="6130925"/>
                    <a:ext cx="1025525" cy="1587"/>
                  </a:xfrm>
                  <a:prstGeom prst="line">
                    <a:avLst/>
                  </a:prstGeom>
                  <a:ln w="38100">
                    <a:solidFill>
                      <a:srgbClr val="6633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2281238" y="6309158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0" name="Straight Arrow Connector 129"/>
            <p:cNvCxnSpPr/>
            <p:nvPr/>
          </p:nvCxnSpPr>
          <p:spPr>
            <a:xfrm rot="10800000" flipV="1">
              <a:off x="1295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10800000" flipH="1" flipV="1">
              <a:off x="2209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5"/>
          <p:cNvGrpSpPr>
            <a:grpSpLocks/>
          </p:cNvGrpSpPr>
          <p:nvPr/>
        </p:nvGrpSpPr>
        <p:grpSpPr bwMode="auto">
          <a:xfrm>
            <a:off x="7391400" y="5410200"/>
            <a:ext cx="2438400" cy="762000"/>
            <a:chOff x="6096000" y="5638800"/>
            <a:chExt cx="2438400" cy="762000"/>
          </a:xfrm>
        </p:grpSpPr>
        <p:grpSp>
          <p:nvGrpSpPr>
            <p:cNvPr id="9234" name="Group 98"/>
            <p:cNvGrpSpPr>
              <a:grpSpLocks/>
            </p:cNvGrpSpPr>
            <p:nvPr/>
          </p:nvGrpSpPr>
          <p:grpSpPr bwMode="auto">
            <a:xfrm>
              <a:off x="6096000" y="6096000"/>
              <a:ext cx="2438400" cy="304800"/>
              <a:chOff x="6096000" y="6096000"/>
              <a:chExt cx="2438400" cy="3048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7508875" y="6399213"/>
                <a:ext cx="1025525" cy="1587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7756525" y="6110288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7685088" y="6207125"/>
                <a:ext cx="636587" cy="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7615238" y="6302375"/>
                <a:ext cx="812800" cy="1588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096000" y="6386513"/>
                <a:ext cx="1025525" cy="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6343650" y="6289675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43" name="Group 94"/>
              <p:cNvGrpSpPr>
                <a:grpSpLocks/>
              </p:cNvGrpSpPr>
              <p:nvPr/>
            </p:nvGrpSpPr>
            <p:grpSpPr bwMode="auto">
              <a:xfrm flipV="1">
                <a:off x="6202074" y="6096000"/>
                <a:ext cx="813233" cy="96982"/>
                <a:chOff x="6278274" y="6096000"/>
                <a:chExt cx="813233" cy="96982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6350000" y="6191394"/>
                  <a:ext cx="635000" cy="1588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6278563" y="6096144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4" name="Straight Arrow Connector 133"/>
            <p:cNvCxnSpPr/>
            <p:nvPr/>
          </p:nvCxnSpPr>
          <p:spPr>
            <a:xfrm rot="10800000" flipV="1">
              <a:off x="6629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rot="10800000" flipH="1" flipV="1">
              <a:off x="7543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Rounded Rectangular Callout 70"/>
          <p:cNvSpPr/>
          <p:nvPr/>
        </p:nvSpPr>
        <p:spPr bwMode="auto">
          <a:xfrm>
            <a:off x="7772400" y="3810000"/>
            <a:ext cx="2286000" cy="990600"/>
          </a:xfrm>
          <a:prstGeom prst="wedgeRoundRectCallout">
            <a:avLst>
              <a:gd name="adj1" fmla="val 23278"/>
              <a:gd name="adj2" fmla="val 1428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dirty="0">
                <a:latin typeface="Palatino"/>
                <a:cs typeface="Palatino"/>
              </a:rPr>
              <a:t>Path to reach goal:</a:t>
            </a:r>
          </a:p>
          <a:p>
            <a:pPr algn="ctr">
              <a:defRPr/>
            </a:pPr>
            <a:r>
              <a:rPr lang="en-US" dirty="0">
                <a:latin typeface="Palatino"/>
                <a:cs typeface="Palatino"/>
              </a:rPr>
              <a:t>Flip four, flip three</a:t>
            </a:r>
          </a:p>
          <a:p>
            <a:pPr algn="ctr">
              <a:defRPr/>
            </a:pPr>
            <a:r>
              <a:rPr lang="en-US" dirty="0">
                <a:latin typeface="Palatino"/>
                <a:cs typeface="Palatino"/>
              </a:rPr>
              <a:t>Total cost: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16" grpId="0" animBg="1"/>
      <p:bldP spid="116" grpId="1" animBg="1"/>
      <p:bldP spid="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charset="0"/>
                <a:ea typeface="Palatino" charset="0"/>
                <a:cs typeface="Palatino" charset="0"/>
              </a:rPr>
              <a:t>Up next: Informed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3708400" cy="4729164"/>
          </a:xfrm>
        </p:spPr>
        <p:txBody>
          <a:bodyPr/>
          <a:lstStyle/>
          <a:p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Uninformed Search</a:t>
            </a:r>
          </a:p>
          <a:p>
            <a:pPr lvl="1"/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DFS</a:t>
            </a:r>
          </a:p>
          <a:p>
            <a:pPr lvl="1"/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BFS</a:t>
            </a:r>
          </a:p>
          <a:p>
            <a:pPr lvl="1"/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UCS</a:t>
            </a:r>
            <a:endParaRPr lang="en-US" dirty="0">
              <a:latin typeface="Palatino" charset="0"/>
              <a:ea typeface="Palatino" charset="0"/>
              <a:cs typeface="Palatino" charset="0"/>
            </a:endParaRPr>
          </a:p>
          <a:p>
            <a:pPr marL="0" indent="0">
              <a:buNone/>
            </a:pPr>
            <a:endParaRPr lang="en-US" dirty="0">
              <a:latin typeface="Palatino" charset="0"/>
              <a:ea typeface="Palatino" charset="0"/>
              <a:cs typeface="Palatino" charset="0"/>
            </a:endParaRPr>
          </a:p>
          <a:p>
            <a:pPr marL="0" indent="0">
              <a:buNone/>
            </a:pPr>
            <a:endParaRPr lang="en-US" dirty="0">
              <a:latin typeface="Palatino" charset="0"/>
              <a:ea typeface="Palatino" charset="0"/>
              <a:cs typeface="Palatino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3886200"/>
            <a:ext cx="3890186" cy="25654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21400" y="1397001"/>
            <a:ext cx="370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>
                <a:latin typeface="Palatino" charset="0"/>
                <a:ea typeface="Palatino" charset="0"/>
                <a:cs typeface="Palatino" charset="0"/>
              </a:rPr>
              <a:t>Informed Search</a:t>
            </a:r>
          </a:p>
          <a:p>
            <a:pPr lvl="1"/>
            <a:r>
              <a:rPr lang="en-US" sz="2400" kern="0" dirty="0">
                <a:latin typeface="Palatino" charset="0"/>
                <a:ea typeface="Palatino" charset="0"/>
                <a:cs typeface="Palatino" charset="0"/>
              </a:rPr>
              <a:t>Heuristics</a:t>
            </a:r>
          </a:p>
          <a:p>
            <a:pPr lvl="1"/>
            <a:r>
              <a:rPr lang="en-US" sz="2400" kern="0" dirty="0">
                <a:latin typeface="Palatino" charset="0"/>
                <a:ea typeface="Palatino" charset="0"/>
                <a:cs typeface="Palatino" charset="0"/>
              </a:rPr>
              <a:t>Greedy Search</a:t>
            </a:r>
          </a:p>
          <a:p>
            <a:pPr lvl="1"/>
            <a:r>
              <a:rPr lang="en-US" sz="2400" kern="0" dirty="0">
                <a:latin typeface="Palatino" charset="0"/>
                <a:ea typeface="Palatino" charset="0"/>
                <a:cs typeface="Palatino" charset="0"/>
              </a:rPr>
              <a:t>A* Search</a:t>
            </a:r>
          </a:p>
          <a:p>
            <a:pPr lvl="1"/>
            <a:r>
              <a:rPr lang="en-US" sz="2400" kern="0" dirty="0">
                <a:latin typeface="Palatino" charset="0"/>
                <a:ea typeface="Palatino" charset="0"/>
                <a:cs typeface="Palatino" charset="0"/>
              </a:rPr>
              <a:t>Graph Search</a:t>
            </a:r>
            <a:endParaRPr lang="en-US" kern="0" dirty="0">
              <a:latin typeface="Palatino" charset="0"/>
              <a:ea typeface="Palatino" charset="0"/>
              <a:cs typeface="Palatino" charset="0"/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>
              <a:latin typeface="Palatino" charset="0"/>
              <a:ea typeface="Palatino" charset="0"/>
              <a:cs typeface="Palatino" charset="0"/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>
              <a:latin typeface="Palatino" charset="0"/>
              <a:ea typeface="Palatino" charset="0"/>
              <a:cs typeface="Palatino" charset="0"/>
            </a:endParaRPr>
          </a:p>
        </p:txBody>
      </p:sp>
      <p:pic>
        <p:nvPicPr>
          <p:cNvPr id="1028" name="Picture 4" descr="Blind man symbol on gray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2590800" cy="270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8412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Heuristics</a:t>
            </a:r>
          </a:p>
        </p:txBody>
      </p:sp>
      <p:pic>
        <p:nvPicPr>
          <p:cNvPr id="32771" name="Picture 2" descr="Z:\Shared with PC\smallMa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98849"/>
            <a:ext cx="6623051" cy="297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7199" y="1219200"/>
            <a:ext cx="7622023" cy="17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/>
          <a:lstStyle/>
          <a:p>
            <a:pPr marL="342866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Palatino" charset="0"/>
                <a:ea typeface="Palatino" charset="0"/>
                <a:cs typeface="Palatino" charset="0"/>
              </a:rPr>
              <a:t>A heuristic is: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Palatino" charset="0"/>
                <a:ea typeface="Palatino" charset="0"/>
                <a:cs typeface="Palatino" charset="0"/>
              </a:rPr>
              <a:t>A function that </a:t>
            </a:r>
            <a:r>
              <a:rPr lang="en-US" sz="2000" i="1" kern="0" dirty="0">
                <a:latin typeface="Palatino" charset="0"/>
                <a:ea typeface="Palatino" charset="0"/>
                <a:cs typeface="Palatino" charset="0"/>
              </a:rPr>
              <a:t>estimates</a:t>
            </a:r>
            <a:r>
              <a:rPr lang="en-US" sz="2000" kern="0" dirty="0">
                <a:latin typeface="Palatino" charset="0"/>
                <a:ea typeface="Palatino" charset="0"/>
                <a:cs typeface="Palatino" charset="0"/>
              </a:rPr>
              <a:t> how close a state is to a goal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Palatino" charset="0"/>
                <a:ea typeface="Palatino" charset="0"/>
                <a:cs typeface="Palatino" charset="0"/>
              </a:rPr>
              <a:t>Designed for a particular search problem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Pathing? 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Palatino" charset="0"/>
                <a:ea typeface="Palatino" charset="0"/>
                <a:cs typeface="Palatino" charset="0"/>
              </a:rPr>
              <a:t>Examples: Manhattan distance, Euclidean distance for pathing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03293" y="4078286"/>
            <a:ext cx="3025775" cy="1924051"/>
            <a:chOff x="1573306" y="4155142"/>
            <a:chExt cx="3025588" cy="1922929"/>
          </a:xfrm>
        </p:grpSpPr>
        <p:sp>
          <p:nvSpPr>
            <p:cNvPr id="13" name="Freeform 12"/>
            <p:cNvSpPr/>
            <p:nvPr/>
          </p:nvSpPr>
          <p:spPr>
            <a:xfrm>
              <a:off x="1573306" y="4578757"/>
              <a:ext cx="3025588" cy="1499314"/>
            </a:xfrm>
            <a:custGeom>
              <a:avLst/>
              <a:gdLst>
                <a:gd name="connsiteX0" fmla="*/ 3065929 w 3065929"/>
                <a:gd name="connsiteY0" fmla="*/ 13447 h 1479177"/>
                <a:gd name="connsiteX1" fmla="*/ 0 w 3065929"/>
                <a:gd name="connsiteY1" fmla="*/ 0 h 1479177"/>
                <a:gd name="connsiteX2" fmla="*/ 26894 w 3065929"/>
                <a:gd name="connsiteY2" fmla="*/ 1479177 h 14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5929" h="1479177">
                  <a:moveTo>
                    <a:pt x="3065929" y="13447"/>
                  </a:moveTo>
                  <a:lnTo>
                    <a:pt x="0" y="0"/>
                  </a:lnTo>
                  <a:lnTo>
                    <a:pt x="26894" y="1479177"/>
                  </a:lnTo>
                </a:path>
              </a:pathLst>
            </a:cu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5"/>
            <p:cNvSpPr txBox="1">
              <a:spLocks noChangeArrowheads="1"/>
            </p:cNvSpPr>
            <p:nvPr/>
          </p:nvSpPr>
          <p:spPr bwMode="auto">
            <a:xfrm>
              <a:off x="2164976" y="4155142"/>
              <a:ext cx="441119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10</a:t>
              </a:r>
            </a:p>
          </p:txBody>
        </p:sp>
        <p:sp>
          <p:nvSpPr>
            <p:cNvPr id="32779" name="TextBox 16"/>
            <p:cNvSpPr txBox="1">
              <a:spLocks noChangeArrowheads="1"/>
            </p:cNvSpPr>
            <p:nvPr/>
          </p:nvSpPr>
          <p:spPr bwMode="auto">
            <a:xfrm>
              <a:off x="1591236" y="4953001"/>
              <a:ext cx="312887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84257" y="4495801"/>
            <a:ext cx="2978143" cy="1506537"/>
            <a:chOff x="1653989" y="4572529"/>
            <a:chExt cx="2978334" cy="15055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653989" y="4572529"/>
              <a:ext cx="2978334" cy="150554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776" name="TextBox 17"/>
            <p:cNvSpPr txBox="1">
              <a:spLocks noChangeArrowheads="1"/>
            </p:cNvSpPr>
            <p:nvPr/>
          </p:nvSpPr>
          <p:spPr bwMode="auto">
            <a:xfrm>
              <a:off x="3016625" y="5356413"/>
              <a:ext cx="620787" cy="36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11.2</a:t>
              </a:r>
            </a:p>
          </p:txBody>
        </p:sp>
      </p:grp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9223" y="1524000"/>
            <a:ext cx="3407831" cy="2300286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1000" y="4116375"/>
            <a:ext cx="3476133" cy="23742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270000" y="1397001"/>
            <a:ext cx="11379200" cy="4729164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507412" y="5916389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740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78000" y="2761817"/>
            <a:ext cx="138545" cy="13854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85606" y="4745829"/>
            <a:ext cx="138545" cy="138545"/>
          </a:xfrm>
          <a:prstGeom prst="rect">
            <a:avLst/>
          </a:prstGeom>
          <a:solidFill>
            <a:srgbClr val="CC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04429" y="5222078"/>
            <a:ext cx="138545" cy="13854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66757" y="3290843"/>
            <a:ext cx="138545" cy="13854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8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71851" y="2563812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0413" y="2660650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24200" y="2465388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30563" y="2755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16289" y="3789363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87726" y="35956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40076" y="3692524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46439" y="38846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62564" y="2333625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10214" y="22367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38775" y="2139950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68925" y="20431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79" name="Group 81"/>
          <p:cNvGrpSpPr>
            <a:grpSpLocks/>
          </p:cNvGrpSpPr>
          <p:nvPr/>
        </p:nvGrpSpPr>
        <p:grpSpPr bwMode="auto">
          <a:xfrm flipV="1">
            <a:off x="2438400" y="4751388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544763" y="5041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1" name="Group 87"/>
          <p:cNvGrpSpPr>
            <a:grpSpLocks/>
          </p:cNvGrpSpPr>
          <p:nvPr/>
        </p:nvGrpSpPr>
        <p:grpSpPr bwMode="auto">
          <a:xfrm flipV="1">
            <a:off x="4419600" y="4419600"/>
            <a:ext cx="1025525" cy="290513"/>
            <a:chOff x="2175020" y="6019800"/>
            <a:chExt cx="1025380" cy="290946"/>
          </a:xfrm>
        </p:grpSpPr>
        <p:grpSp>
          <p:nvGrpSpPr>
            <p:cNvPr id="11354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220200" y="42529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467851" y="3962400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396413" y="4059238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326563" y="4156074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216526" y="3656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464175" y="3559174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8" name="Group 94"/>
          <p:cNvGrpSpPr>
            <a:grpSpLocks/>
          </p:cNvGrpSpPr>
          <p:nvPr/>
        </p:nvGrpSpPr>
        <p:grpSpPr bwMode="auto">
          <a:xfrm flipV="1">
            <a:off x="5322888" y="3367087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302125" y="2362199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390900" y="3189287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048000" y="4065587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4073525" y="4114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692775" y="5561012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4" name="Group 80"/>
          <p:cNvGrpSpPr>
            <a:grpSpLocks/>
          </p:cNvGrpSpPr>
          <p:nvPr/>
        </p:nvGrpSpPr>
        <p:grpSpPr bwMode="auto">
          <a:xfrm flipV="1">
            <a:off x="5445126" y="5272088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609851" y="586105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6" name="Group 86"/>
          <p:cNvGrpSpPr>
            <a:grpSpLocks/>
          </p:cNvGrpSpPr>
          <p:nvPr/>
        </p:nvGrpSpPr>
        <p:grpSpPr bwMode="auto">
          <a:xfrm flipV="1">
            <a:off x="2362200" y="5665788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468563" y="59563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8" name="Group 92"/>
          <p:cNvGrpSpPr>
            <a:grpSpLocks/>
          </p:cNvGrpSpPr>
          <p:nvPr/>
        </p:nvGrpSpPr>
        <p:grpSpPr bwMode="auto">
          <a:xfrm flipV="1">
            <a:off x="3851276" y="6034087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43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99" name="Group 98"/>
          <p:cNvGrpSpPr>
            <a:grpSpLocks/>
          </p:cNvGrpSpPr>
          <p:nvPr/>
        </p:nvGrpSpPr>
        <p:grpSpPr bwMode="auto">
          <a:xfrm flipV="1">
            <a:off x="7045326" y="3886200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38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305800" y="60055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01" name="Group 106"/>
          <p:cNvGrpSpPr>
            <a:grpSpLocks/>
          </p:cNvGrpSpPr>
          <p:nvPr/>
        </p:nvGrpSpPr>
        <p:grpSpPr bwMode="auto">
          <a:xfrm flipV="1">
            <a:off x="8412163" y="5715000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777332" y="5334794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463925" y="5791199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911725" y="5867399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292725" y="4876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6054725" y="4343399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400800" y="3428999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482432" y="2858294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450138" y="5083174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273926" y="5180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11" name="Group 131"/>
          <p:cNvGrpSpPr>
            <a:grpSpLocks/>
          </p:cNvGrpSpPr>
          <p:nvPr/>
        </p:nvGrpSpPr>
        <p:grpSpPr bwMode="auto">
          <a:xfrm flipV="1">
            <a:off x="7380288" y="4891087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511925" y="2514599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464425" y="4457699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959725" y="5333999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759825" y="4610099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0" y="1103295"/>
            <a:ext cx="12192000" cy="95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Heuristic? </a:t>
            </a:r>
          </a:p>
          <a:p>
            <a:pPr algn="ctr"/>
            <a:r>
              <a:rPr lang="en-US" sz="2800" dirty="0">
                <a:latin typeface="Palatino"/>
                <a:cs typeface="Palatino"/>
              </a:rPr>
              <a:t>E.g. the number of the largest pancake that is still out of place</a:t>
            </a:r>
          </a:p>
        </p:txBody>
      </p:sp>
      <p:grpSp>
        <p:nvGrpSpPr>
          <p:cNvPr id="26" name="Group 168"/>
          <p:cNvGrpSpPr>
            <a:grpSpLocks/>
          </p:cNvGrpSpPr>
          <p:nvPr/>
        </p:nvGrpSpPr>
        <p:grpSpPr bwMode="auto">
          <a:xfrm>
            <a:off x="2057400" y="1981200"/>
            <a:ext cx="7086600" cy="4408068"/>
            <a:chOff x="457200" y="2133600"/>
            <a:chExt cx="7086600" cy="4408744"/>
          </a:xfrm>
        </p:grpSpPr>
        <p:sp>
          <p:nvSpPr>
            <p:cNvPr id="11319" name="TextBox 150"/>
            <p:cNvSpPr txBox="1">
              <a:spLocks noChangeArrowheads="1"/>
            </p:cNvSpPr>
            <p:nvPr/>
          </p:nvSpPr>
          <p:spPr bwMode="auto">
            <a:xfrm>
              <a:off x="1143000" y="2590799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0" name="TextBox 154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1" name="TextBox 156"/>
            <p:cNvSpPr txBox="1">
              <a:spLocks noChangeArrowheads="1"/>
            </p:cNvSpPr>
            <p:nvPr/>
          </p:nvSpPr>
          <p:spPr bwMode="auto">
            <a:xfrm>
              <a:off x="7239000" y="4038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1322" name="TextBox 157"/>
            <p:cNvSpPr txBox="1">
              <a:spLocks noChangeArrowheads="1"/>
            </p:cNvSpPr>
            <p:nvPr/>
          </p:nvSpPr>
          <p:spPr bwMode="auto">
            <a:xfrm>
              <a:off x="6400800" y="57912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1323" name="TextBox 158"/>
            <p:cNvSpPr txBox="1">
              <a:spLocks noChangeArrowheads="1"/>
            </p:cNvSpPr>
            <p:nvPr/>
          </p:nvSpPr>
          <p:spPr bwMode="auto">
            <a:xfrm>
              <a:off x="5334000" y="4953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4" name="TextBox 159"/>
            <p:cNvSpPr txBox="1">
              <a:spLocks noChangeArrowheads="1"/>
            </p:cNvSpPr>
            <p:nvPr/>
          </p:nvSpPr>
          <p:spPr bwMode="auto">
            <a:xfrm>
              <a:off x="5181600" y="39624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5" name="TextBox 161"/>
            <p:cNvSpPr txBox="1">
              <a:spLocks noChangeArrowheads="1"/>
            </p:cNvSpPr>
            <p:nvPr/>
          </p:nvSpPr>
          <p:spPr bwMode="auto">
            <a:xfrm>
              <a:off x="3276600" y="3429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6" name="TextBox 162"/>
            <p:cNvSpPr txBox="1">
              <a:spLocks noChangeArrowheads="1"/>
            </p:cNvSpPr>
            <p:nvPr/>
          </p:nvSpPr>
          <p:spPr bwMode="auto">
            <a:xfrm>
              <a:off x="2438400" y="44958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7" name="TextBox 163"/>
            <p:cNvSpPr txBox="1">
              <a:spLocks noChangeArrowheads="1"/>
            </p:cNvSpPr>
            <p:nvPr/>
          </p:nvSpPr>
          <p:spPr bwMode="auto">
            <a:xfrm>
              <a:off x="3505200" y="5334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8" name="TextBox 164"/>
            <p:cNvSpPr txBox="1">
              <a:spLocks noChangeArrowheads="1"/>
            </p:cNvSpPr>
            <p:nvPr/>
          </p:nvSpPr>
          <p:spPr bwMode="auto">
            <a:xfrm>
              <a:off x="1905000" y="6096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9" name="TextBox 165"/>
            <p:cNvSpPr txBox="1">
              <a:spLocks noChangeArrowheads="1"/>
            </p:cNvSpPr>
            <p:nvPr/>
          </p:nvSpPr>
          <p:spPr bwMode="auto">
            <a:xfrm>
              <a:off x="457200" y="4876801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0" name="TextBox 166"/>
            <p:cNvSpPr txBox="1">
              <a:spLocks noChangeArrowheads="1"/>
            </p:cNvSpPr>
            <p:nvPr/>
          </p:nvSpPr>
          <p:spPr bwMode="auto">
            <a:xfrm>
              <a:off x="457200" y="5715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1" name="TextBox 167"/>
            <p:cNvSpPr txBox="1">
              <a:spLocks noChangeArrowheads="1"/>
            </p:cNvSpPr>
            <p:nvPr/>
          </p:nvSpPr>
          <p:spPr bwMode="auto">
            <a:xfrm>
              <a:off x="1219200" y="3657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8763000" y="2209799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C0000"/>
                </a:solidFill>
              </a:rPr>
              <a:t>h(x)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0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-457200"/>
            <a:ext cx="9753599" cy="73151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15200" y="914400"/>
            <a:ext cx="4876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448800" cy="1143000"/>
          </a:xfrm>
        </p:spPr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8161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39861"/>
            <a:ext cx="8229600" cy="488473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Expand the node that seems closest…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8000"/>
                </a:solidFill>
              </a:rPr>
              <a:t>Is it optimal?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No. Resulting path to Bucharest is not the shortest!</a:t>
            </a:r>
          </a:p>
        </p:txBody>
      </p:sp>
      <p:pic>
        <p:nvPicPr>
          <p:cNvPr id="816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177" y="2268535"/>
            <a:ext cx="11223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993" y="2311399"/>
            <a:ext cx="653573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2394" y="2362200"/>
            <a:ext cx="78771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9218" y="2343153"/>
            <a:ext cx="7880351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3962400"/>
            <a:ext cx="3238498" cy="2428874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803"/>
          <a:stretch>
            <a:fillRect/>
          </a:stretch>
        </p:blipFill>
        <p:spPr bwMode="auto">
          <a:xfrm>
            <a:off x="7339093" y="0"/>
            <a:ext cx="48529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8"/>
          <p:cNvSpPr>
            <a:spLocks/>
          </p:cNvSpPr>
          <p:nvPr/>
        </p:nvSpPr>
        <p:spPr bwMode="auto">
          <a:xfrm>
            <a:off x="8094662" y="3833812"/>
            <a:ext cx="2884488" cy="2263775"/>
          </a:xfrm>
          <a:custGeom>
            <a:avLst/>
            <a:gdLst>
              <a:gd name="T0" fmla="*/ 2147483647 w 1817"/>
              <a:gd name="T1" fmla="*/ 2147483647 h 1714"/>
              <a:gd name="T2" fmla="*/ 2147483647 w 1817"/>
              <a:gd name="T3" fmla="*/ 2147483647 h 1714"/>
              <a:gd name="T4" fmla="*/ 2147483647 w 1817"/>
              <a:gd name="T5" fmla="*/ 2147483647 h 1714"/>
              <a:gd name="T6" fmla="*/ 2147483647 w 1817"/>
              <a:gd name="T7" fmla="*/ 2147483647 h 1714"/>
              <a:gd name="T8" fmla="*/ 2147483647 w 1817"/>
              <a:gd name="T9" fmla="*/ 2147483647 h 1714"/>
              <a:gd name="T10" fmla="*/ 2147483647 w 1817"/>
              <a:gd name="T11" fmla="*/ 2147483647 h 1714"/>
              <a:gd name="T12" fmla="*/ 2147483647 w 1817"/>
              <a:gd name="T13" fmla="*/ 2147483647 h 1714"/>
              <a:gd name="T14" fmla="*/ 2147483647 w 1817"/>
              <a:gd name="T15" fmla="*/ 2147483647 h 1714"/>
              <a:gd name="T16" fmla="*/ 2147483647 w 1817"/>
              <a:gd name="T17" fmla="*/ 2147483647 h 1714"/>
              <a:gd name="T18" fmla="*/ 2147483647 w 1817"/>
              <a:gd name="T19" fmla="*/ 2147483647 h 1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17"/>
              <a:gd name="T31" fmla="*/ 0 h 1714"/>
              <a:gd name="T32" fmla="*/ 1817 w 1817"/>
              <a:gd name="T33" fmla="*/ 1714 h 17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17" h="1714">
                <a:moveTo>
                  <a:pt x="938" y="164"/>
                </a:moveTo>
                <a:cubicBezTo>
                  <a:pt x="1096" y="407"/>
                  <a:pt x="1716" y="1413"/>
                  <a:pt x="1817" y="1625"/>
                </a:cubicBezTo>
                <a:cubicBezTo>
                  <a:pt x="1741" y="1629"/>
                  <a:pt x="1331" y="1650"/>
                  <a:pt x="1054" y="1649"/>
                </a:cubicBezTo>
                <a:cubicBezTo>
                  <a:pt x="1021" y="1539"/>
                  <a:pt x="1101" y="1279"/>
                  <a:pt x="1036" y="1021"/>
                </a:cubicBezTo>
                <a:cubicBezTo>
                  <a:pt x="1008" y="965"/>
                  <a:pt x="973" y="949"/>
                  <a:pt x="897" y="973"/>
                </a:cubicBezTo>
                <a:cubicBezTo>
                  <a:pt x="855" y="963"/>
                  <a:pt x="618" y="1676"/>
                  <a:pt x="586" y="1654"/>
                </a:cubicBezTo>
                <a:cubicBezTo>
                  <a:pt x="468" y="1651"/>
                  <a:pt x="44" y="1714"/>
                  <a:pt x="47" y="1649"/>
                </a:cubicBezTo>
                <a:cubicBezTo>
                  <a:pt x="0" y="1570"/>
                  <a:pt x="165" y="1427"/>
                  <a:pt x="302" y="1181"/>
                </a:cubicBezTo>
                <a:cubicBezTo>
                  <a:pt x="348" y="1005"/>
                  <a:pt x="762" y="338"/>
                  <a:pt x="868" y="169"/>
                </a:cubicBezTo>
                <a:cubicBezTo>
                  <a:pt x="974" y="0"/>
                  <a:pt x="924" y="165"/>
                  <a:pt x="938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86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a node that you think is closest to a goal state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Heuristic: estimate of distance to nearest goal for each state</a:t>
            </a:r>
          </a:p>
          <a:p>
            <a:pPr lvl="1"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common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Best-first takes you straight to the (wrong) goal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Worst-case: like a badly-guided DFS</a:t>
            </a:r>
          </a:p>
        </p:txBody>
      </p:sp>
      <p:sp>
        <p:nvSpPr>
          <p:cNvPr id="13317" name="Freeform 30"/>
          <p:cNvSpPr>
            <a:spLocks/>
          </p:cNvSpPr>
          <p:nvPr/>
        </p:nvSpPr>
        <p:spPr bwMode="auto">
          <a:xfrm>
            <a:off x="9348787" y="1219200"/>
            <a:ext cx="846139" cy="1774825"/>
          </a:xfrm>
          <a:custGeom>
            <a:avLst/>
            <a:gdLst>
              <a:gd name="T0" fmla="*/ 2147483647 w 533"/>
              <a:gd name="T1" fmla="*/ 2147483647 h 1118"/>
              <a:gd name="T2" fmla="*/ 2147483647 w 533"/>
              <a:gd name="T3" fmla="*/ 2147483647 h 1118"/>
              <a:gd name="T4" fmla="*/ 2147483647 w 533"/>
              <a:gd name="T5" fmla="*/ 2147483647 h 1118"/>
              <a:gd name="T6" fmla="*/ 2147483647 w 533"/>
              <a:gd name="T7" fmla="*/ 2147483647 h 1118"/>
              <a:gd name="T8" fmla="*/ 2147483647 w 533"/>
              <a:gd name="T9" fmla="*/ 2147483647 h 1118"/>
              <a:gd name="T10" fmla="*/ 2147483647 w 533"/>
              <a:gd name="T11" fmla="*/ 2147483647 h 1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3"/>
              <a:gd name="T19" fmla="*/ 0 h 1118"/>
              <a:gd name="T20" fmla="*/ 533 w 533"/>
              <a:gd name="T21" fmla="*/ 1118 h 1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3" h="1118">
                <a:moveTo>
                  <a:pt x="100" y="137"/>
                </a:moveTo>
                <a:cubicBezTo>
                  <a:pt x="172" y="245"/>
                  <a:pt x="395" y="656"/>
                  <a:pt x="464" y="788"/>
                </a:cubicBezTo>
                <a:cubicBezTo>
                  <a:pt x="533" y="920"/>
                  <a:pt x="513" y="858"/>
                  <a:pt x="513" y="928"/>
                </a:cubicBezTo>
                <a:cubicBezTo>
                  <a:pt x="472" y="988"/>
                  <a:pt x="380" y="1118"/>
                  <a:pt x="281" y="991"/>
                </a:cubicBezTo>
                <a:cubicBezTo>
                  <a:pt x="260" y="823"/>
                  <a:pt x="60" y="284"/>
                  <a:pt x="30" y="142"/>
                </a:cubicBezTo>
                <a:cubicBezTo>
                  <a:pt x="0" y="0"/>
                  <a:pt x="32" y="29"/>
                  <a:pt x="100" y="137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8" name="Freeform 4"/>
          <p:cNvSpPr>
            <a:spLocks/>
          </p:cNvSpPr>
          <p:nvPr/>
        </p:nvSpPr>
        <p:spPr bwMode="auto">
          <a:xfrm>
            <a:off x="8001000" y="1322386"/>
            <a:ext cx="2927351" cy="2108200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9" name="Oval 5"/>
          <p:cNvSpPr>
            <a:spLocks noChangeArrowheads="1"/>
          </p:cNvSpPr>
          <p:nvPr/>
        </p:nvSpPr>
        <p:spPr bwMode="auto">
          <a:xfrm>
            <a:off x="9123363" y="1677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0" name="Oval 6"/>
          <p:cNvSpPr>
            <a:spLocks noChangeArrowheads="1"/>
          </p:cNvSpPr>
          <p:nvPr/>
        </p:nvSpPr>
        <p:spPr bwMode="auto">
          <a:xfrm>
            <a:off x="9599613" y="166846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9253537" y="1528763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9236076" y="148272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3" name="Text Box 9"/>
          <p:cNvSpPr txBox="1">
            <a:spLocks noChangeArrowheads="1"/>
          </p:cNvSpPr>
          <p:nvPr/>
        </p:nvSpPr>
        <p:spPr bwMode="auto">
          <a:xfrm>
            <a:off x="9637711" y="1281112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24" name="Oval 11"/>
          <p:cNvSpPr>
            <a:spLocks noChangeArrowheads="1"/>
          </p:cNvSpPr>
          <p:nvPr/>
        </p:nvSpPr>
        <p:spPr bwMode="auto">
          <a:xfrm>
            <a:off x="9847263" y="25923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5" name="Oval 17"/>
          <p:cNvSpPr>
            <a:spLocks noChangeArrowheads="1"/>
          </p:cNvSpPr>
          <p:nvPr/>
        </p:nvSpPr>
        <p:spPr bwMode="auto">
          <a:xfrm>
            <a:off x="9355137" y="125253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6" name="Freeform 18"/>
          <p:cNvSpPr>
            <a:spLocks/>
          </p:cNvSpPr>
          <p:nvPr/>
        </p:nvSpPr>
        <p:spPr bwMode="auto">
          <a:xfrm>
            <a:off x="8080376" y="3959223"/>
            <a:ext cx="2927351" cy="2062163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7" name="Oval 19"/>
          <p:cNvSpPr>
            <a:spLocks noChangeArrowheads="1"/>
          </p:cNvSpPr>
          <p:nvPr/>
        </p:nvSpPr>
        <p:spPr bwMode="auto">
          <a:xfrm>
            <a:off x="9202737" y="43148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8" name="Oval 20"/>
          <p:cNvSpPr>
            <a:spLocks noChangeArrowheads="1"/>
          </p:cNvSpPr>
          <p:nvPr/>
        </p:nvSpPr>
        <p:spPr bwMode="auto">
          <a:xfrm>
            <a:off x="9678988" y="430529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9" name="Text Box 21"/>
          <p:cNvSpPr txBox="1">
            <a:spLocks noChangeArrowheads="1"/>
          </p:cNvSpPr>
          <p:nvPr/>
        </p:nvSpPr>
        <p:spPr bwMode="auto">
          <a:xfrm>
            <a:off x="9332912" y="4165600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30" name="Freeform 22"/>
          <p:cNvSpPr>
            <a:spLocks/>
          </p:cNvSpPr>
          <p:nvPr/>
        </p:nvSpPr>
        <p:spPr bwMode="auto">
          <a:xfrm>
            <a:off x="9315451" y="411956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31" name="Text Box 23"/>
          <p:cNvSpPr txBox="1">
            <a:spLocks noChangeArrowheads="1"/>
          </p:cNvSpPr>
          <p:nvPr/>
        </p:nvSpPr>
        <p:spPr bwMode="auto">
          <a:xfrm>
            <a:off x="9717087" y="391795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32" name="Oval 25"/>
          <p:cNvSpPr>
            <a:spLocks noChangeArrowheads="1"/>
          </p:cNvSpPr>
          <p:nvPr/>
        </p:nvSpPr>
        <p:spPr bwMode="auto">
          <a:xfrm>
            <a:off x="9466263" y="53355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3" name="Oval 29"/>
          <p:cNvSpPr>
            <a:spLocks noChangeArrowheads="1"/>
          </p:cNvSpPr>
          <p:nvPr/>
        </p:nvSpPr>
        <p:spPr bwMode="auto">
          <a:xfrm>
            <a:off x="9434513" y="388937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4" name="TextBox 18"/>
          <p:cNvSpPr txBox="1">
            <a:spLocks noChangeArrowheads="1"/>
          </p:cNvSpPr>
          <p:nvPr/>
        </p:nvSpPr>
        <p:spPr bwMode="auto">
          <a:xfrm>
            <a:off x="7086600" y="6211671"/>
            <a:ext cx="510540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empty (L3D1)] </a:t>
            </a:r>
          </a:p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small maze (L3D4)]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26" grpId="0" animBg="1"/>
      <p:bldP spid="13327" grpId="0" animBg="1"/>
      <p:bldP spid="13328" grpId="0" animBg="1"/>
      <p:bldP spid="13329" grpId="0"/>
      <p:bldP spid="13330" grpId="0" animBg="1"/>
      <p:bldP spid="13331" grpId="0"/>
      <p:bldP spid="13332" grpId="0" animBg="1"/>
      <p:bldP spid="133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Greedy (Empty)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4739" y="1143001"/>
            <a:ext cx="6362523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cxnSp>
        <p:nvCxnSpPr>
          <p:cNvPr id="19601" name="AutoShape 11"/>
          <p:cNvCxnSpPr>
            <a:cxnSpLocks noChangeShapeType="1"/>
            <a:stCxn id="19597" idx="2"/>
          </p:cNvCxnSpPr>
          <p:nvPr/>
        </p:nvCxnSpPr>
        <p:spPr bwMode="auto">
          <a:xfrm flipH="1">
            <a:off x="723900" y="4299859"/>
            <a:ext cx="533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02" name="AutoShape 12"/>
          <p:cNvCxnSpPr>
            <a:cxnSpLocks noChangeShapeType="1"/>
            <a:stCxn id="19597" idx="2"/>
          </p:cNvCxnSpPr>
          <p:nvPr/>
        </p:nvCxnSpPr>
        <p:spPr bwMode="auto">
          <a:xfrm>
            <a:off x="1257300" y="4299859"/>
            <a:ext cx="152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1" name="Group 19490"/>
          <p:cNvGrpSpPr/>
          <p:nvPr/>
        </p:nvGrpSpPr>
        <p:grpSpPr>
          <a:xfrm>
            <a:off x="533400" y="4781022"/>
            <a:ext cx="1066800" cy="535556"/>
            <a:chOff x="3124200" y="4781022"/>
            <a:chExt cx="1066800" cy="535556"/>
          </a:xfrm>
        </p:grpSpPr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31242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38100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03" name="AutoShape 13"/>
            <p:cNvCxnSpPr>
              <a:cxnSpLocks noChangeShapeType="1"/>
              <a:endCxn id="19595" idx="0"/>
            </p:cNvCxnSpPr>
            <p:nvPr/>
          </p:nvCxnSpPr>
          <p:spPr bwMode="auto">
            <a:xfrm>
              <a:off x="33147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endCxn id="19599" idx="0"/>
            </p:cNvCxnSpPr>
            <p:nvPr/>
          </p:nvCxnSpPr>
          <p:spPr bwMode="auto">
            <a:xfrm>
              <a:off x="40005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9633" name="Text Box 17"/>
          <p:cNvSpPr txBox="1">
            <a:spLocks noChangeArrowheads="1"/>
          </p:cNvSpPr>
          <p:nvPr/>
        </p:nvSpPr>
        <p:spPr bwMode="auto">
          <a:xfrm>
            <a:off x="3276600" y="4934436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p</a:t>
            </a:r>
          </a:p>
        </p:txBody>
      </p:sp>
      <p:sp>
        <p:nvSpPr>
          <p:cNvPr id="19638" name="Text Box 22"/>
          <p:cNvSpPr txBox="1">
            <a:spLocks noChangeArrowheads="1"/>
          </p:cNvSpPr>
          <p:nvPr/>
        </p:nvSpPr>
        <p:spPr bwMode="auto">
          <a:xfrm>
            <a:off x="3276600" y="5415600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q</a:t>
            </a:r>
          </a:p>
        </p:txBody>
      </p:sp>
      <p:grpSp>
        <p:nvGrpSpPr>
          <p:cNvPr id="19488" name="Group 19487"/>
          <p:cNvGrpSpPr/>
          <p:nvPr/>
        </p:nvGrpSpPr>
        <p:grpSpPr>
          <a:xfrm>
            <a:off x="3390900" y="4232914"/>
            <a:ext cx="1638300" cy="2020886"/>
            <a:chOff x="5981700" y="4232914"/>
            <a:chExt cx="1638300" cy="2020886"/>
          </a:xfrm>
        </p:grpSpPr>
        <p:sp>
          <p:nvSpPr>
            <p:cNvPr id="19634" name="Text Box 18"/>
            <p:cNvSpPr txBox="1">
              <a:spLocks noChangeArrowheads="1"/>
            </p:cNvSpPr>
            <p:nvPr/>
          </p:nvSpPr>
          <p:spPr bwMode="auto">
            <a:xfrm>
              <a:off x="60960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19635" name="Text Box 19"/>
            <p:cNvSpPr txBox="1">
              <a:spLocks noChangeArrowheads="1"/>
            </p:cNvSpPr>
            <p:nvPr/>
          </p:nvSpPr>
          <p:spPr bwMode="auto">
            <a:xfrm>
              <a:off x="67818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19636" name="Text Box 20"/>
            <p:cNvSpPr txBox="1">
              <a:spLocks noChangeArrowheads="1"/>
            </p:cNvSpPr>
            <p:nvPr/>
          </p:nvSpPr>
          <p:spPr bwMode="auto">
            <a:xfrm>
              <a:off x="67818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19637" name="Text Box 21"/>
            <p:cNvSpPr txBox="1">
              <a:spLocks noChangeArrowheads="1"/>
            </p:cNvSpPr>
            <p:nvPr/>
          </p:nvSpPr>
          <p:spPr bwMode="auto">
            <a:xfrm>
              <a:off x="63246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sp>
          <p:nvSpPr>
            <p:cNvPr id="19639" name="Text Box 23"/>
            <p:cNvSpPr txBox="1">
              <a:spLocks noChangeArrowheads="1"/>
            </p:cNvSpPr>
            <p:nvPr/>
          </p:nvSpPr>
          <p:spPr bwMode="auto">
            <a:xfrm>
              <a:off x="6553200" y="541560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19640" name="Text Box 24"/>
            <p:cNvSpPr txBox="1">
              <a:spLocks noChangeArrowheads="1"/>
            </p:cNvSpPr>
            <p:nvPr/>
          </p:nvSpPr>
          <p:spPr bwMode="auto">
            <a:xfrm>
              <a:off x="6858000" y="5469992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19641" name="Text Box 25"/>
            <p:cNvSpPr txBox="1">
              <a:spLocks noChangeArrowheads="1"/>
            </p:cNvSpPr>
            <p:nvPr/>
          </p:nvSpPr>
          <p:spPr bwMode="auto">
            <a:xfrm>
              <a:off x="6553200" y="588421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42" name="AutoShape 26"/>
            <p:cNvCxnSpPr>
              <a:cxnSpLocks noChangeShapeType="1"/>
              <a:stCxn id="19632" idx="2"/>
              <a:endCxn id="19634" idx="0"/>
            </p:cNvCxnSpPr>
            <p:nvPr/>
          </p:nvCxnSpPr>
          <p:spPr bwMode="auto">
            <a:xfrm flipH="1">
              <a:off x="6286500" y="4232914"/>
              <a:ext cx="3810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3" name="AutoShape 27"/>
            <p:cNvCxnSpPr>
              <a:cxnSpLocks noChangeShapeType="1"/>
              <a:stCxn id="19632" idx="2"/>
              <a:endCxn id="19636" idx="0"/>
            </p:cNvCxnSpPr>
            <p:nvPr/>
          </p:nvCxnSpPr>
          <p:spPr bwMode="auto">
            <a:xfrm>
              <a:off x="6667500" y="4232914"/>
              <a:ext cx="3048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4" name="AutoShape 28"/>
            <p:cNvCxnSpPr>
              <a:cxnSpLocks noChangeShapeType="1"/>
              <a:stCxn id="19634" idx="2"/>
              <a:endCxn id="19633" idx="0"/>
            </p:cNvCxnSpPr>
            <p:nvPr/>
          </p:nvCxnSpPr>
          <p:spPr bwMode="auto">
            <a:xfrm flipH="1">
              <a:off x="5981700" y="4768470"/>
              <a:ext cx="3048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5" name="AutoShape 29"/>
            <p:cNvCxnSpPr>
              <a:cxnSpLocks noChangeShapeType="1"/>
              <a:stCxn id="19634" idx="2"/>
              <a:endCxn id="19637" idx="0"/>
            </p:cNvCxnSpPr>
            <p:nvPr/>
          </p:nvCxnSpPr>
          <p:spPr bwMode="auto">
            <a:xfrm>
              <a:off x="6286500" y="4768470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6" name="AutoShape 30"/>
            <p:cNvCxnSpPr>
              <a:cxnSpLocks noChangeShapeType="1"/>
              <a:stCxn id="19636" idx="2"/>
              <a:endCxn id="19635" idx="0"/>
            </p:cNvCxnSpPr>
            <p:nvPr/>
          </p:nvCxnSpPr>
          <p:spPr bwMode="auto">
            <a:xfrm>
              <a:off x="6972300" y="4768470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7" name="AutoShape 31"/>
            <p:cNvCxnSpPr>
              <a:cxnSpLocks noChangeShapeType="1"/>
              <a:stCxn id="19633" idx="2"/>
              <a:endCxn id="19638" idx="0"/>
            </p:cNvCxnSpPr>
            <p:nvPr/>
          </p:nvCxnSpPr>
          <p:spPr bwMode="auto">
            <a:xfrm>
              <a:off x="5981700" y="5304025"/>
              <a:ext cx="0" cy="1115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8" name="AutoShape 32"/>
            <p:cNvCxnSpPr>
              <a:cxnSpLocks noChangeShapeType="1"/>
              <a:stCxn id="19635" idx="2"/>
              <a:endCxn id="19639" idx="0"/>
            </p:cNvCxnSpPr>
            <p:nvPr/>
          </p:nvCxnSpPr>
          <p:spPr bwMode="auto">
            <a:xfrm flipH="1">
              <a:off x="6743700" y="5304026"/>
              <a:ext cx="22860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9" name="AutoShape 33"/>
            <p:cNvCxnSpPr>
              <a:cxnSpLocks noChangeShapeType="1"/>
              <a:stCxn id="19635" idx="2"/>
              <a:endCxn id="19640" idx="0"/>
            </p:cNvCxnSpPr>
            <p:nvPr/>
          </p:nvCxnSpPr>
          <p:spPr bwMode="auto">
            <a:xfrm>
              <a:off x="6972300" y="5304026"/>
              <a:ext cx="2667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0" name="AutoShape 34"/>
            <p:cNvCxnSpPr>
              <a:cxnSpLocks noChangeShapeType="1"/>
              <a:stCxn id="19639" idx="2"/>
              <a:endCxn id="19641" idx="0"/>
            </p:cNvCxnSpPr>
            <p:nvPr/>
          </p:nvCxnSpPr>
          <p:spPr bwMode="auto">
            <a:xfrm>
              <a:off x="6743700" y="5785189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1" name="Group 30"/>
          <p:cNvGrpSpPr/>
          <p:nvPr/>
        </p:nvGrpSpPr>
        <p:grpSpPr>
          <a:xfrm>
            <a:off x="5638800" y="4232914"/>
            <a:ext cx="381000" cy="493716"/>
            <a:chOff x="8229600" y="4232914"/>
            <a:chExt cx="381000" cy="493716"/>
          </a:xfrm>
        </p:grpSpPr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8229600" y="435704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8420100" y="4232914"/>
              <a:ext cx="0" cy="1241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3" name="AutoShape 48"/>
          <p:cNvCxnSpPr>
            <a:cxnSpLocks noChangeShapeType="1"/>
            <a:stCxn id="19613" idx="2"/>
            <a:endCxn id="19615" idx="0"/>
          </p:cNvCxnSpPr>
          <p:nvPr/>
        </p:nvCxnSpPr>
        <p:spPr bwMode="auto">
          <a:xfrm flipH="1">
            <a:off x="1866900" y="4768470"/>
            <a:ext cx="3810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24" name="AutoShape 49"/>
          <p:cNvCxnSpPr>
            <a:cxnSpLocks noChangeShapeType="1"/>
            <a:stCxn id="19613" idx="2"/>
            <a:endCxn id="19617" idx="0"/>
          </p:cNvCxnSpPr>
          <p:nvPr/>
        </p:nvCxnSpPr>
        <p:spPr bwMode="auto">
          <a:xfrm>
            <a:off x="2247900" y="4768470"/>
            <a:ext cx="3048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2" name="Group 19491"/>
          <p:cNvGrpSpPr/>
          <p:nvPr/>
        </p:nvGrpSpPr>
        <p:grpSpPr>
          <a:xfrm>
            <a:off x="1866900" y="5304026"/>
            <a:ext cx="419100" cy="535555"/>
            <a:chOff x="4457700" y="5304026"/>
            <a:chExt cx="419100" cy="535555"/>
          </a:xfrm>
        </p:grpSpPr>
        <p:sp>
          <p:nvSpPr>
            <p:cNvPr id="19618" name="Text Box 43"/>
            <p:cNvSpPr txBox="1">
              <a:spLocks noChangeArrowheads="1"/>
            </p:cNvSpPr>
            <p:nvPr/>
          </p:nvSpPr>
          <p:spPr bwMode="auto">
            <a:xfrm>
              <a:off x="44958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q</a:t>
              </a:r>
            </a:p>
          </p:txBody>
        </p:sp>
        <p:cxnSp>
          <p:nvCxnSpPr>
            <p:cNvPr id="19626" name="AutoShape 51"/>
            <p:cNvCxnSpPr>
              <a:cxnSpLocks noChangeShapeType="1"/>
              <a:stCxn id="19615" idx="2"/>
              <a:endCxn id="19618" idx="0"/>
            </p:cNvCxnSpPr>
            <p:nvPr/>
          </p:nvCxnSpPr>
          <p:spPr bwMode="auto">
            <a:xfrm>
              <a:off x="44577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7" name="AutoShape 52"/>
          <p:cNvCxnSpPr>
            <a:cxnSpLocks noChangeShapeType="1"/>
            <a:stCxn id="19617" idx="2"/>
            <a:endCxn id="19616" idx="0"/>
          </p:cNvCxnSpPr>
          <p:nvPr/>
        </p:nvCxnSpPr>
        <p:spPr bwMode="auto">
          <a:xfrm>
            <a:off x="2552700" y="5304026"/>
            <a:ext cx="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3" name="Group 19492"/>
          <p:cNvGrpSpPr/>
          <p:nvPr/>
        </p:nvGrpSpPr>
        <p:grpSpPr>
          <a:xfrm>
            <a:off x="1447800" y="5304026"/>
            <a:ext cx="419100" cy="1016719"/>
            <a:chOff x="4038600" y="5304026"/>
            <a:chExt cx="419100" cy="1016719"/>
          </a:xfrm>
        </p:grpSpPr>
        <p:sp>
          <p:nvSpPr>
            <p:cNvPr id="19614" name="Text Box 39"/>
            <p:cNvSpPr txBox="1">
              <a:spLocks noChangeArrowheads="1"/>
            </p:cNvSpPr>
            <p:nvPr/>
          </p:nvSpPr>
          <p:spPr bwMode="auto">
            <a:xfrm>
              <a:off x="40386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19619" name="Text Box 44"/>
            <p:cNvSpPr txBox="1">
              <a:spLocks noChangeArrowheads="1"/>
            </p:cNvSpPr>
            <p:nvPr/>
          </p:nvSpPr>
          <p:spPr bwMode="auto">
            <a:xfrm>
              <a:off x="40386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25" name="AutoShape 50"/>
            <p:cNvCxnSpPr>
              <a:cxnSpLocks noChangeShapeType="1"/>
              <a:stCxn id="19615" idx="2"/>
              <a:endCxn id="19614" idx="0"/>
            </p:cNvCxnSpPr>
            <p:nvPr/>
          </p:nvCxnSpPr>
          <p:spPr bwMode="auto">
            <a:xfrm flipH="1">
              <a:off x="42291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8" name="AutoShape 53"/>
            <p:cNvCxnSpPr>
              <a:cxnSpLocks noChangeShapeType="1"/>
              <a:stCxn id="19614" idx="2"/>
              <a:endCxn id="19619" idx="0"/>
            </p:cNvCxnSpPr>
            <p:nvPr/>
          </p:nvCxnSpPr>
          <p:spPr bwMode="auto">
            <a:xfrm>
              <a:off x="4229100" y="5839582"/>
              <a:ext cx="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9" name="AutoShape 54"/>
          <p:cNvCxnSpPr>
            <a:cxnSpLocks noChangeShapeType="1"/>
            <a:stCxn id="19616" idx="2"/>
            <a:endCxn id="19620" idx="0"/>
          </p:cNvCxnSpPr>
          <p:nvPr/>
        </p:nvCxnSpPr>
        <p:spPr bwMode="auto">
          <a:xfrm flipH="1">
            <a:off x="2324100" y="5839582"/>
            <a:ext cx="2286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30" name="AutoShape 55"/>
          <p:cNvCxnSpPr>
            <a:cxnSpLocks noChangeShapeType="1"/>
            <a:stCxn id="19616" idx="2"/>
            <a:endCxn id="19621" idx="0"/>
          </p:cNvCxnSpPr>
          <p:nvPr/>
        </p:nvCxnSpPr>
        <p:spPr bwMode="auto">
          <a:xfrm>
            <a:off x="2552700" y="5839582"/>
            <a:ext cx="2667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0" name="Group 19489"/>
          <p:cNvGrpSpPr/>
          <p:nvPr/>
        </p:nvGrpSpPr>
        <p:grpSpPr>
          <a:xfrm>
            <a:off x="2133600" y="6320745"/>
            <a:ext cx="381000" cy="468611"/>
            <a:chOff x="4724400" y="6320745"/>
            <a:chExt cx="381000" cy="468611"/>
          </a:xfrm>
        </p:grpSpPr>
        <p:sp>
          <p:nvSpPr>
            <p:cNvPr id="19622" name="Text Box 47"/>
            <p:cNvSpPr txBox="1">
              <a:spLocks noChangeArrowheads="1"/>
            </p:cNvSpPr>
            <p:nvPr/>
          </p:nvSpPr>
          <p:spPr bwMode="auto">
            <a:xfrm>
              <a:off x="4724400" y="641976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cxnSp>
          <p:nvCxnSpPr>
            <p:cNvPr id="19631" name="AutoShape 56"/>
            <p:cNvCxnSpPr>
              <a:cxnSpLocks noChangeShapeType="1"/>
              <a:stCxn id="19620" idx="2"/>
              <a:endCxn id="19622" idx="0"/>
            </p:cNvCxnSpPr>
            <p:nvPr/>
          </p:nvCxnSpPr>
          <p:spPr bwMode="auto">
            <a:xfrm>
              <a:off x="4914900" y="6320745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09" name="AutoShape 57"/>
          <p:cNvCxnSpPr>
            <a:cxnSpLocks noChangeShapeType="1"/>
            <a:stCxn id="19597" idx="2"/>
            <a:endCxn id="19613" idx="0"/>
          </p:cNvCxnSpPr>
          <p:nvPr/>
        </p:nvCxnSpPr>
        <p:spPr bwMode="auto">
          <a:xfrm>
            <a:off x="1257300" y="4299859"/>
            <a:ext cx="990600" cy="9902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0" name="AutoShape 58"/>
          <p:cNvCxnSpPr>
            <a:cxnSpLocks noChangeShapeType="1"/>
            <a:stCxn id="19594" idx="2"/>
            <a:endCxn id="19597" idx="0"/>
          </p:cNvCxnSpPr>
          <p:nvPr/>
        </p:nvCxnSpPr>
        <p:spPr bwMode="auto">
          <a:xfrm flipH="1">
            <a:off x="1257300" y="3772671"/>
            <a:ext cx="2438400" cy="15759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1" name="AutoShape 59"/>
          <p:cNvCxnSpPr>
            <a:cxnSpLocks noChangeShapeType="1"/>
            <a:stCxn id="19594" idx="2"/>
            <a:endCxn id="19632" idx="0"/>
          </p:cNvCxnSpPr>
          <p:nvPr/>
        </p:nvCxnSpPr>
        <p:spPr bwMode="auto">
          <a:xfrm>
            <a:off x="3695700" y="3772671"/>
            <a:ext cx="3810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2" name="AutoShape 60"/>
          <p:cNvCxnSpPr>
            <a:cxnSpLocks noChangeShapeType="1"/>
            <a:stCxn id="19594" idx="2"/>
            <a:endCxn id="19598" idx="0"/>
          </p:cNvCxnSpPr>
          <p:nvPr/>
        </p:nvCxnSpPr>
        <p:spPr bwMode="auto">
          <a:xfrm>
            <a:off x="3695700" y="3772671"/>
            <a:ext cx="21336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1295399" y="3774188"/>
            <a:ext cx="2372609" cy="18821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1250427" y="4276725"/>
            <a:ext cx="990600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3554051" y="347909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1146879" y="397281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2099036" y="4438466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2410112" y="498423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2407173" y="5528044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2667000" y="603021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2265182" y="4772025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2559573" y="5268211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2580391" y="5847094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200400" y="3433765"/>
            <a:ext cx="990600" cy="338906"/>
            <a:chOff x="5791200" y="3433765"/>
            <a:chExt cx="990600" cy="3389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5791200" y="3433765"/>
              <a:ext cx="9906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08" name="Oval 163"/>
            <p:cNvSpPr>
              <a:spLocks noChangeArrowheads="1"/>
            </p:cNvSpPr>
            <p:nvPr/>
          </p:nvSpPr>
          <p:spPr bwMode="auto">
            <a:xfrm>
              <a:off x="6142037" y="3479805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66800" y="3930270"/>
            <a:ext cx="381000" cy="369589"/>
            <a:chOff x="3657600" y="3930270"/>
            <a:chExt cx="381000" cy="369589"/>
          </a:xfrm>
        </p:grpSpPr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657600" y="393027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d</a:t>
              </a:r>
            </a:p>
          </p:txBody>
        </p:sp>
        <p:sp>
          <p:nvSpPr>
            <p:cNvPr id="797860" name="Oval 164"/>
            <p:cNvSpPr>
              <a:spLocks noChangeArrowheads="1"/>
            </p:cNvSpPr>
            <p:nvPr/>
          </p:nvSpPr>
          <p:spPr bwMode="auto">
            <a:xfrm>
              <a:off x="3730630" y="397351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86200" y="3863325"/>
            <a:ext cx="381000" cy="369589"/>
            <a:chOff x="6477000" y="3863325"/>
            <a:chExt cx="381000" cy="369589"/>
          </a:xfrm>
        </p:grpSpPr>
        <p:sp>
          <p:nvSpPr>
            <p:cNvPr id="19632" name="Text Box 16"/>
            <p:cNvSpPr txBox="1">
              <a:spLocks noChangeArrowheads="1"/>
            </p:cNvSpPr>
            <p:nvPr/>
          </p:nvSpPr>
          <p:spPr bwMode="auto">
            <a:xfrm>
              <a:off x="64770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1" name="Oval 165"/>
            <p:cNvSpPr>
              <a:spLocks noChangeArrowheads="1"/>
            </p:cNvSpPr>
            <p:nvPr/>
          </p:nvSpPr>
          <p:spPr bwMode="auto">
            <a:xfrm>
              <a:off x="6524630" y="39068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38800" y="3863325"/>
            <a:ext cx="381000" cy="369589"/>
            <a:chOff x="8229600" y="3863325"/>
            <a:chExt cx="381000" cy="369589"/>
          </a:xfrm>
        </p:grpSpPr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82296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797862" name="Oval 166"/>
            <p:cNvSpPr>
              <a:spLocks noChangeArrowheads="1"/>
            </p:cNvSpPr>
            <p:nvPr/>
          </p:nvSpPr>
          <p:spPr bwMode="auto">
            <a:xfrm>
              <a:off x="8269288" y="3922713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57400" y="4398881"/>
            <a:ext cx="381000" cy="369589"/>
            <a:chOff x="4648200" y="4398881"/>
            <a:chExt cx="381000" cy="369589"/>
          </a:xfrm>
        </p:grpSpPr>
        <p:sp>
          <p:nvSpPr>
            <p:cNvPr id="196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5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6400" y="4934437"/>
            <a:ext cx="381000" cy="369589"/>
            <a:chOff x="4267200" y="4934437"/>
            <a:chExt cx="381000" cy="369589"/>
          </a:xfrm>
        </p:grpSpPr>
        <p:sp>
          <p:nvSpPr>
            <p:cNvPr id="19615" name="Text Box 40"/>
            <p:cNvSpPr txBox="1">
              <a:spLocks noChangeArrowheads="1"/>
            </p:cNvSpPr>
            <p:nvPr/>
          </p:nvSpPr>
          <p:spPr bwMode="auto">
            <a:xfrm>
              <a:off x="42672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797868" name="Oval 172"/>
            <p:cNvSpPr>
              <a:spLocks noChangeArrowheads="1"/>
            </p:cNvSpPr>
            <p:nvPr/>
          </p:nvSpPr>
          <p:spPr bwMode="auto">
            <a:xfrm>
              <a:off x="4327530" y="498316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62200" y="4934437"/>
            <a:ext cx="381000" cy="369589"/>
            <a:chOff x="4953000" y="4934437"/>
            <a:chExt cx="381000" cy="369589"/>
          </a:xfrm>
        </p:grpSpPr>
        <p:sp>
          <p:nvSpPr>
            <p:cNvPr id="19617" name="Text Box 42"/>
            <p:cNvSpPr txBox="1">
              <a:spLocks noChangeArrowheads="1"/>
            </p:cNvSpPr>
            <p:nvPr/>
          </p:nvSpPr>
          <p:spPr bwMode="auto">
            <a:xfrm>
              <a:off x="49530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797869" name="Oval 173"/>
            <p:cNvSpPr>
              <a:spLocks noChangeArrowheads="1"/>
            </p:cNvSpPr>
            <p:nvPr/>
          </p:nvSpPr>
          <p:spPr bwMode="auto">
            <a:xfrm>
              <a:off x="5003805" y="49736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62200" y="5469992"/>
            <a:ext cx="381000" cy="369589"/>
            <a:chOff x="4953000" y="5469992"/>
            <a:chExt cx="381000" cy="369589"/>
          </a:xfrm>
        </p:grpSpPr>
        <p:sp>
          <p:nvSpPr>
            <p:cNvPr id="19616" name="Text Box 41"/>
            <p:cNvSpPr txBox="1">
              <a:spLocks noChangeArrowheads="1"/>
            </p:cNvSpPr>
            <p:nvPr/>
          </p:nvSpPr>
          <p:spPr bwMode="auto">
            <a:xfrm>
              <a:off x="49530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797873" name="Oval 177"/>
            <p:cNvSpPr>
              <a:spLocks noChangeArrowheads="1"/>
            </p:cNvSpPr>
            <p:nvPr/>
          </p:nvSpPr>
          <p:spPr bwMode="auto">
            <a:xfrm>
              <a:off x="4994281" y="5521330"/>
              <a:ext cx="290513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33600" y="5951156"/>
            <a:ext cx="381000" cy="369589"/>
            <a:chOff x="4724400" y="5951156"/>
            <a:chExt cx="381000" cy="369589"/>
          </a:xfrm>
        </p:grpSpPr>
        <p:sp>
          <p:nvSpPr>
            <p:cNvPr id="19620" name="Text Box 45"/>
            <p:cNvSpPr txBox="1">
              <a:spLocks noChangeArrowheads="1"/>
            </p:cNvSpPr>
            <p:nvPr/>
          </p:nvSpPr>
          <p:spPr bwMode="auto">
            <a:xfrm>
              <a:off x="47244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797874" name="Oval 178"/>
            <p:cNvSpPr>
              <a:spLocks noChangeArrowheads="1"/>
            </p:cNvSpPr>
            <p:nvPr/>
          </p:nvSpPr>
          <p:spPr bwMode="auto">
            <a:xfrm>
              <a:off x="4773613" y="6008688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38400" y="6005548"/>
            <a:ext cx="762000" cy="338906"/>
            <a:chOff x="5029200" y="6005548"/>
            <a:chExt cx="762000" cy="338906"/>
          </a:xfrm>
        </p:grpSpPr>
        <p:sp>
          <p:nvSpPr>
            <p:cNvPr id="19621" name="Text Box 46"/>
            <p:cNvSpPr txBox="1">
              <a:spLocks noChangeArrowheads="1"/>
            </p:cNvSpPr>
            <p:nvPr/>
          </p:nvSpPr>
          <p:spPr bwMode="auto">
            <a:xfrm>
              <a:off x="5029200" y="6005548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797875" name="Oval 179"/>
            <p:cNvSpPr>
              <a:spLocks noChangeArrowheads="1"/>
            </p:cNvSpPr>
            <p:nvPr/>
          </p:nvSpPr>
          <p:spPr bwMode="auto">
            <a:xfrm>
              <a:off x="5256213" y="60356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33400" y="4431011"/>
            <a:ext cx="381000" cy="369589"/>
            <a:chOff x="4648200" y="4398881"/>
            <a:chExt cx="381000" cy="369589"/>
          </a:xfrm>
        </p:grpSpPr>
        <p:sp>
          <p:nvSpPr>
            <p:cNvPr id="2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b</a:t>
              </a:r>
            </a:p>
          </p:txBody>
        </p:sp>
        <p:sp>
          <p:nvSpPr>
            <p:cNvPr id="214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1219200" y="4419600"/>
            <a:ext cx="381000" cy="369589"/>
            <a:chOff x="4648200" y="4398881"/>
            <a:chExt cx="381000" cy="369589"/>
          </a:xfrm>
        </p:grpSpPr>
        <p:sp>
          <p:nvSpPr>
            <p:cNvPr id="216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c</a:t>
              </a:r>
            </a:p>
          </p:txBody>
        </p:sp>
        <p:sp>
          <p:nvSpPr>
            <p:cNvPr id="217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sp>
        <p:nvSpPr>
          <p:cNvPr id="19494" name="TextBox 19493"/>
          <p:cNvSpPr txBox="1"/>
          <p:nvPr/>
        </p:nvSpPr>
        <p:spPr>
          <a:xfrm>
            <a:off x="7824123" y="3352800"/>
            <a:ext cx="24757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</a:t>
            </a:r>
          </a:p>
          <a:p>
            <a:r>
              <a:rPr lang="en-US" dirty="0">
                <a:latin typeface="Calibri"/>
                <a:cs typeface="Calibri"/>
              </a:rPr>
              <a:t>s </a:t>
            </a:r>
            <a:r>
              <a:rPr lang="en-US" dirty="0">
                <a:latin typeface="Calibri"/>
                <a:cs typeface="Calibri"/>
                <a:sym typeface="Wingdings"/>
              </a:rPr>
              <a:t> d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p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b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h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G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227" name="Line 159"/>
          <p:cNvSpPr>
            <a:spLocks noChangeShapeType="1"/>
          </p:cNvSpPr>
          <p:nvPr/>
        </p:nvSpPr>
        <p:spPr bwMode="auto">
          <a:xfrm>
            <a:off x="7855540" y="3574460"/>
            <a:ext cx="225425" cy="4763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8" name="Line 159"/>
          <p:cNvSpPr>
            <a:spLocks noChangeShapeType="1"/>
          </p:cNvSpPr>
          <p:nvPr/>
        </p:nvSpPr>
        <p:spPr bwMode="auto">
          <a:xfrm>
            <a:off x="7848600" y="3837761"/>
            <a:ext cx="68580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9" name="Line 159"/>
          <p:cNvSpPr>
            <a:spLocks noChangeShapeType="1"/>
          </p:cNvSpPr>
          <p:nvPr/>
        </p:nvSpPr>
        <p:spPr bwMode="auto">
          <a:xfrm>
            <a:off x="7903980" y="5216160"/>
            <a:ext cx="108762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0" name="Line 159"/>
          <p:cNvSpPr>
            <a:spLocks noChangeShapeType="1"/>
          </p:cNvSpPr>
          <p:nvPr/>
        </p:nvSpPr>
        <p:spPr bwMode="auto">
          <a:xfrm>
            <a:off x="7890240" y="5756640"/>
            <a:ext cx="148236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1" name="Line 159"/>
          <p:cNvSpPr>
            <a:spLocks noChangeShapeType="1"/>
          </p:cNvSpPr>
          <p:nvPr/>
        </p:nvSpPr>
        <p:spPr bwMode="auto">
          <a:xfrm flipV="1">
            <a:off x="7848600" y="6019800"/>
            <a:ext cx="1981200" cy="1388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2" name="Line 159"/>
          <p:cNvSpPr>
            <a:spLocks noChangeShapeType="1"/>
          </p:cNvSpPr>
          <p:nvPr/>
        </p:nvSpPr>
        <p:spPr bwMode="auto">
          <a:xfrm flipV="1">
            <a:off x="7848600" y="6571351"/>
            <a:ext cx="2362200" cy="16549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33" grpId="0"/>
      <p:bldP spid="19638" grpId="0"/>
      <p:bldP spid="797757" grpId="0" animBg="1"/>
      <p:bldP spid="797762" grpId="0" animBg="1"/>
      <p:bldP spid="19470" grpId="0" animBg="1"/>
      <p:bldP spid="797828" grpId="0" animBg="1"/>
      <p:bldP spid="797837" grpId="0" animBg="1"/>
      <p:bldP spid="797838" grpId="0" animBg="1"/>
      <p:bldP spid="797841" grpId="0" animBg="1"/>
      <p:bldP spid="797845" grpId="0" animBg="1"/>
      <p:bldP spid="797849" grpId="0" animBg="1"/>
      <p:bldP spid="797851" grpId="0" animBg="1"/>
      <p:bldP spid="797853" grpId="0" animBg="1"/>
      <p:bldP spid="797855" grpId="0" animBg="1"/>
      <p:bldP spid="79785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Contours Greedy (</a:t>
            </a:r>
            <a:r>
              <a:rPr lang="en-US" sz="4000" dirty="0" err="1"/>
              <a:t>Pacman</a:t>
            </a:r>
            <a:r>
              <a:rPr lang="en-US" sz="4000" dirty="0"/>
              <a:t> Small Maze)</a:t>
            </a:r>
          </a:p>
        </p:txBody>
      </p:sp>
      <p:pic>
        <p:nvPicPr>
          <p:cNvPr id="3" name="ContoursPacmanSmallMaze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361" y="1143000"/>
            <a:ext cx="933527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A*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527" y="-76200"/>
            <a:ext cx="12182254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Search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76400"/>
            <a:ext cx="28717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447800"/>
            <a:ext cx="16002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744914"/>
            <a:ext cx="355758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33787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UCS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62800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Greedy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62599" y="5954714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A*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1447800"/>
            <a:ext cx="5791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8" name="AutoShape 2"/>
          <p:cNvCxnSpPr>
            <a:cxnSpLocks noChangeShapeType="1"/>
            <a:stCxn id="14344" idx="6"/>
            <a:endCxn id="14346" idx="2"/>
          </p:cNvCxnSpPr>
          <p:nvPr/>
        </p:nvCxnSpPr>
        <p:spPr bwMode="auto">
          <a:xfrm>
            <a:off x="5029200" y="4038600"/>
            <a:ext cx="1371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39" name="AutoShape 3"/>
          <p:cNvCxnSpPr>
            <a:cxnSpLocks noChangeShapeType="1"/>
            <a:stCxn id="14365" idx="4"/>
            <a:endCxn id="14344" idx="0"/>
          </p:cNvCxnSpPr>
          <p:nvPr/>
        </p:nvCxnSpPr>
        <p:spPr bwMode="auto">
          <a:xfrm flipH="1">
            <a:off x="4800600" y="3352800"/>
            <a:ext cx="68580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Combining UCS and Greedy</a:t>
            </a:r>
          </a:p>
        </p:txBody>
      </p:sp>
      <p:sp>
        <p:nvSpPr>
          <p:cNvPr id="852997" name="Rectangle 5"/>
          <p:cNvSpPr>
            <a:spLocks noGrp="1" noChangeArrowheads="1"/>
          </p:cNvSpPr>
          <p:nvPr>
            <p:ph idx="1"/>
          </p:nvPr>
        </p:nvSpPr>
        <p:spPr>
          <a:xfrm>
            <a:off x="2209800" y="13716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3333FF"/>
                </a:solidFill>
              </a:rPr>
              <a:t>Uniform-cost</a:t>
            </a:r>
            <a:r>
              <a:rPr lang="en-US" sz="2300" dirty="0"/>
              <a:t> </a:t>
            </a:r>
            <a:r>
              <a:rPr lang="en-US" sz="2300" dirty="0">
                <a:solidFill>
                  <a:schemeClr val="tx2"/>
                </a:solidFill>
              </a:rPr>
              <a:t>orders by path cost, or </a:t>
            </a:r>
            <a:r>
              <a:rPr lang="en-US" sz="2300" i="1" dirty="0">
                <a:solidFill>
                  <a:schemeClr val="tx2"/>
                </a:solidFill>
              </a:rPr>
              <a:t>backward cost  </a:t>
            </a:r>
            <a:r>
              <a:rPr lang="en-US" sz="2300" dirty="0">
                <a:solidFill>
                  <a:schemeClr val="tx2"/>
                </a:solidFill>
              </a:rPr>
              <a:t>g(n)</a:t>
            </a: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00"/>
                </a:solidFill>
              </a:rPr>
              <a:t>Greedy</a:t>
            </a:r>
            <a:r>
              <a:rPr lang="en-US" sz="2300" dirty="0"/>
              <a:t> </a:t>
            </a:r>
            <a:r>
              <a:rPr lang="en-US" sz="2300" dirty="0">
                <a:solidFill>
                  <a:schemeClr val="tx2"/>
                </a:solidFill>
              </a:rPr>
              <a:t>orders by goal proximity, or </a:t>
            </a:r>
            <a:r>
              <a:rPr lang="en-US" sz="2300" i="1" dirty="0">
                <a:solidFill>
                  <a:schemeClr val="tx2"/>
                </a:solidFill>
              </a:rPr>
              <a:t>forward cost  </a:t>
            </a:r>
            <a:r>
              <a:rPr lang="en-US" sz="2300" dirty="0">
                <a:solidFill>
                  <a:schemeClr val="tx2"/>
                </a:solidFill>
              </a:rPr>
              <a:t>h(n)</a:t>
            </a:r>
            <a:endParaRPr lang="en-US" sz="2300" i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CC"/>
                </a:solidFill>
              </a:rPr>
              <a:t>A* Search</a:t>
            </a:r>
            <a:r>
              <a:rPr lang="en-US" sz="2300" dirty="0">
                <a:solidFill>
                  <a:schemeClr val="tx1"/>
                </a:solidFill>
              </a:rPr>
              <a:t> orders by the sum: f(n) = g(n) + h(n)</a:t>
            </a:r>
            <a:endParaRPr lang="en-US" sz="2300" i="1" dirty="0">
              <a:solidFill>
                <a:schemeClr val="tx1"/>
              </a:solidFill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572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17526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5720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d</a:t>
            </a: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17526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b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64008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981200" y="41910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h=5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76400" y="5181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h=6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800600" y="4343401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h=2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10668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1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3276600" y="2286001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8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066800" y="45720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524000" y="42513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1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55626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2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304800" y="4191001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h=6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6172200" y="43434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h=0</a:t>
            </a:r>
          </a:p>
        </p:txBody>
      </p:sp>
      <p:cxnSp>
        <p:nvCxnSpPr>
          <p:cNvPr id="14357" name="AutoShape 21"/>
          <p:cNvCxnSpPr>
            <a:cxnSpLocks noChangeShapeType="1"/>
            <a:stCxn id="14342" idx="6"/>
            <a:endCxn id="14343" idx="2"/>
          </p:cNvCxnSpPr>
          <p:nvPr/>
        </p:nvCxnSpPr>
        <p:spPr bwMode="auto">
          <a:xfrm>
            <a:off x="914400" y="4038600"/>
            <a:ext cx="838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8" name="AutoShape 22"/>
          <p:cNvCxnSpPr>
            <a:cxnSpLocks noChangeShapeType="1"/>
            <a:stCxn id="14343" idx="4"/>
            <a:endCxn id="14345" idx="0"/>
          </p:cNvCxnSpPr>
          <p:nvPr/>
        </p:nvCxnSpPr>
        <p:spPr bwMode="auto">
          <a:xfrm>
            <a:off x="1981200" y="4267200"/>
            <a:ext cx="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9" name="AutoShape 23"/>
          <p:cNvCxnSpPr>
            <a:cxnSpLocks noChangeShapeType="1"/>
            <a:stCxn id="14343" idx="0"/>
            <a:endCxn id="14365" idx="1"/>
          </p:cNvCxnSpPr>
          <p:nvPr/>
        </p:nvCxnSpPr>
        <p:spPr bwMode="auto">
          <a:xfrm rot="-5400000">
            <a:off x="3228976" y="1714501"/>
            <a:ext cx="847725" cy="3343275"/>
          </a:xfrm>
          <a:prstGeom prst="curvedConnector3">
            <a:avLst>
              <a:gd name="adj1" fmla="val 134833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0" name="AutoShape 24"/>
          <p:cNvCxnSpPr>
            <a:cxnSpLocks noChangeShapeType="1"/>
            <a:stCxn id="14345" idx="2"/>
            <a:endCxn id="14361" idx="6"/>
          </p:cNvCxnSpPr>
          <p:nvPr/>
        </p:nvCxnSpPr>
        <p:spPr bwMode="auto">
          <a:xfrm rot="10800000">
            <a:off x="914400" y="4953001"/>
            <a:ext cx="8382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4572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c</a:t>
            </a:r>
          </a:p>
        </p:txBody>
      </p:sp>
      <p:cxnSp>
        <p:nvCxnSpPr>
          <p:cNvPr id="14362" name="AutoShape 27"/>
          <p:cNvCxnSpPr>
            <a:cxnSpLocks noChangeShapeType="1"/>
            <a:stCxn id="14343" idx="6"/>
            <a:endCxn id="14344" idx="2"/>
          </p:cNvCxnSpPr>
          <p:nvPr/>
        </p:nvCxnSpPr>
        <p:spPr bwMode="auto">
          <a:xfrm>
            <a:off x="2209800" y="4038600"/>
            <a:ext cx="2362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3" name="Text Box 28"/>
          <p:cNvSpPr txBox="1">
            <a:spLocks noChangeArrowheads="1"/>
          </p:cNvSpPr>
          <p:nvPr/>
        </p:nvSpPr>
        <p:spPr bwMode="auto">
          <a:xfrm>
            <a:off x="304800" y="5165725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h=7</a:t>
            </a:r>
          </a:p>
        </p:txBody>
      </p:sp>
      <p:sp>
        <p:nvSpPr>
          <p:cNvPr id="14364" name="Text Box 30"/>
          <p:cNvSpPr txBox="1">
            <a:spLocks noChangeArrowheads="1"/>
          </p:cNvSpPr>
          <p:nvPr/>
        </p:nvSpPr>
        <p:spPr bwMode="auto">
          <a:xfrm>
            <a:off x="31242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3</a:t>
            </a:r>
          </a:p>
        </p:txBody>
      </p:sp>
      <p:sp>
        <p:nvSpPr>
          <p:cNvPr id="14365" name="Oval 31"/>
          <p:cNvSpPr>
            <a:spLocks noChangeArrowheads="1"/>
          </p:cNvSpPr>
          <p:nvPr/>
        </p:nvSpPr>
        <p:spPr bwMode="auto">
          <a:xfrm>
            <a:off x="5257800" y="2895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e</a:t>
            </a:r>
          </a:p>
        </p:txBody>
      </p:sp>
      <p:sp>
        <p:nvSpPr>
          <p:cNvPr id="14366" name="Text Box 32"/>
          <p:cNvSpPr txBox="1">
            <a:spLocks noChangeArrowheads="1"/>
          </p:cNvSpPr>
          <p:nvPr/>
        </p:nvSpPr>
        <p:spPr bwMode="auto">
          <a:xfrm>
            <a:off x="5715000" y="2895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h=1</a:t>
            </a:r>
          </a:p>
        </p:txBody>
      </p:sp>
      <p:sp>
        <p:nvSpPr>
          <p:cNvPr id="14367" name="Text Box 33"/>
          <p:cNvSpPr txBox="1">
            <a:spLocks noChangeArrowheads="1"/>
          </p:cNvSpPr>
          <p:nvPr/>
        </p:nvSpPr>
        <p:spPr bwMode="auto">
          <a:xfrm>
            <a:off x="4724400" y="32004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1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914400" y="4038601"/>
            <a:ext cx="1066800" cy="915988"/>
            <a:chOff x="1392" y="2544"/>
            <a:chExt cx="672" cy="577"/>
          </a:xfrm>
        </p:grpSpPr>
        <p:cxnSp>
          <p:nvCxnSpPr>
            <p:cNvPr id="14379" name="AutoShape 3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0" name="AutoShape 36"/>
            <p:cNvCxnSpPr>
              <a:cxnSpLocks noChangeShapeType="1"/>
            </p:cNvCxnSpPr>
            <p:nvPr/>
          </p:nvCxnSpPr>
          <p:spPr bwMode="auto">
            <a:xfrm>
              <a:off x="2064" y="2688"/>
              <a:ext cx="0" cy="288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1" name="AutoShape 37"/>
            <p:cNvCxnSpPr>
              <a:cxnSpLocks noChangeShapeType="1"/>
            </p:cNvCxnSpPr>
            <p:nvPr/>
          </p:nvCxnSpPr>
          <p:spPr bwMode="auto">
            <a:xfrm rot="10800000">
              <a:off x="1392" y="3120"/>
              <a:ext cx="528" cy="1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914400" y="2962276"/>
            <a:ext cx="5486400" cy="1076325"/>
            <a:chOff x="1392" y="1872"/>
            <a:chExt cx="3456" cy="678"/>
          </a:xfrm>
        </p:grpSpPr>
        <p:cxnSp>
          <p:nvCxnSpPr>
            <p:cNvPr id="14375" name="AutoShape 39"/>
            <p:cNvCxnSpPr>
              <a:cxnSpLocks noChangeShapeType="1"/>
            </p:cNvCxnSpPr>
            <p:nvPr/>
          </p:nvCxnSpPr>
          <p:spPr bwMode="auto">
            <a:xfrm>
              <a:off x="3984" y="2550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6" name="AutoShape 40"/>
            <p:cNvCxnSpPr>
              <a:cxnSpLocks noChangeShapeType="1"/>
            </p:cNvCxnSpPr>
            <p:nvPr/>
          </p:nvCxnSpPr>
          <p:spPr bwMode="auto">
            <a:xfrm flipH="1">
              <a:off x="3840" y="2118"/>
              <a:ext cx="432" cy="28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7" name="AutoShape 41"/>
            <p:cNvCxnSpPr>
              <a:cxnSpLocks noChangeShapeType="1"/>
            </p:cNvCxnSpPr>
            <p:nvPr/>
          </p:nvCxnSpPr>
          <p:spPr bwMode="auto">
            <a:xfrm>
              <a:off x="1392" y="2550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8" name="AutoShape 42"/>
            <p:cNvCxnSpPr>
              <a:cxnSpLocks noChangeShapeType="1"/>
            </p:cNvCxnSpPr>
            <p:nvPr/>
          </p:nvCxnSpPr>
          <p:spPr bwMode="auto">
            <a:xfrm rot="-5400000">
              <a:off x="2850" y="1086"/>
              <a:ext cx="534" cy="2106"/>
            </a:xfrm>
            <a:prstGeom prst="curvedConnector3">
              <a:avLst>
                <a:gd name="adj1" fmla="val 134833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914400" y="4038600"/>
            <a:ext cx="5486400" cy="0"/>
            <a:chOff x="1392" y="2544"/>
            <a:chExt cx="3456" cy="0"/>
          </a:xfrm>
        </p:grpSpPr>
        <p:cxnSp>
          <p:nvCxnSpPr>
            <p:cNvPr id="14372" name="AutoShape 44"/>
            <p:cNvCxnSpPr>
              <a:cxnSpLocks noChangeShapeType="1"/>
            </p:cNvCxnSpPr>
            <p:nvPr/>
          </p:nvCxnSpPr>
          <p:spPr bwMode="auto">
            <a:xfrm>
              <a:off x="3984" y="2544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3" name="AutoShape 4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4" name="AutoShape 46"/>
            <p:cNvCxnSpPr>
              <a:cxnSpLocks noChangeShapeType="1"/>
            </p:cNvCxnSpPr>
            <p:nvPr/>
          </p:nvCxnSpPr>
          <p:spPr bwMode="auto">
            <a:xfrm>
              <a:off x="2208" y="2544"/>
              <a:ext cx="148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</p:grp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9296400" y="6457892"/>
            <a:ext cx="2819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latin typeface="Palatino"/>
                <a:cs typeface="Palatino"/>
              </a:rPr>
              <a:t>Example: </a:t>
            </a:r>
            <a:r>
              <a:rPr lang="en-US" sz="2000" dirty="0" err="1">
                <a:latin typeface="Palatino"/>
                <a:cs typeface="Palatino"/>
              </a:rPr>
              <a:t>Teg</a:t>
            </a:r>
            <a:r>
              <a:rPr lang="en-US" sz="2000" dirty="0">
                <a:latin typeface="Palatino"/>
                <a:cs typeface="Palatino"/>
              </a:rPr>
              <a:t> </a:t>
            </a:r>
            <a:r>
              <a:rPr lang="en-US" sz="2000" dirty="0" err="1">
                <a:latin typeface="Palatino"/>
                <a:cs typeface="Palatino"/>
              </a:rPr>
              <a:t>Grenager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9753600" y="2362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9220200" y="29718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8686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b</a:t>
            </a: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8686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c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108966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e</a:t>
            </a:r>
          </a:p>
        </p:txBody>
      </p:sp>
      <p:sp>
        <p:nvSpPr>
          <p:cNvPr id="52" name="Oval 8"/>
          <p:cNvSpPr>
            <a:spLocks noChangeArrowheads="1"/>
          </p:cNvSpPr>
          <p:nvPr/>
        </p:nvSpPr>
        <p:spPr bwMode="auto">
          <a:xfrm>
            <a:off x="9448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d</a:t>
            </a:r>
          </a:p>
        </p:txBody>
      </p:sp>
      <p:sp>
        <p:nvSpPr>
          <p:cNvPr id="53" name="Oval 8"/>
          <p:cNvSpPr>
            <a:spLocks noChangeArrowheads="1"/>
          </p:cNvSpPr>
          <p:nvPr/>
        </p:nvSpPr>
        <p:spPr bwMode="auto">
          <a:xfrm>
            <a:off x="108966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d</a:t>
            </a:r>
          </a:p>
        </p:txBody>
      </p:sp>
      <p:sp>
        <p:nvSpPr>
          <p:cNvPr id="54" name="Oval 10"/>
          <p:cNvSpPr>
            <a:spLocks noChangeArrowheads="1"/>
          </p:cNvSpPr>
          <p:nvPr/>
        </p:nvSpPr>
        <p:spPr bwMode="auto">
          <a:xfrm>
            <a:off x="9448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55" name="Oval 10"/>
          <p:cNvSpPr>
            <a:spLocks noChangeArrowheads="1"/>
          </p:cNvSpPr>
          <p:nvPr/>
        </p:nvSpPr>
        <p:spPr bwMode="auto">
          <a:xfrm>
            <a:off x="10896600" y="5715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G</a:t>
            </a:r>
          </a:p>
        </p:txBody>
      </p:sp>
      <p:cxnSp>
        <p:nvCxnSpPr>
          <p:cNvPr id="7" name="Straight Connector 6"/>
          <p:cNvCxnSpPr>
            <a:stCxn id="47" idx="4"/>
            <a:endCxn id="48" idx="7"/>
          </p:cNvCxnSpPr>
          <p:nvPr/>
        </p:nvCxnSpPr>
        <p:spPr>
          <a:xfrm flipH="1">
            <a:off x="9610445" y="2819400"/>
            <a:ext cx="371755" cy="2193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8" idx="4"/>
            <a:endCxn id="52" idx="0"/>
          </p:cNvCxnSpPr>
          <p:nvPr/>
        </p:nvCxnSpPr>
        <p:spPr>
          <a:xfrm>
            <a:off x="9448800" y="3429000"/>
            <a:ext cx="2286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1" idx="4"/>
            <a:endCxn id="53" idx="0"/>
          </p:cNvCxnSpPr>
          <p:nvPr/>
        </p:nvCxnSpPr>
        <p:spPr>
          <a:xfrm>
            <a:off x="111252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2" idx="4"/>
            <a:endCxn id="54" idx="0"/>
          </p:cNvCxnSpPr>
          <p:nvPr/>
        </p:nvCxnSpPr>
        <p:spPr>
          <a:xfrm>
            <a:off x="9677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0"/>
            <a:endCxn id="48" idx="4"/>
          </p:cNvCxnSpPr>
          <p:nvPr/>
        </p:nvCxnSpPr>
        <p:spPr>
          <a:xfrm flipH="1" flipV="1">
            <a:off x="9448800" y="3429000"/>
            <a:ext cx="1676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8" idx="4"/>
            <a:endCxn id="49" idx="0"/>
          </p:cNvCxnSpPr>
          <p:nvPr/>
        </p:nvCxnSpPr>
        <p:spPr>
          <a:xfrm flipH="1">
            <a:off x="8915400" y="3429000"/>
            <a:ext cx="533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9" idx="4"/>
            <a:endCxn id="50" idx="0"/>
          </p:cNvCxnSpPr>
          <p:nvPr/>
        </p:nvCxnSpPr>
        <p:spPr>
          <a:xfrm>
            <a:off x="8915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53" idx="4"/>
            <a:endCxn id="55" idx="0"/>
          </p:cNvCxnSpPr>
          <p:nvPr/>
        </p:nvCxnSpPr>
        <p:spPr>
          <a:xfrm>
            <a:off x="11125200" y="52578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10287000" y="2209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0 h=6</a:t>
            </a: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8458200" y="27973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1 h=5</a:t>
            </a: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7848600" y="3733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2 h=6</a:t>
            </a:r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7848600" y="46261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3 h=7</a:t>
            </a: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9829800" y="38100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4 h=2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9829800" y="46482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6 h=0</a:t>
            </a: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11277600" y="37117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9 h=1</a:t>
            </a: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11277600" y="4702316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10 h=2</a:t>
            </a: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11277600" y="5562600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12 h=0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997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When should A* terminate?</a:t>
            </a:r>
          </a:p>
        </p:txBody>
      </p:sp>
      <p:sp>
        <p:nvSpPr>
          <p:cNvPr id="798748" name="Rectangle 28"/>
          <p:cNvSpPr>
            <a:spLocks noGrp="1" noChangeArrowheads="1"/>
          </p:cNvSpPr>
          <p:nvPr>
            <p:ph idx="1"/>
          </p:nvPr>
        </p:nvSpPr>
        <p:spPr>
          <a:xfrm>
            <a:off x="762000" y="1447800"/>
            <a:ext cx="8382000" cy="4105174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8000"/>
                </a:solidFill>
              </a:rPr>
              <a:t>Should we stop when we </a:t>
            </a:r>
            <a:r>
              <a:rPr lang="en-US" dirty="0" err="1">
                <a:solidFill>
                  <a:srgbClr val="008000"/>
                </a:solidFill>
              </a:rPr>
              <a:t>enqueue</a:t>
            </a:r>
            <a:r>
              <a:rPr lang="en-US" dirty="0">
                <a:solidFill>
                  <a:srgbClr val="008000"/>
                </a:solidFill>
              </a:rPr>
              <a:t> a goal?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No: only stop when we </a:t>
            </a:r>
            <a:r>
              <a:rPr lang="en-US" dirty="0" err="1"/>
              <a:t>dequeue</a:t>
            </a:r>
            <a:r>
              <a:rPr lang="en-US" dirty="0"/>
              <a:t> a goal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828800" y="35052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4419600" y="44196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B</a:t>
            </a:r>
          </a:p>
        </p:txBody>
      </p:sp>
      <p:sp>
        <p:nvSpPr>
          <p:cNvPr id="15366" name="AutoShape 8"/>
          <p:cNvSpPr>
            <a:spLocks noChangeArrowheads="1"/>
          </p:cNvSpPr>
          <p:nvPr/>
        </p:nvSpPr>
        <p:spPr bwMode="auto">
          <a:xfrm>
            <a:off x="4419600" y="25288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15367" name="AutoShape 9"/>
          <p:cNvSpPr>
            <a:spLocks noChangeArrowheads="1"/>
          </p:cNvSpPr>
          <p:nvPr/>
        </p:nvSpPr>
        <p:spPr bwMode="auto">
          <a:xfrm>
            <a:off x="6934200" y="35194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>
            <a:off x="5029200" y="2819400"/>
            <a:ext cx="19050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5369" name="Line 13"/>
          <p:cNvSpPr>
            <a:spLocks noChangeShapeType="1"/>
          </p:cNvSpPr>
          <p:nvPr/>
        </p:nvSpPr>
        <p:spPr bwMode="auto">
          <a:xfrm flipH="1">
            <a:off x="2438400" y="2819400"/>
            <a:ext cx="1981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2438400" y="3962400"/>
            <a:ext cx="19812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5371" name="Line 15"/>
          <p:cNvSpPr>
            <a:spLocks noChangeShapeType="1"/>
          </p:cNvSpPr>
          <p:nvPr/>
        </p:nvSpPr>
        <p:spPr bwMode="auto">
          <a:xfrm flipH="1">
            <a:off x="5029200" y="3962400"/>
            <a:ext cx="1905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5372" name="Text Box 16"/>
          <p:cNvSpPr txBox="1">
            <a:spLocks noChangeArrowheads="1"/>
          </p:cNvSpPr>
          <p:nvPr/>
        </p:nvSpPr>
        <p:spPr bwMode="auto">
          <a:xfrm>
            <a:off x="3124200" y="26670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2</a:t>
            </a:r>
          </a:p>
        </p:txBody>
      </p: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5867400" y="44338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3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5867400" y="26812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2</a:t>
            </a:r>
          </a:p>
        </p:txBody>
      </p:sp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3124200" y="44196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2</a:t>
            </a:r>
          </a:p>
        </p:txBody>
      </p:sp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4419600" y="50408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Palatino"/>
                <a:cs typeface="Palatino"/>
              </a:rPr>
              <a:t>h = 1</a:t>
            </a:r>
          </a:p>
        </p:txBody>
      </p:sp>
      <p:sp>
        <p:nvSpPr>
          <p:cNvPr id="15377" name="Text Box 25"/>
          <p:cNvSpPr txBox="1">
            <a:spLocks noChangeArrowheads="1"/>
          </p:cNvSpPr>
          <p:nvPr/>
        </p:nvSpPr>
        <p:spPr bwMode="auto">
          <a:xfrm>
            <a:off x="4419600" y="21452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Palatino"/>
                <a:cs typeface="Palatino"/>
              </a:rPr>
              <a:t>h = 2</a:t>
            </a:r>
          </a:p>
        </p:txBody>
      </p:sp>
      <p:sp>
        <p:nvSpPr>
          <p:cNvPr id="15378" name="Text Box 26"/>
          <p:cNvSpPr txBox="1">
            <a:spLocks noChangeArrowheads="1"/>
          </p:cNvSpPr>
          <p:nvPr/>
        </p:nvSpPr>
        <p:spPr bwMode="auto">
          <a:xfrm>
            <a:off x="61722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Palatino"/>
                <a:cs typeface="Palatino"/>
              </a:rPr>
              <a:t>h = 0</a:t>
            </a:r>
          </a:p>
        </p:txBody>
      </p:sp>
      <p:sp>
        <p:nvSpPr>
          <p:cNvPr id="15379" name="Text Box 27"/>
          <p:cNvSpPr txBox="1">
            <a:spLocks noChangeArrowheads="1"/>
          </p:cNvSpPr>
          <p:nvPr/>
        </p:nvSpPr>
        <p:spPr bwMode="auto">
          <a:xfrm>
            <a:off x="25146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Palatino"/>
                <a:cs typeface="Palatino"/>
              </a:rPr>
              <a:t>h = 3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9236439" y="2952990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       0 3 3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9236439" y="2357737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        g h +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9236439" y="3548243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S-&gt;A    2 2 4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9236439" y="4143496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S-&gt;B    2 1 3</a:t>
            </a:r>
          </a:p>
        </p:txBody>
      </p:sp>
      <p:sp>
        <p:nvSpPr>
          <p:cNvPr id="39" name="TextBox 38"/>
          <p:cNvSpPr txBox="1"/>
          <p:nvPr/>
        </p:nvSpPr>
        <p:spPr bwMode="auto">
          <a:xfrm>
            <a:off x="9236439" y="4738749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S-&gt;B-&gt;G 5 0 5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9236438" y="5334000"/>
            <a:ext cx="2650761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S-&gt;A-&gt;G 4 0 4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236439" y="3200400"/>
            <a:ext cx="2650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9236438" y="3810000"/>
            <a:ext cx="2650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236438" y="4419600"/>
            <a:ext cx="2650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Frame 4"/>
          <p:cNvSpPr/>
          <p:nvPr/>
        </p:nvSpPr>
        <p:spPr>
          <a:xfrm>
            <a:off x="9236438" y="5334000"/>
            <a:ext cx="2650760" cy="46166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31282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38" grpId="0"/>
      <p:bldP spid="39" grpId="0"/>
      <p:bldP spid="40" grpId="0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Is A* Optimal?</a:t>
            </a:r>
          </a:p>
        </p:txBody>
      </p:sp>
      <p:sp>
        <p:nvSpPr>
          <p:cNvPr id="803856" name="Rectangle 16"/>
          <p:cNvSpPr>
            <a:spLocks noGrp="1" noChangeArrowheads="1"/>
          </p:cNvSpPr>
          <p:nvPr>
            <p:ph idx="1"/>
          </p:nvPr>
        </p:nvSpPr>
        <p:spPr>
          <a:xfrm>
            <a:off x="381000" y="5200650"/>
            <a:ext cx="9575800" cy="144579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went wrong?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Actual bad goal cost &lt; estimated good goal cost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We need estimates to be less than actual costs!</a:t>
            </a: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3962400" y="1771649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6934200" y="3257550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990600" y="3143249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057400" y="177165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1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019800" y="177165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3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886200" y="1314450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 = 6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620000" y="3307320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 = 0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0" y="3962400"/>
            <a:ext cx="1219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5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1676400" y="3219450"/>
            <a:ext cx="76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</a:t>
            </a:r>
            <a:r>
              <a:rPr lang="en-US" sz="2000" dirty="0">
                <a:latin typeface="Palatino"/>
                <a:cs typeface="Palatino"/>
              </a:rPr>
              <a:t> = </a:t>
            </a:r>
            <a:r>
              <a:rPr lang="en-US" sz="2000" i="1" dirty="0">
                <a:latin typeface="Palatino"/>
                <a:cs typeface="Palatino"/>
              </a:rPr>
              <a:t>7</a:t>
            </a:r>
          </a:p>
        </p:txBody>
      </p:sp>
      <p:cxnSp>
        <p:nvCxnSpPr>
          <p:cNvPr id="26" name="Curved Connector 25"/>
          <p:cNvCxnSpPr>
            <a:stCxn id="16389" idx="2"/>
            <a:endCxn id="16388" idx="2"/>
          </p:cNvCxnSpPr>
          <p:nvPr/>
        </p:nvCxnSpPr>
        <p:spPr>
          <a:xfrm rot="16200000" flipH="1">
            <a:off x="4210050" y="800100"/>
            <a:ext cx="114301" cy="5943600"/>
          </a:xfrm>
          <a:prstGeom prst="curvedConnector3">
            <a:avLst>
              <a:gd name="adj1" fmla="val 792305"/>
            </a:avLst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6389" idx="0"/>
            <a:endCxn id="16387" idx="1"/>
          </p:cNvCxnSpPr>
          <p:nvPr/>
        </p:nvCxnSpPr>
        <p:spPr>
          <a:xfrm rot="5400000" flipH="1" flipV="1">
            <a:off x="2085976" y="1266825"/>
            <a:ext cx="1085849" cy="266700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27"/>
          <p:cNvCxnSpPr>
            <a:stCxn id="16387" idx="3"/>
            <a:endCxn id="16388" idx="0"/>
          </p:cNvCxnSpPr>
          <p:nvPr/>
        </p:nvCxnSpPr>
        <p:spPr>
          <a:xfrm>
            <a:off x="4572000" y="2057400"/>
            <a:ext cx="2667000" cy="120015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9236439" y="2357737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        g h +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9144000" y="3109570"/>
            <a:ext cx="2650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9236439" y="2891137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       0 7 7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9236439" y="3339977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S-&gt;A    1 6 7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9236439" y="3838413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S-&gt;G    5 0 5</a:t>
            </a:r>
          </a:p>
        </p:txBody>
      </p:sp>
      <p:sp>
        <p:nvSpPr>
          <p:cNvPr id="22" name="Frame 21"/>
          <p:cNvSpPr/>
          <p:nvPr/>
        </p:nvSpPr>
        <p:spPr>
          <a:xfrm>
            <a:off x="9144000" y="3832970"/>
            <a:ext cx="2650760" cy="46166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56" grpId="0" build="p"/>
      <p:bldP spid="18" grpId="0"/>
      <p:bldP spid="19" grpId="0"/>
      <p:bldP spid="20" grpId="0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Admissible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543" y="1219379"/>
            <a:ext cx="6398914" cy="483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0661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Admissibility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" y="1143000"/>
            <a:ext cx="5555264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1595" y="1143152"/>
            <a:ext cx="5397497" cy="407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52578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Palatino"/>
                <a:cs typeface="Palatino"/>
              </a:rPr>
              <a:t>Inadmissible (pessimistic) heuristics</a:t>
            </a:r>
          </a:p>
          <a:p>
            <a:pPr algn="ctr"/>
            <a:r>
              <a:rPr lang="en-US" sz="2200" dirty="0">
                <a:latin typeface="Palatino"/>
                <a:cs typeface="Palatino"/>
              </a:rPr>
              <a:t> break optimality by trapping </a:t>
            </a:r>
          </a:p>
          <a:p>
            <a:pPr algn="ctr"/>
            <a:r>
              <a:rPr lang="en-US" sz="2200" dirty="0">
                <a:latin typeface="Palatino"/>
                <a:cs typeface="Palatino"/>
              </a:rPr>
              <a:t>good plans on the fringe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52578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Palatino"/>
                <a:cs typeface="Palatino"/>
              </a:rPr>
              <a:t>Admissible (optimistic) heuristics </a:t>
            </a:r>
          </a:p>
          <a:p>
            <a:pPr algn="ctr"/>
            <a:r>
              <a:rPr lang="en-US" sz="2200" dirty="0">
                <a:latin typeface="Palatino"/>
                <a:cs typeface="Palatino"/>
              </a:rPr>
              <a:t>slow down bad plans but</a:t>
            </a:r>
          </a:p>
          <a:p>
            <a:pPr algn="ctr"/>
            <a:r>
              <a:rPr lang="en-US" sz="2200" dirty="0">
                <a:latin typeface="Palatino"/>
                <a:cs typeface="Palatino"/>
              </a:rPr>
              <a:t> never outweigh true costs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Admissible Heuristics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11277600" cy="4876800"/>
          </a:xfrm>
        </p:spPr>
        <p:txBody>
          <a:bodyPr/>
          <a:lstStyle/>
          <a:p>
            <a:pPr eaLnBrk="1" hangingPunct="1"/>
            <a:r>
              <a:rPr lang="en-US" dirty="0"/>
              <a:t>A heuristic 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is </a:t>
            </a:r>
            <a:r>
              <a:rPr lang="en-US" i="1" dirty="0">
                <a:solidFill>
                  <a:srgbClr val="C00000"/>
                </a:solidFill>
              </a:rPr>
              <a:t>admissible</a:t>
            </a:r>
            <a:r>
              <a:rPr lang="en-US" i="1" dirty="0"/>
              <a:t> </a:t>
            </a:r>
            <a:r>
              <a:rPr lang="en-US" dirty="0"/>
              <a:t>(optimistic) if: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where               is the true cost to a nearest goal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  <a:p>
            <a:pPr eaLnBrk="1" hangingPunct="1"/>
            <a:r>
              <a:rPr lang="en-US" dirty="0">
                <a:solidFill>
                  <a:srgbClr val="008000"/>
                </a:solidFill>
              </a:rPr>
              <a:t>Examples</a:t>
            </a:r>
            <a:r>
              <a:rPr lang="en-US" dirty="0"/>
              <a:t>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Coming up with admissible heuristics is most of what’s involved in using A* in practice.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343400" y="2133600"/>
            <a:ext cx="3130785" cy="403304"/>
          </a:xfrm>
          <a:prstGeom prst="rect">
            <a:avLst/>
          </a:prstGeom>
          <a:noFill/>
          <a:ln/>
          <a:effectLst/>
        </p:spPr>
      </p:pic>
      <p:pic>
        <p:nvPicPr>
          <p:cNvPr id="1741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949575"/>
            <a:ext cx="9794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971800" y="3960828"/>
            <a:ext cx="7239000" cy="1198547"/>
            <a:chOff x="2971800" y="3960828"/>
            <a:chExt cx="7239000" cy="1198547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2971800" y="3962400"/>
              <a:ext cx="2663825" cy="1196975"/>
              <a:chOff x="4724400" y="4114800"/>
              <a:chExt cx="2663541" cy="1197700"/>
            </a:xfrm>
          </p:grpSpPr>
          <p:pic>
            <p:nvPicPr>
              <p:cNvPr id="17416" name="Picture 2" descr="Z:\Shared with PC\smallMaze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724400" y="4114800"/>
                <a:ext cx="2663541" cy="119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4" name="Straight Arrow Connector 13"/>
              <p:cNvCxnSpPr/>
              <p:nvPr/>
            </p:nvCxnSpPr>
            <p:spPr bwMode="auto">
              <a:xfrm rot="10800000" flipV="1">
                <a:off x="4952976" y="4553215"/>
                <a:ext cx="1125418" cy="19062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418" name="TextBox 17"/>
              <p:cNvSpPr txBox="1">
                <a:spLocks noChangeArrowheads="1"/>
              </p:cNvSpPr>
              <p:nvPr/>
            </p:nvSpPr>
            <p:spPr bwMode="auto">
              <a:xfrm>
                <a:off x="5105401" y="4648200"/>
                <a:ext cx="548590" cy="523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  <a:latin typeface="Calibri"/>
                    <a:cs typeface="Calibri"/>
                  </a:rPr>
                  <a:t>15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rot="5400000">
                <a:off x="4648785" y="4876468"/>
                <a:ext cx="609969" cy="1588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6210299" y="3960828"/>
              <a:ext cx="2663825" cy="1196975"/>
              <a:chOff x="6553200" y="3960828"/>
              <a:chExt cx="2663825" cy="1196975"/>
            </a:xfrm>
          </p:grpSpPr>
          <p:pic>
            <p:nvPicPr>
              <p:cNvPr id="21" name="Picture 20" descr="Z:\Shared with PC\smallMaze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553200" y="3960828"/>
                <a:ext cx="2663825" cy="119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17"/>
              <p:cNvSpPr txBox="1">
                <a:spLocks noChangeArrowheads="1"/>
              </p:cNvSpPr>
              <p:nvPr/>
            </p:nvSpPr>
            <p:spPr bwMode="auto">
              <a:xfrm>
                <a:off x="7315200" y="4582180"/>
                <a:ext cx="82907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  <a:latin typeface="Calibri"/>
                    <a:cs typeface="Calibri"/>
                  </a:rPr>
                  <a:t>11.5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 bwMode="auto">
              <a:xfrm flipH="1">
                <a:off x="6730520" y="4400550"/>
                <a:ext cx="1095657" cy="590397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17"/>
            <p:cNvSpPr txBox="1">
              <a:spLocks noChangeArrowheads="1"/>
            </p:cNvSpPr>
            <p:nvPr/>
          </p:nvSpPr>
          <p:spPr bwMode="auto">
            <a:xfrm>
              <a:off x="9564469" y="4297705"/>
              <a:ext cx="64633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08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Tree Search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290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  <p:extLst>
      <p:ext uri="{BB962C8B-B14F-4D97-AF65-F5344CB8AC3E}">
        <p14:creationId xmlns:p14="http://schemas.microsoft.com/office/powerpoint/2010/main" val="352893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Tree Search</a:t>
            </a:r>
          </a:p>
        </p:txBody>
      </p:sp>
      <p:sp>
        <p:nvSpPr>
          <p:cNvPr id="18447" name="Content Placeholder 19"/>
          <p:cNvSpPr>
            <a:spLocks noGrp="1"/>
          </p:cNvSpPr>
          <p:nvPr>
            <p:ph idx="1"/>
          </p:nvPr>
        </p:nvSpPr>
        <p:spPr>
          <a:xfrm>
            <a:off x="1371440" y="1447800"/>
            <a:ext cx="5029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/>
              <a:t>Assume:</a:t>
            </a:r>
          </a:p>
          <a:p>
            <a:r>
              <a:rPr lang="en-US" sz="2400" dirty="0"/>
              <a:t>A is an optimal goal node</a:t>
            </a:r>
          </a:p>
          <a:p>
            <a:r>
              <a:rPr lang="en-US" sz="2400" dirty="0"/>
              <a:t>B is a suboptimal goal node</a:t>
            </a:r>
          </a:p>
          <a:p>
            <a:r>
              <a:rPr lang="en-US" sz="2400" dirty="0"/>
              <a:t>h is admissible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pPr>
              <a:lnSpc>
                <a:spcPct val="150000"/>
              </a:lnSpc>
              <a:buNone/>
            </a:pPr>
            <a:r>
              <a:rPr lang="en-US" sz="2400" dirty="0"/>
              <a:t>Claim:</a:t>
            </a:r>
          </a:p>
          <a:p>
            <a:r>
              <a:rPr lang="en-US" sz="2400" dirty="0"/>
              <a:t>A will exit the fringe before B</a:t>
            </a: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7384889" y="1789113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507250" y="214471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8983501" y="2135187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637425" y="1995486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9989976" y="38322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7703976" y="35274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39026" y="171926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334304" y="3819722"/>
            <a:ext cx="257496" cy="241101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7285983" y="3514921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296152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ular Callout 44"/>
          <p:cNvSpPr/>
          <p:nvPr/>
        </p:nvSpPr>
        <p:spPr>
          <a:xfrm>
            <a:off x="5410200" y="4572000"/>
            <a:ext cx="6553200" cy="1905000"/>
          </a:xfrm>
          <a:prstGeom prst="wedgeRoundRectCallout">
            <a:avLst>
              <a:gd name="adj1" fmla="val -60117"/>
              <a:gd name="adj2" fmla="val -90421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Proof:</a:t>
            </a:r>
          </a:p>
          <a:p>
            <a:pPr eaLnBrk="1" hangingPunct="1"/>
            <a:r>
              <a:rPr lang="en-US" sz="2400" dirty="0"/>
              <a:t>Imagine B is on the fringe</a:t>
            </a:r>
          </a:p>
          <a:p>
            <a:pPr eaLnBrk="1" hangingPunct="1"/>
            <a:r>
              <a:rPr lang="en-US" sz="2400" dirty="0"/>
              <a:t>Some ancestor </a:t>
            </a:r>
            <a:r>
              <a:rPr lang="en-US" sz="2400" i="1" dirty="0"/>
              <a:t>n</a:t>
            </a:r>
            <a:r>
              <a:rPr lang="en-US" sz="2400" dirty="0"/>
              <a:t> of A is on the fringe, too (maybe A!)</a:t>
            </a:r>
          </a:p>
          <a:p>
            <a:pPr eaLnBrk="1" hangingPunct="1"/>
            <a:r>
              <a:rPr lang="en-US" sz="2400" dirty="0"/>
              <a:t>Claim: </a:t>
            </a:r>
            <a:r>
              <a:rPr lang="en-US" sz="2400" i="1" dirty="0"/>
              <a:t>n</a:t>
            </a:r>
            <a:r>
              <a:rPr lang="en-US" sz="2400" dirty="0"/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f(n) is less or equal to f(A)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4903471"/>
            <a:ext cx="30130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9144000" y="4822578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Definition of f-cost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14998" y="5374957"/>
            <a:ext cx="1864893" cy="318467"/>
          </a:xfrm>
          <a:prstGeom prst="rect">
            <a:avLst/>
          </a:prstGeom>
          <a:noFill/>
          <a:ln/>
          <a:effectLst/>
        </p:spPr>
      </p:pic>
      <p:sp>
        <p:nvSpPr>
          <p:cNvPr id="24" name="TextBox 23"/>
          <p:cNvSpPr txBox="1"/>
          <p:nvPr/>
        </p:nvSpPr>
        <p:spPr>
          <a:xfrm>
            <a:off x="9144000" y="52842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Admissibility of h</a:t>
            </a:r>
          </a:p>
        </p:txBody>
      </p:sp>
      <p:sp>
        <p:nvSpPr>
          <p:cNvPr id="27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8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3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46" name="Oval 45"/>
          <p:cNvSpPr/>
          <p:nvPr/>
        </p:nvSpPr>
        <p:spPr>
          <a:xfrm rot="1800000">
            <a:off x="7335252" y="2272604"/>
            <a:ext cx="954869" cy="15552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5731099" y="5867401"/>
            <a:ext cx="1944584" cy="318518"/>
          </a:xfrm>
          <a:prstGeom prst="rect">
            <a:avLst/>
          </a:prstGeom>
          <a:noFill/>
          <a:ln/>
          <a:effectLst/>
        </p:spPr>
      </p:pic>
      <p:sp>
        <p:nvSpPr>
          <p:cNvPr id="48" name="TextBox 47"/>
          <p:cNvSpPr txBox="1"/>
          <p:nvPr/>
        </p:nvSpPr>
        <p:spPr>
          <a:xfrm>
            <a:off x="9144000" y="57414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h = 0 at a goal</a:t>
            </a:r>
          </a:p>
        </p:txBody>
      </p:sp>
      <p:pic>
        <p:nvPicPr>
          <p:cNvPr id="26" name="Picture 2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348260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/>
      <p:bldP spid="24" grpId="0"/>
      <p:bldP spid="27" grpId="0" animBg="1"/>
      <p:bldP spid="40" grpId="0" animBg="1"/>
      <p:bldP spid="46" grpId="0" animBg="1"/>
      <p:bldP spid="4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5562600" y="4572000"/>
            <a:ext cx="6400800" cy="1371600"/>
          </a:xfrm>
          <a:prstGeom prst="wedgeRoundRectCallout">
            <a:avLst>
              <a:gd name="adj1" fmla="val -75813"/>
              <a:gd name="adj2" fmla="val -77449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Proof:</a:t>
            </a:r>
          </a:p>
          <a:p>
            <a:pPr eaLnBrk="1" hangingPunct="1"/>
            <a:r>
              <a:rPr lang="en-US" sz="2400" dirty="0"/>
              <a:t>Imagine B is on the fringe</a:t>
            </a:r>
          </a:p>
          <a:p>
            <a:r>
              <a:rPr lang="en-US" sz="2400" dirty="0"/>
              <a:t>Some ancestor </a:t>
            </a:r>
            <a:r>
              <a:rPr lang="en-US" sz="2400" i="1" dirty="0"/>
              <a:t>n</a:t>
            </a:r>
            <a:r>
              <a:rPr lang="en-US" sz="2400" dirty="0"/>
              <a:t> of A is on the fringe, too (maybe A!)</a:t>
            </a:r>
          </a:p>
          <a:p>
            <a:pPr eaLnBrk="1" hangingPunct="1"/>
            <a:r>
              <a:rPr lang="en-US" sz="2400" dirty="0"/>
              <a:t>Claim: </a:t>
            </a:r>
            <a:r>
              <a:rPr lang="en-US" sz="2400" i="1" dirty="0"/>
              <a:t>n</a:t>
            </a:r>
            <a:r>
              <a:rPr lang="en-US" sz="2400" dirty="0"/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f(A) is less than f(B)</a:t>
            </a:r>
          </a:p>
        </p:txBody>
      </p:sp>
      <p:pic>
        <p:nvPicPr>
          <p:cNvPr id="27" name="Picture 2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512222" y="5354956"/>
            <a:ext cx="1930189" cy="318668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497464" y="4881879"/>
            <a:ext cx="1914135" cy="318704"/>
          </a:xfrm>
          <a:prstGeom prst="rect">
            <a:avLst/>
          </a:prstGeom>
          <a:noFill/>
          <a:ln/>
          <a:effectLst/>
        </p:spPr>
      </p:pic>
      <p:sp>
        <p:nvSpPr>
          <p:cNvPr id="25" name="TextBox 24"/>
          <p:cNvSpPr txBox="1"/>
          <p:nvPr/>
        </p:nvSpPr>
        <p:spPr>
          <a:xfrm>
            <a:off x="9296400" y="47856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B is suboptimal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96400" y="52428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h = 0 at a goal</a:t>
            </a:r>
          </a:p>
        </p:txBody>
      </p:sp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5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56" name="Oval 55"/>
          <p:cNvSpPr/>
          <p:nvPr/>
        </p:nvSpPr>
        <p:spPr>
          <a:xfrm rot="359986">
            <a:off x="7040951" y="3019060"/>
            <a:ext cx="3870153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893214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5" grpId="0"/>
      <p:bldP spid="26" grpId="0"/>
      <p:bldP spid="5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7391400" y="4800600"/>
            <a:ext cx="3733800" cy="914400"/>
          </a:xfrm>
          <a:prstGeom prst="wedgeRoundRectCallout">
            <a:avLst>
              <a:gd name="adj1" fmla="val -141787"/>
              <a:gd name="adj2" fmla="val -64255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5486400" cy="44497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Proof:</a:t>
            </a:r>
          </a:p>
          <a:p>
            <a:pPr eaLnBrk="1" hangingPunct="1"/>
            <a:r>
              <a:rPr lang="en-US" sz="2400" dirty="0"/>
              <a:t>Imagine B is on the fringe</a:t>
            </a:r>
          </a:p>
          <a:p>
            <a:r>
              <a:rPr lang="en-US" sz="2400" dirty="0"/>
              <a:t>Some ancestor </a:t>
            </a:r>
            <a:r>
              <a:rPr lang="en-US" sz="2400" i="1" dirty="0"/>
              <a:t>X</a:t>
            </a:r>
            <a:r>
              <a:rPr lang="en-US" sz="2400" dirty="0"/>
              <a:t> of A is on the fringe, too (maybe A!)</a:t>
            </a:r>
          </a:p>
          <a:p>
            <a:pPr eaLnBrk="1" hangingPunct="1"/>
            <a:r>
              <a:rPr lang="en-US" sz="2400" dirty="0"/>
              <a:t>Claim: </a:t>
            </a:r>
            <a:r>
              <a:rPr lang="en-US" sz="2400" i="1" dirty="0"/>
              <a:t>n</a:t>
            </a:r>
            <a:r>
              <a:rPr lang="en-US" sz="2400" dirty="0"/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f(A) is less than f(B)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n expands before B</a:t>
            </a:r>
          </a:p>
          <a:p>
            <a:pPr eaLnBrk="1" hangingPunct="1"/>
            <a:r>
              <a:rPr lang="en-US" sz="2400" dirty="0"/>
              <a:t>All ancestors of A expand before B</a:t>
            </a:r>
          </a:p>
          <a:p>
            <a:pPr eaLnBrk="1" hangingPunct="1"/>
            <a:r>
              <a:rPr lang="en-US" sz="2400" dirty="0"/>
              <a:t>A expands before B</a:t>
            </a:r>
          </a:p>
          <a:p>
            <a:pPr eaLnBrk="1" hangingPunct="1"/>
            <a:r>
              <a:rPr lang="en-US" sz="2400" dirty="0"/>
              <a:t>A* search is optimal</a:t>
            </a: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709669" y="5105400"/>
            <a:ext cx="3110735" cy="318731"/>
          </a:xfrm>
          <a:prstGeom prst="rect">
            <a:avLst/>
          </a:prstGeom>
          <a:noFill/>
          <a:ln/>
          <a:effectLst/>
        </p:spPr>
      </p:pic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23" name="Oval 22"/>
          <p:cNvSpPr/>
          <p:nvPr/>
        </p:nvSpPr>
        <p:spPr>
          <a:xfrm rot="1372885">
            <a:off x="7307550" y="2652452"/>
            <a:ext cx="3645108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  <p:pic>
        <p:nvPicPr>
          <p:cNvPr id="21" name="Picture 29" descr="txp_fig">
            <a:extLst>
              <a:ext uri="{FF2B5EF4-FFF2-40B4-BE49-F238E27FC236}">
                <a16:creationId xmlns:a16="http://schemas.microsoft.com/office/drawing/2014/main" id="{B4F5B827-0F67-644A-B26A-74351E52035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757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23" grpId="0" animBg="1"/>
      <p:bldP spid="2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dirty="0"/>
              <a:t>Properties of A*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1219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9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Properties of A*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66725" y="1441451"/>
            <a:ext cx="8229600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484" name="Freeform 88"/>
          <p:cNvSpPr>
            <a:spLocks/>
          </p:cNvSpPr>
          <p:nvPr/>
        </p:nvSpPr>
        <p:spPr bwMode="auto">
          <a:xfrm>
            <a:off x="2895600" y="2703514"/>
            <a:ext cx="2438400" cy="20970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85" name="Freeform 126"/>
          <p:cNvSpPr>
            <a:spLocks/>
          </p:cNvSpPr>
          <p:nvPr/>
        </p:nvSpPr>
        <p:spPr bwMode="auto">
          <a:xfrm>
            <a:off x="3429001" y="2667001"/>
            <a:ext cx="1371555" cy="1598510"/>
          </a:xfrm>
          <a:custGeom>
            <a:avLst/>
            <a:gdLst>
              <a:gd name="T0" fmla="*/ 2147483647 w 769"/>
              <a:gd name="T1" fmla="*/ 0 h 1239"/>
              <a:gd name="T2" fmla="*/ 0 w 769"/>
              <a:gd name="T3" fmla="*/ 2147483647 h 1239"/>
              <a:gd name="T4" fmla="*/ 2147483647 w 769"/>
              <a:gd name="T5" fmla="*/ 2147483647 h 1239"/>
              <a:gd name="T6" fmla="*/ 2147483647 w 769"/>
              <a:gd name="T7" fmla="*/ 2147483647 h 1239"/>
              <a:gd name="T8" fmla="*/ 2147483647 w 769"/>
              <a:gd name="T9" fmla="*/ 2147483647 h 1239"/>
              <a:gd name="T10" fmla="*/ 2147483647 w 769"/>
              <a:gd name="T11" fmla="*/ 2147483647 h 1239"/>
              <a:gd name="T12" fmla="*/ 2147483647 w 769"/>
              <a:gd name="T13" fmla="*/ 2147483647 h 1239"/>
              <a:gd name="T14" fmla="*/ 2147483647 w 769"/>
              <a:gd name="T15" fmla="*/ 0 h 12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9"/>
              <a:gd name="T25" fmla="*/ 0 h 1239"/>
              <a:gd name="T26" fmla="*/ 769 w 769"/>
              <a:gd name="T27" fmla="*/ 1239 h 1239"/>
              <a:gd name="connsiteX0" fmla="*/ 5618 w 11235"/>
              <a:gd name="connsiteY0" fmla="*/ 0 h 10000"/>
              <a:gd name="connsiteX1" fmla="*/ 0 w 11235"/>
              <a:gd name="connsiteY1" fmla="*/ 6199 h 10000"/>
              <a:gd name="connsiteX2" fmla="*/ 1873 w 11235"/>
              <a:gd name="connsiteY2" fmla="*/ 6973 h 10000"/>
              <a:gd name="connsiteX3" fmla="*/ 4993 w 11235"/>
              <a:gd name="connsiteY3" fmla="*/ 7748 h 10000"/>
              <a:gd name="connsiteX4" fmla="*/ 6957 w 11235"/>
              <a:gd name="connsiteY4" fmla="*/ 6538 h 10000"/>
              <a:gd name="connsiteX5" fmla="*/ 9272 w 11235"/>
              <a:gd name="connsiteY5" fmla="*/ 9621 h 10000"/>
              <a:gd name="connsiteX6" fmla="*/ 11235 w 11235"/>
              <a:gd name="connsiteY6" fmla="*/ 6199 h 10000"/>
              <a:gd name="connsiteX7" fmla="*/ 5618 w 11235"/>
              <a:gd name="connsiteY7" fmla="*/ 0 h 10000"/>
              <a:gd name="connsiteX0" fmla="*/ 5618 w 11235"/>
              <a:gd name="connsiteY0" fmla="*/ 0 h 8127"/>
              <a:gd name="connsiteX1" fmla="*/ 0 w 11235"/>
              <a:gd name="connsiteY1" fmla="*/ 6199 h 8127"/>
              <a:gd name="connsiteX2" fmla="*/ 1873 w 11235"/>
              <a:gd name="connsiteY2" fmla="*/ 6973 h 8127"/>
              <a:gd name="connsiteX3" fmla="*/ 4993 w 11235"/>
              <a:gd name="connsiteY3" fmla="*/ 7748 h 8127"/>
              <a:gd name="connsiteX4" fmla="*/ 6957 w 11235"/>
              <a:gd name="connsiteY4" fmla="*/ 6538 h 8127"/>
              <a:gd name="connsiteX5" fmla="*/ 9987 w 11235"/>
              <a:gd name="connsiteY5" fmla="*/ 7748 h 8127"/>
              <a:gd name="connsiteX6" fmla="*/ 11235 w 11235"/>
              <a:gd name="connsiteY6" fmla="*/ 6199 h 8127"/>
              <a:gd name="connsiteX7" fmla="*/ 5618 w 11235"/>
              <a:gd name="connsiteY7" fmla="*/ 0 h 8127"/>
              <a:gd name="connsiteX0" fmla="*/ 5000 w 10000"/>
              <a:gd name="connsiteY0" fmla="*/ 0 h 10000"/>
              <a:gd name="connsiteX1" fmla="*/ 0 w 10000"/>
              <a:gd name="connsiteY1" fmla="*/ 7628 h 10000"/>
              <a:gd name="connsiteX2" fmla="*/ 1667 w 10000"/>
              <a:gd name="connsiteY2" fmla="*/ 9057 h 10000"/>
              <a:gd name="connsiteX3" fmla="*/ 4444 w 10000"/>
              <a:gd name="connsiteY3" fmla="*/ 9534 h 10000"/>
              <a:gd name="connsiteX4" fmla="*/ 6192 w 10000"/>
              <a:gd name="connsiteY4" fmla="*/ 8045 h 10000"/>
              <a:gd name="connsiteX5" fmla="*/ 8889 w 10000"/>
              <a:gd name="connsiteY5" fmla="*/ 9534 h 10000"/>
              <a:gd name="connsiteX6" fmla="*/ 10000 w 10000"/>
              <a:gd name="connsiteY6" fmla="*/ 7628 h 10000"/>
              <a:gd name="connsiteX7" fmla="*/ 5000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5000" y="0"/>
                </a:moveTo>
                <a:lnTo>
                  <a:pt x="0" y="7628"/>
                </a:lnTo>
                <a:lnTo>
                  <a:pt x="1667" y="9057"/>
                </a:lnTo>
                <a:cubicBezTo>
                  <a:pt x="1667" y="9057"/>
                  <a:pt x="3611" y="9851"/>
                  <a:pt x="4444" y="9534"/>
                </a:cubicBezTo>
                <a:cubicBezTo>
                  <a:pt x="5197" y="9872"/>
                  <a:pt x="5452" y="8045"/>
                  <a:pt x="6192" y="8045"/>
                </a:cubicBezTo>
                <a:cubicBezTo>
                  <a:pt x="6933" y="8045"/>
                  <a:pt x="8530" y="10000"/>
                  <a:pt x="8889" y="9534"/>
                </a:cubicBezTo>
                <a:cubicBezTo>
                  <a:pt x="9537" y="8819"/>
                  <a:pt x="9514" y="8243"/>
                  <a:pt x="10000" y="7628"/>
                </a:cubicBezTo>
                <a:lnTo>
                  <a:pt x="500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86" name="Oval 89"/>
          <p:cNvSpPr>
            <a:spLocks noChangeArrowheads="1"/>
          </p:cNvSpPr>
          <p:nvPr/>
        </p:nvSpPr>
        <p:spPr bwMode="auto">
          <a:xfrm>
            <a:off x="3789364" y="30591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87" name="Oval 90"/>
          <p:cNvSpPr>
            <a:spLocks noChangeArrowheads="1"/>
          </p:cNvSpPr>
          <p:nvPr/>
        </p:nvSpPr>
        <p:spPr bwMode="auto">
          <a:xfrm>
            <a:off x="4265613" y="30495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88" name="Text Box 91"/>
          <p:cNvSpPr txBox="1">
            <a:spLocks noChangeArrowheads="1"/>
          </p:cNvSpPr>
          <p:nvPr/>
        </p:nvSpPr>
        <p:spPr bwMode="auto">
          <a:xfrm>
            <a:off x="3919539" y="29098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20489" name="Freeform 92"/>
          <p:cNvSpPr>
            <a:spLocks/>
          </p:cNvSpPr>
          <p:nvPr/>
        </p:nvSpPr>
        <p:spPr bwMode="auto">
          <a:xfrm>
            <a:off x="3902075" y="28638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0" name="Text Box 93"/>
          <p:cNvSpPr txBox="1">
            <a:spLocks noChangeArrowheads="1"/>
          </p:cNvSpPr>
          <p:nvPr/>
        </p:nvSpPr>
        <p:spPr bwMode="auto">
          <a:xfrm>
            <a:off x="4303713" y="266224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b</a:t>
            </a:r>
          </a:p>
        </p:txBody>
      </p:sp>
      <p:sp>
        <p:nvSpPr>
          <p:cNvPr id="20491" name="Oval 95"/>
          <p:cNvSpPr>
            <a:spLocks noChangeArrowheads="1"/>
          </p:cNvSpPr>
          <p:nvPr/>
        </p:nvSpPr>
        <p:spPr bwMode="auto">
          <a:xfrm>
            <a:off x="3962401" y="4079875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2" name="Oval 99"/>
          <p:cNvSpPr>
            <a:spLocks noChangeArrowheads="1"/>
          </p:cNvSpPr>
          <p:nvPr/>
        </p:nvSpPr>
        <p:spPr bwMode="auto">
          <a:xfrm>
            <a:off x="4021139" y="2633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3" name="Freeform 109"/>
          <p:cNvSpPr>
            <a:spLocks/>
          </p:cNvSpPr>
          <p:nvPr/>
        </p:nvSpPr>
        <p:spPr bwMode="auto">
          <a:xfrm>
            <a:off x="7010400" y="2668589"/>
            <a:ext cx="2438400" cy="2132012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4" name="Freeform 127"/>
          <p:cNvSpPr>
            <a:spLocks/>
          </p:cNvSpPr>
          <p:nvPr/>
        </p:nvSpPr>
        <p:spPr bwMode="auto">
          <a:xfrm>
            <a:off x="7848610" y="2667000"/>
            <a:ext cx="762001" cy="1524000"/>
          </a:xfrm>
          <a:custGeom>
            <a:avLst/>
            <a:gdLst>
              <a:gd name="T0" fmla="*/ 2147483647 w 591"/>
              <a:gd name="T1" fmla="*/ 0 h 960"/>
              <a:gd name="T2" fmla="*/ 0 w 591"/>
              <a:gd name="T3" fmla="*/ 2147483647 h 960"/>
              <a:gd name="T4" fmla="*/ 2147483647 w 591"/>
              <a:gd name="T5" fmla="*/ 2147483647 h 960"/>
              <a:gd name="T6" fmla="*/ 2147483647 w 591"/>
              <a:gd name="T7" fmla="*/ 2147483647 h 960"/>
              <a:gd name="T8" fmla="*/ 2147483647 w 591"/>
              <a:gd name="T9" fmla="*/ 2147483647 h 960"/>
              <a:gd name="T10" fmla="*/ 2147483647 w 591"/>
              <a:gd name="T11" fmla="*/ 2147483647 h 960"/>
              <a:gd name="T12" fmla="*/ 2147483647 w 591"/>
              <a:gd name="T13" fmla="*/ 0 h 9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1"/>
              <a:gd name="T22" fmla="*/ 0 h 960"/>
              <a:gd name="T23" fmla="*/ 591 w 591"/>
              <a:gd name="T24" fmla="*/ 960 h 960"/>
              <a:gd name="connsiteX0" fmla="*/ 5110 w 9171"/>
              <a:gd name="connsiteY0" fmla="*/ 0 h 10000"/>
              <a:gd name="connsiteX1" fmla="*/ 0 w 9171"/>
              <a:gd name="connsiteY1" fmla="*/ 5510 h 10000"/>
              <a:gd name="connsiteX2" fmla="*/ 2843 w 9171"/>
              <a:gd name="connsiteY2" fmla="*/ 7052 h 10000"/>
              <a:gd name="connsiteX3" fmla="*/ 4298 w 9171"/>
              <a:gd name="connsiteY3" fmla="*/ 10000 h 10000"/>
              <a:gd name="connsiteX4" fmla="*/ 6633 w 9171"/>
              <a:gd name="connsiteY4" fmla="*/ 6573 h 10000"/>
              <a:gd name="connsiteX5" fmla="*/ 9171 w 9171"/>
              <a:gd name="connsiteY5" fmla="*/ 4500 h 10000"/>
              <a:gd name="connsiteX6" fmla="*/ 5110 w 9171"/>
              <a:gd name="connsiteY6" fmla="*/ 0 h 10000"/>
              <a:gd name="connsiteX0" fmla="*/ 5572 w 10000"/>
              <a:gd name="connsiteY0" fmla="*/ 0 h 10000"/>
              <a:gd name="connsiteX1" fmla="*/ 0 w 10000"/>
              <a:gd name="connsiteY1" fmla="*/ 5510 h 10000"/>
              <a:gd name="connsiteX2" fmla="*/ 2915 w 10000"/>
              <a:gd name="connsiteY2" fmla="*/ 7500 h 10000"/>
              <a:gd name="connsiteX3" fmla="*/ 4687 w 10000"/>
              <a:gd name="connsiteY3" fmla="*/ 10000 h 10000"/>
              <a:gd name="connsiteX4" fmla="*/ 7233 w 10000"/>
              <a:gd name="connsiteY4" fmla="*/ 6573 h 10000"/>
              <a:gd name="connsiteX5" fmla="*/ 10000 w 10000"/>
              <a:gd name="connsiteY5" fmla="*/ 4500 h 10000"/>
              <a:gd name="connsiteX6" fmla="*/ 5572 w 10000"/>
              <a:gd name="connsiteY6" fmla="*/ 0 h 10000"/>
              <a:gd name="connsiteX0" fmla="*/ 4428 w 8856"/>
              <a:gd name="connsiteY0" fmla="*/ 0 h 10000"/>
              <a:gd name="connsiteX1" fmla="*/ 0 w 8856"/>
              <a:gd name="connsiteY1" fmla="*/ 4500 h 10000"/>
              <a:gd name="connsiteX2" fmla="*/ 1771 w 8856"/>
              <a:gd name="connsiteY2" fmla="*/ 7500 h 10000"/>
              <a:gd name="connsiteX3" fmla="*/ 3543 w 8856"/>
              <a:gd name="connsiteY3" fmla="*/ 10000 h 10000"/>
              <a:gd name="connsiteX4" fmla="*/ 6089 w 8856"/>
              <a:gd name="connsiteY4" fmla="*/ 6573 h 10000"/>
              <a:gd name="connsiteX5" fmla="*/ 8856 w 8856"/>
              <a:gd name="connsiteY5" fmla="*/ 4500 h 10000"/>
              <a:gd name="connsiteX6" fmla="*/ 4428 w 8856"/>
              <a:gd name="connsiteY6" fmla="*/ 0 h 10000"/>
              <a:gd name="connsiteX0" fmla="*/ 5000 w 10000"/>
              <a:gd name="connsiteY0" fmla="*/ 0 h 10000"/>
              <a:gd name="connsiteX1" fmla="*/ 0 w 10000"/>
              <a:gd name="connsiteY1" fmla="*/ 4500 h 10000"/>
              <a:gd name="connsiteX2" fmla="*/ 2000 w 10000"/>
              <a:gd name="connsiteY2" fmla="*/ 6500 h 10000"/>
              <a:gd name="connsiteX3" fmla="*/ 4001 w 10000"/>
              <a:gd name="connsiteY3" fmla="*/ 10000 h 10000"/>
              <a:gd name="connsiteX4" fmla="*/ 6876 w 10000"/>
              <a:gd name="connsiteY4" fmla="*/ 6573 h 10000"/>
              <a:gd name="connsiteX5" fmla="*/ 10000 w 10000"/>
              <a:gd name="connsiteY5" fmla="*/ 4500 h 10000"/>
              <a:gd name="connsiteX6" fmla="*/ 5000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5000" y="0"/>
                </a:moveTo>
                <a:cubicBezTo>
                  <a:pt x="3166" y="1479"/>
                  <a:pt x="3041" y="1792"/>
                  <a:pt x="0" y="4500"/>
                </a:cubicBezTo>
                <a:cubicBezTo>
                  <a:pt x="958" y="5511"/>
                  <a:pt x="1145" y="5740"/>
                  <a:pt x="2000" y="6500"/>
                </a:cubicBezTo>
                <a:cubicBezTo>
                  <a:pt x="2000" y="6500"/>
                  <a:pt x="2416" y="8542"/>
                  <a:pt x="4001" y="10000"/>
                </a:cubicBezTo>
                <a:cubicBezTo>
                  <a:pt x="6021" y="8490"/>
                  <a:pt x="5875" y="7490"/>
                  <a:pt x="6876" y="6573"/>
                </a:cubicBezTo>
                <a:cubicBezTo>
                  <a:pt x="7875" y="5656"/>
                  <a:pt x="9125" y="5146"/>
                  <a:pt x="10000" y="4500"/>
                </a:cubicBezTo>
                <a:cubicBezTo>
                  <a:pt x="7000" y="1750"/>
                  <a:pt x="6250" y="1125"/>
                  <a:pt x="5000" y="0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5" name="Oval 110"/>
          <p:cNvSpPr>
            <a:spLocks noChangeArrowheads="1"/>
          </p:cNvSpPr>
          <p:nvPr/>
        </p:nvSpPr>
        <p:spPr bwMode="auto">
          <a:xfrm>
            <a:off x="7904164" y="30241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6" name="Oval 111"/>
          <p:cNvSpPr>
            <a:spLocks noChangeArrowheads="1"/>
          </p:cNvSpPr>
          <p:nvPr/>
        </p:nvSpPr>
        <p:spPr bwMode="auto">
          <a:xfrm>
            <a:off x="8380413" y="3014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7" name="Text Box 112"/>
          <p:cNvSpPr txBox="1">
            <a:spLocks noChangeArrowheads="1"/>
          </p:cNvSpPr>
          <p:nvPr/>
        </p:nvSpPr>
        <p:spPr bwMode="auto">
          <a:xfrm>
            <a:off x="8034339" y="2874964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20498" name="Freeform 113"/>
          <p:cNvSpPr>
            <a:spLocks/>
          </p:cNvSpPr>
          <p:nvPr/>
        </p:nvSpPr>
        <p:spPr bwMode="auto">
          <a:xfrm>
            <a:off x="8016875" y="2828926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9" name="Text Box 114"/>
          <p:cNvSpPr txBox="1">
            <a:spLocks noChangeArrowheads="1"/>
          </p:cNvSpPr>
          <p:nvPr/>
        </p:nvSpPr>
        <p:spPr bwMode="auto">
          <a:xfrm>
            <a:off x="8418513" y="2627314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b</a:t>
            </a:r>
          </a:p>
        </p:txBody>
      </p:sp>
      <p:sp>
        <p:nvSpPr>
          <p:cNvPr id="20500" name="Oval 116"/>
          <p:cNvSpPr>
            <a:spLocks noChangeArrowheads="1"/>
          </p:cNvSpPr>
          <p:nvPr/>
        </p:nvSpPr>
        <p:spPr bwMode="auto">
          <a:xfrm>
            <a:off x="8135939" y="259873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501" name="Oval 115"/>
          <p:cNvSpPr>
            <a:spLocks noChangeArrowheads="1"/>
          </p:cNvSpPr>
          <p:nvPr/>
        </p:nvSpPr>
        <p:spPr bwMode="auto">
          <a:xfrm>
            <a:off x="8077201" y="40449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502" name="Text Box 123"/>
          <p:cNvSpPr txBox="1">
            <a:spLocks noChangeArrowheads="1"/>
          </p:cNvSpPr>
          <p:nvPr/>
        </p:nvSpPr>
        <p:spPr bwMode="auto">
          <a:xfrm>
            <a:off x="2971800" y="1676401"/>
            <a:ext cx="2667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Palatino"/>
                <a:cs typeface="Palatino"/>
              </a:rPr>
              <a:t>Uniform-Cost</a:t>
            </a:r>
          </a:p>
        </p:txBody>
      </p:sp>
      <p:sp>
        <p:nvSpPr>
          <p:cNvPr id="20503" name="Text Box 124"/>
          <p:cNvSpPr txBox="1">
            <a:spLocks noChangeArrowheads="1"/>
          </p:cNvSpPr>
          <p:nvPr/>
        </p:nvSpPr>
        <p:spPr bwMode="auto">
          <a:xfrm>
            <a:off x="8001000" y="1676401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Palatino"/>
                <a:cs typeface="Palatino"/>
              </a:rPr>
              <a:t>A*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14"/>
          <p:cNvSpPr>
            <a:spLocks noChangeArrowheads="1"/>
          </p:cNvSpPr>
          <p:nvPr/>
        </p:nvSpPr>
        <p:spPr bwMode="auto">
          <a:xfrm>
            <a:off x="9005887" y="5029202"/>
            <a:ext cx="1284288" cy="627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07" name="Oval 8"/>
          <p:cNvSpPr>
            <a:spLocks noChangeArrowheads="1"/>
          </p:cNvSpPr>
          <p:nvPr/>
        </p:nvSpPr>
        <p:spPr bwMode="auto">
          <a:xfrm>
            <a:off x="8396287" y="1828800"/>
            <a:ext cx="1912939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UCS </a:t>
            </a:r>
            <a:r>
              <a:rPr lang="en-US" dirty="0" err="1"/>
              <a:t>vs</a:t>
            </a:r>
            <a:r>
              <a:rPr lang="en-US" dirty="0"/>
              <a:t> A* Contours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46237"/>
            <a:ext cx="6705600" cy="4525963"/>
          </a:xfrm>
        </p:spPr>
        <p:txBody>
          <a:bodyPr/>
          <a:lstStyle/>
          <a:p>
            <a:pPr eaLnBrk="1" hangingPunct="1"/>
            <a:r>
              <a:rPr lang="en-US" dirty="0"/>
              <a:t>Uniform-cost expands equally in all “directions”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/>
            <a:r>
              <a:rPr lang="en-US" dirty="0"/>
              <a:t>A* expands mainly toward the goal, but does hedge its bets to ensure optimality</a:t>
            </a:r>
          </a:p>
        </p:txBody>
      </p:sp>
      <p:sp>
        <p:nvSpPr>
          <p:cNvPr id="21510" name="Oval 4"/>
          <p:cNvSpPr>
            <a:spLocks noChangeArrowheads="1"/>
          </p:cNvSpPr>
          <p:nvPr/>
        </p:nvSpPr>
        <p:spPr bwMode="auto">
          <a:xfrm>
            <a:off x="9299575" y="2605089"/>
            <a:ext cx="163512" cy="153987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8534400" y="272097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Start</a:t>
            </a:r>
          </a:p>
        </p:txBody>
      </p:sp>
      <p:sp>
        <p:nvSpPr>
          <p:cNvPr id="21512" name="Oval 6"/>
          <p:cNvSpPr>
            <a:spLocks noChangeArrowheads="1"/>
          </p:cNvSpPr>
          <p:nvPr/>
        </p:nvSpPr>
        <p:spPr bwMode="auto">
          <a:xfrm>
            <a:off x="10226675" y="2627313"/>
            <a:ext cx="163512" cy="15398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10287000" y="2744789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Palatino"/>
                <a:cs typeface="Palatino"/>
              </a:rPr>
              <a:t>Goal</a:t>
            </a:r>
          </a:p>
        </p:txBody>
      </p:sp>
      <p:sp>
        <p:nvSpPr>
          <p:cNvPr id="21514" name="Oval 9"/>
          <p:cNvSpPr>
            <a:spLocks noChangeArrowheads="1"/>
          </p:cNvSpPr>
          <p:nvPr/>
        </p:nvSpPr>
        <p:spPr bwMode="auto">
          <a:xfrm>
            <a:off x="8931276" y="2263775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>
            <a:off x="9234488" y="527050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8382000" y="5410200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Start</a:t>
            </a:r>
          </a:p>
        </p:txBody>
      </p:sp>
      <p:sp>
        <p:nvSpPr>
          <p:cNvPr id="21517" name="Oval 12"/>
          <p:cNvSpPr>
            <a:spLocks noChangeArrowheads="1"/>
          </p:cNvSpPr>
          <p:nvPr/>
        </p:nvSpPr>
        <p:spPr bwMode="auto">
          <a:xfrm>
            <a:off x="10213975" y="5257801"/>
            <a:ext cx="163512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10221912" y="540573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Goal</a:t>
            </a:r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9126537" y="5105400"/>
            <a:ext cx="869951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20" name="TextBox 18"/>
          <p:cNvSpPr txBox="1">
            <a:spLocks noChangeArrowheads="1"/>
          </p:cNvSpPr>
          <p:nvPr/>
        </p:nvSpPr>
        <p:spPr bwMode="auto">
          <a:xfrm>
            <a:off x="5562600" y="6172200"/>
            <a:ext cx="6629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[Demo: contours UCS / greedy / A* empty (L3D1)]</a:t>
            </a:r>
          </a:p>
          <a:p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[Demo: contours A* </a:t>
            </a:r>
            <a:r>
              <a:rPr lang="en-US" sz="2000" dirty="0" err="1">
                <a:solidFill>
                  <a:srgbClr val="C00000"/>
                </a:solidFill>
                <a:latin typeface="Palatino"/>
                <a:cs typeface="Palatino"/>
              </a:rPr>
              <a:t>pacman</a:t>
            </a:r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 small maze (L3D5)]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186" y="1143001"/>
            <a:ext cx="627162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Greedy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185" y="1143000"/>
            <a:ext cx="627163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– A*</a:t>
            </a:r>
          </a:p>
        </p:txBody>
      </p:sp>
      <p:pic>
        <p:nvPicPr>
          <p:cNvPr id="3" name="Empty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186" y="1143001"/>
            <a:ext cx="6271628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LIFO stack</a:t>
            </a:r>
          </a:p>
        </p:txBody>
      </p:sp>
    </p:spTree>
    <p:extLst>
      <p:ext uri="{BB962C8B-B14F-4D97-AF65-F5344CB8AC3E}">
        <p14:creationId xmlns:p14="http://schemas.microsoft.com/office/powerpoint/2010/main" val="36217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</a:t>
            </a:r>
            <a:r>
              <a:rPr lang="en-US" dirty="0" err="1"/>
              <a:t>Pacman</a:t>
            </a:r>
            <a:r>
              <a:rPr lang="en-US" dirty="0"/>
              <a:t> Small Maze) – A*</a:t>
            </a:r>
          </a:p>
        </p:txBody>
      </p:sp>
      <p:pic>
        <p:nvPicPr>
          <p:cNvPr id="3" name="ContoursPacmanSmallMaze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700" y="1143000"/>
            <a:ext cx="9372600" cy="52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4" name="Picture 3" descr="greedy_pac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2380"/>
            <a:ext cx="3657600" cy="205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 descr="uniform_pac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72380"/>
            <a:ext cx="362188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astar_pacman.jpg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95" y="2372380"/>
            <a:ext cx="351650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503938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Greedy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5039380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Uniform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3600" y="5039380"/>
            <a:ext cx="57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A*</a:t>
            </a:r>
          </a:p>
        </p:txBody>
      </p:sp>
    </p:spTree>
    <p:extLst>
      <p:ext uri="{BB962C8B-B14F-4D97-AF65-F5344CB8AC3E}">
        <p14:creationId xmlns:p14="http://schemas.microsoft.com/office/powerpoint/2010/main" val="23874856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8475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Video games</a:t>
            </a:r>
          </a:p>
          <a:p>
            <a:pPr eaLnBrk="1" hangingPunct="1"/>
            <a:r>
              <a:rPr lang="en-US" dirty="0" err="1"/>
              <a:t>Pathing</a:t>
            </a:r>
            <a:r>
              <a:rPr lang="en-US" dirty="0"/>
              <a:t> / routing problems</a:t>
            </a:r>
          </a:p>
          <a:p>
            <a:pPr eaLnBrk="1" hangingPunct="1"/>
            <a:r>
              <a:rPr lang="en-US" dirty="0"/>
              <a:t>Resource planning problems</a:t>
            </a:r>
          </a:p>
          <a:p>
            <a:pPr eaLnBrk="1" hangingPunct="1"/>
            <a:r>
              <a:rPr lang="en-US" dirty="0"/>
              <a:t>Robot motion planning</a:t>
            </a:r>
          </a:p>
          <a:p>
            <a:pPr eaLnBrk="1" hangingPunct="1"/>
            <a:r>
              <a:rPr lang="en-US" dirty="0"/>
              <a:t>Language analysis</a:t>
            </a:r>
          </a:p>
          <a:p>
            <a:pPr eaLnBrk="1" hangingPunct="1"/>
            <a:r>
              <a:rPr lang="en-US" dirty="0"/>
              <a:t>Machine translation</a:t>
            </a:r>
          </a:p>
          <a:p>
            <a:pPr eaLnBrk="1" hangingPunct="1"/>
            <a:r>
              <a:rPr lang="en-US" dirty="0"/>
              <a:t>Speech recognition</a:t>
            </a:r>
          </a:p>
          <a:p>
            <a:pPr eaLnBrk="1" hangingPunct="1"/>
            <a:r>
              <a:rPr lang="en-US" dirty="0"/>
              <a:t>…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477000" y="6150116"/>
            <a:ext cx="57150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UCS / A*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pacman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tiny maze (L3D6,L3D7)]</a:t>
            </a:r>
          </a:p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guess algorithm Empty Shallow/Deep (L3D8)]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(Tiny Maze) – UCS / A*</a:t>
            </a:r>
          </a:p>
        </p:txBody>
      </p:sp>
      <p:pic>
        <p:nvPicPr>
          <p:cNvPr id="4" name="Lecture3-demo6-tiny-ucs-astar-pacman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960" y="1143000"/>
            <a:ext cx="97840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Video of Demo Empty Water Shallow/Deep</a:t>
            </a:r>
            <a:br>
              <a:rPr lang="en-US" sz="3600" dirty="0"/>
            </a:br>
            <a:r>
              <a:rPr lang="en-US" sz="3600" dirty="0"/>
              <a:t> – Guess Algorithm</a:t>
            </a:r>
          </a:p>
        </p:txBody>
      </p:sp>
      <p:pic>
        <p:nvPicPr>
          <p:cNvPr id="2" name="Lecture3-demo7-search-demo-costs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15" y="1143000"/>
            <a:ext cx="9919970" cy="5562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00200"/>
            <a:ext cx="5714999" cy="4585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Creating Admissible Heuristics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Most of the work in solving hard search problems optimally is in coming up with admissible heuristics</a:t>
            </a:r>
          </a:p>
          <a:p>
            <a:pPr lvl="3"/>
            <a:endParaRPr lang="en-US" sz="1600" dirty="0"/>
          </a:p>
          <a:p>
            <a:pPr eaLnBrk="1" hangingPunct="1"/>
            <a:r>
              <a:rPr lang="en-US" sz="2800" dirty="0"/>
              <a:t>Often, admissible heuristics are solutions to </a:t>
            </a:r>
            <a:r>
              <a:rPr lang="en-US" sz="2800" i="1" dirty="0"/>
              <a:t>relaxed problems, </a:t>
            </a:r>
            <a:r>
              <a:rPr lang="en-US" sz="2800" dirty="0"/>
              <a:t>where new actions are available</a:t>
            </a:r>
            <a:endParaRPr lang="en-US" sz="2800" i="1" dirty="0"/>
          </a:p>
          <a:p>
            <a:pPr lvl="2"/>
            <a:endParaRPr lang="en-US" sz="2000" i="1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Inadmissible heuristics are often useful too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553200" y="3919078"/>
            <a:ext cx="3657600" cy="1643522"/>
            <a:chOff x="5067016" y="4038600"/>
            <a:chExt cx="2663541" cy="1197700"/>
          </a:xfrm>
        </p:grpSpPr>
        <p:pic>
          <p:nvPicPr>
            <p:cNvPr id="2253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67016" y="40386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5236861" y="4473838"/>
              <a:ext cx="1125417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538" name="TextBox 17"/>
            <p:cNvSpPr txBox="1">
              <a:spLocks noChangeArrowheads="1"/>
            </p:cNvSpPr>
            <p:nvPr/>
          </p:nvSpPr>
          <p:spPr bwMode="auto">
            <a:xfrm>
              <a:off x="5388658" y="4569096"/>
              <a:ext cx="399537" cy="381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5400000">
              <a:off x="4931082" y="4797091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438400" y="3886200"/>
            <a:ext cx="2819399" cy="1786100"/>
            <a:chOff x="2743201" y="4111625"/>
            <a:chExt cx="2170113" cy="137477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22440"/>
            <a:stretch>
              <a:fillRect/>
            </a:stretch>
          </p:blipFill>
          <p:spPr bwMode="auto">
            <a:xfrm>
              <a:off x="2743201" y="4111625"/>
              <a:ext cx="2170113" cy="137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895600" y="4492623"/>
              <a:ext cx="1295400" cy="685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52600" y="4191000"/>
            <a:ext cx="9906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366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8 Puzzle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495800"/>
            <a:ext cx="6781800" cy="1630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What are the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How many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What are the actions?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How many successors from the start state?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What should the costs be?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24733" y="838200"/>
            <a:ext cx="5338267" cy="4584642"/>
            <a:chOff x="6387246" y="1371600"/>
            <a:chExt cx="6033354" cy="518160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87246" y="1371600"/>
              <a:ext cx="5789731" cy="4838698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10515600" y="4724400"/>
              <a:ext cx="1905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618" y="1220185"/>
            <a:ext cx="2969363" cy="25434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192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Start State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250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Goal State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8745" y="1219462"/>
            <a:ext cx="3044108" cy="25448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198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63000" y="49530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Admissibleheuristics</a:t>
            </a:r>
            <a:r>
              <a:rPr lang="en-US" sz="28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6324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Heuristic: Number of tiles misplaced</a:t>
            </a:r>
          </a:p>
          <a:p>
            <a:pPr eaLnBrk="1" hangingPunct="1"/>
            <a:r>
              <a:rPr lang="en-US" sz="2800" dirty="0"/>
              <a:t>Why is it admissible?</a:t>
            </a:r>
          </a:p>
          <a:p>
            <a:pPr eaLnBrk="1" hangingPunct="1"/>
            <a:r>
              <a:rPr lang="en-US" sz="2800" dirty="0"/>
              <a:t>h(start) =</a:t>
            </a:r>
          </a:p>
          <a:p>
            <a:pPr eaLnBrk="1" hangingPunct="1"/>
            <a:r>
              <a:rPr lang="en-US" sz="2800" dirty="0"/>
              <a:t>This is a </a:t>
            </a:r>
            <a:r>
              <a:rPr lang="en-US" sz="2800" i="1" dirty="0"/>
              <a:t>relaxed-problem</a:t>
            </a:r>
            <a:r>
              <a:rPr lang="en-US" sz="2800" dirty="0"/>
              <a:t> heuristic</a:t>
            </a:r>
          </a:p>
        </p:txBody>
      </p:sp>
      <p:sp>
        <p:nvSpPr>
          <p:cNvPr id="819206" name="Text Box 6"/>
          <p:cNvSpPr txBox="1">
            <a:spLocks noChangeArrowheads="1"/>
          </p:cNvSpPr>
          <p:nvPr/>
        </p:nvSpPr>
        <p:spPr bwMode="auto">
          <a:xfrm>
            <a:off x="2133600" y="2286000"/>
            <a:ext cx="9906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Calibri" pitchFamily="34" charset="0"/>
              </a:rPr>
              <a:t>8</a:t>
            </a:r>
          </a:p>
        </p:txBody>
      </p:sp>
      <p:graphicFrame>
        <p:nvGraphicFramePr>
          <p:cNvPr id="819294" name="Group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249155"/>
              </p:ext>
            </p:extLst>
          </p:nvPr>
        </p:nvGraphicFramePr>
        <p:xfrm>
          <a:off x="6400800" y="4112577"/>
          <a:ext cx="5029200" cy="221202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6,300</a:t>
                      </a: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3.6 x 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90" y="3489471"/>
            <a:ext cx="5510086" cy="3138194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067800" y="6553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Statistics from Andrew Moore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586786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</a:t>
            </a:r>
          </a:p>
        </p:txBody>
      </p:sp>
      <p:sp>
        <p:nvSpPr>
          <p:cNvPr id="813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What if we had an easier 8-puzzle where any tile could slide any direction at any time, ignoring other tiles?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Total </a:t>
            </a:r>
            <a:r>
              <a:rPr lang="en-US" sz="2400" i="1" dirty="0"/>
              <a:t>Manhattan </a:t>
            </a:r>
            <a:r>
              <a:rPr lang="en-US" sz="2400" dirty="0"/>
              <a:t>distance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 is it admissible?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h(start) =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813061" name="Text Box 5"/>
          <p:cNvSpPr txBox="1">
            <a:spLocks noChangeArrowheads="1"/>
          </p:cNvSpPr>
          <p:nvPr/>
        </p:nvSpPr>
        <p:spPr bwMode="auto">
          <a:xfrm>
            <a:off x="2133600" y="4648200"/>
            <a:ext cx="48006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3 + 1 + 2 + … = 18</a:t>
            </a:r>
          </a:p>
        </p:txBody>
      </p:sp>
      <p:graphicFrame>
        <p:nvGraphicFramePr>
          <p:cNvPr id="813133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59521"/>
              </p:ext>
            </p:extLst>
          </p:nvPr>
        </p:nvGraphicFramePr>
        <p:xfrm>
          <a:off x="5791200" y="4267200"/>
          <a:ext cx="5891629" cy="2252471"/>
        </p:xfrm>
        <a:graphic>
          <a:graphicData uri="http://schemas.openxmlformats.org/drawingml/2006/table">
            <a:tbl>
              <a:tblPr/>
              <a:tblGrid>
                <a:gridCol w="1853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MANHATTAN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6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III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10998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How about using the </a:t>
            </a:r>
            <a:r>
              <a:rPr lang="en-US" sz="2800" i="1" dirty="0"/>
              <a:t>actual cost</a:t>
            </a:r>
            <a:r>
              <a:rPr lang="en-US" sz="2800" dirty="0"/>
              <a:t> as a heuristic?</a:t>
            </a:r>
          </a:p>
          <a:p>
            <a:pPr lvl="1" eaLnBrk="1" hangingPunct="1"/>
            <a:r>
              <a:rPr lang="en-US" sz="2400" dirty="0"/>
              <a:t>Would it be admissible?</a:t>
            </a:r>
          </a:p>
          <a:p>
            <a:pPr lvl="1" eaLnBrk="1" hangingPunct="1"/>
            <a:r>
              <a:rPr lang="en-US" sz="2400" dirty="0"/>
              <a:t>Would we save on nodes expanded?</a:t>
            </a:r>
          </a:p>
          <a:p>
            <a:pPr lvl="1" eaLnBrk="1" hangingPunct="1"/>
            <a:r>
              <a:rPr lang="en-US" sz="2400" dirty="0"/>
              <a:t>What’s wrong with it?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With A*: a trade-off between quality of estimate and work per node</a:t>
            </a:r>
          </a:p>
          <a:p>
            <a:pPr lvl="1"/>
            <a:r>
              <a:rPr lang="en-US" sz="2400" dirty="0"/>
              <a:t>As heuristics get closer to the true cost, you will expand fewer nodes but usually do more work per node to compute the heuristic itself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1138" y="1880138"/>
            <a:ext cx="5021261" cy="192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dirty="0"/>
              <a:t>Semi-Lattice of Heuristics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1219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89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Trivial Heuristics, Dominance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524000"/>
            <a:ext cx="5715000" cy="4953000"/>
          </a:xfrm>
        </p:spPr>
        <p:txBody>
          <a:bodyPr/>
          <a:lstStyle/>
          <a:p>
            <a:pPr eaLnBrk="1" hangingPunct="1"/>
            <a:r>
              <a:rPr lang="en-US" sz="2400" dirty="0"/>
              <a:t>Dominance: h</a:t>
            </a:r>
            <a:r>
              <a:rPr lang="en-US" sz="2400" baseline="-25000" dirty="0"/>
              <a:t>a</a:t>
            </a:r>
            <a:r>
              <a:rPr lang="en-US" sz="2400" dirty="0"/>
              <a:t> </a:t>
            </a:r>
            <a:r>
              <a:rPr lang="en-US" sz="2400" dirty="0">
                <a:cs typeface="Arial" charset="0"/>
              </a:rPr>
              <a:t>≥</a:t>
            </a:r>
            <a:r>
              <a:rPr lang="en-US" sz="2400" dirty="0"/>
              <a:t> </a:t>
            </a:r>
            <a:r>
              <a:rPr lang="en-US" sz="2400" dirty="0" err="1"/>
              <a:t>h</a:t>
            </a:r>
            <a:r>
              <a:rPr lang="en-US" sz="2400" baseline="-25000" dirty="0" err="1"/>
              <a:t>c</a:t>
            </a:r>
            <a:r>
              <a:rPr lang="en-US" sz="2400" dirty="0"/>
              <a:t> if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Heuristics form a semi-lattice:</a:t>
            </a:r>
          </a:p>
          <a:p>
            <a:pPr lvl="1" eaLnBrk="1" hangingPunct="1"/>
            <a:r>
              <a:rPr lang="en-US" sz="2000" dirty="0"/>
              <a:t>Max of admissible heuristics is admissible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Trivial heuristics</a:t>
            </a:r>
          </a:p>
          <a:p>
            <a:pPr lvl="1" eaLnBrk="1" hangingPunct="1"/>
            <a:r>
              <a:rPr lang="en-US" sz="2000" dirty="0"/>
              <a:t>Bottom of lattice is the zero heuristic (what does this give us?)</a:t>
            </a:r>
          </a:p>
          <a:p>
            <a:pPr lvl="1" eaLnBrk="1" hangingPunct="1"/>
            <a:r>
              <a:rPr lang="en-US" sz="2000" dirty="0"/>
              <a:t>Top of lattice is the exact heuristic</a:t>
            </a:r>
          </a:p>
        </p:txBody>
      </p:sp>
      <p:pic>
        <p:nvPicPr>
          <p:cNvPr id="27652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1" y="3886200"/>
            <a:ext cx="437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2975" y="2133601"/>
            <a:ext cx="3098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8229600" y="1716338"/>
            <a:ext cx="2133600" cy="4227262"/>
            <a:chOff x="9344024" y="1905002"/>
            <a:chExt cx="1781176" cy="3529011"/>
          </a:xfrm>
        </p:grpSpPr>
        <p:pic>
          <p:nvPicPr>
            <p:cNvPr id="27653" name="Picture 9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725023" y="1905002"/>
              <a:ext cx="862013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11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801223" y="5257800"/>
              <a:ext cx="720725" cy="17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344024" y="3505200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15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791825" y="3505201"/>
              <a:ext cx="333375" cy="350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9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344024" y="4349749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Line 23"/>
            <p:cNvSpPr>
              <a:spLocks noChangeShapeType="1"/>
            </p:cNvSpPr>
            <p:nvPr/>
          </p:nvSpPr>
          <p:spPr bwMode="auto">
            <a:xfrm flipH="1" flipV="1">
              <a:off x="9572623" y="4800600"/>
              <a:ext cx="45720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0" name="Line 24"/>
            <p:cNvSpPr>
              <a:spLocks noChangeShapeType="1"/>
            </p:cNvSpPr>
            <p:nvPr/>
          </p:nvSpPr>
          <p:spPr bwMode="auto">
            <a:xfrm flipV="1">
              <a:off x="10334623" y="3962400"/>
              <a:ext cx="533400" cy="11430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1" name="Line 25"/>
            <p:cNvSpPr>
              <a:spLocks noChangeShapeType="1"/>
            </p:cNvSpPr>
            <p:nvPr/>
          </p:nvSpPr>
          <p:spPr bwMode="auto">
            <a:xfrm flipV="1">
              <a:off x="9496423" y="3962400"/>
              <a:ext cx="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2" name="Line 26"/>
            <p:cNvSpPr>
              <a:spLocks noChangeShapeType="1"/>
            </p:cNvSpPr>
            <p:nvPr/>
          </p:nvSpPr>
          <p:spPr bwMode="auto">
            <a:xfrm flipV="1">
              <a:off x="9496423" y="3124200"/>
              <a:ext cx="6858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3" name="Line 27"/>
            <p:cNvSpPr>
              <a:spLocks noChangeShapeType="1"/>
            </p:cNvSpPr>
            <p:nvPr/>
          </p:nvSpPr>
          <p:spPr bwMode="auto">
            <a:xfrm flipH="1" flipV="1">
              <a:off x="10182223" y="3124200"/>
              <a:ext cx="7620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4" name="Line 28"/>
            <p:cNvSpPr>
              <a:spLocks noChangeShapeType="1"/>
            </p:cNvSpPr>
            <p:nvPr/>
          </p:nvSpPr>
          <p:spPr bwMode="auto">
            <a:xfrm flipV="1">
              <a:off x="10182223" y="2286000"/>
              <a:ext cx="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pic>
          <p:nvPicPr>
            <p:cNvPr id="27665" name="Picture 2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420224" y="2732089"/>
              <a:ext cx="1560513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600552"/>
            <a:ext cx="9932986" cy="4409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 Search: Extra Work!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Failure to detect repeated states can cause exponentially more work.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72200" y="2041711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936947" y="2035612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84898" y="2198192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547" y="212199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Graph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" t="2840" r="64740" b="2208"/>
          <a:stretch>
            <a:fillRect/>
          </a:stretch>
        </p:blipFill>
        <p:spPr bwMode="auto">
          <a:xfrm>
            <a:off x="1371600" y="2514600"/>
            <a:ext cx="3048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6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26" t="5048" r="2599" b="15457"/>
          <a:stretch>
            <a:fillRect/>
          </a:stretch>
        </p:blipFill>
        <p:spPr bwMode="auto">
          <a:xfrm>
            <a:off x="6477000" y="28194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Graph Search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dirty="0"/>
              <a:t>In BFS, for example, we shouldn’t bother expanding the circled nodes (why?)</a:t>
            </a:r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3352800" y="2435610"/>
            <a:ext cx="5486400" cy="3355590"/>
            <a:chOff x="48" y="2332"/>
            <a:chExt cx="3456" cy="2406"/>
          </a:xfrm>
        </p:grpSpPr>
        <p:sp>
          <p:nvSpPr>
            <p:cNvPr id="30729" name="Text Box 5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0730" name="Text Box 6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31" name="Text Box 7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b</a:t>
              </a:r>
            </a:p>
          </p:txBody>
        </p:sp>
        <p:sp>
          <p:nvSpPr>
            <p:cNvPr id="30732" name="Text Box 8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d</a:t>
              </a:r>
            </a:p>
          </p:txBody>
        </p:sp>
        <p:sp>
          <p:nvSpPr>
            <p:cNvPr id="30733" name="Text Box 9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p</a:t>
              </a:r>
            </a:p>
          </p:txBody>
        </p:sp>
        <p:sp>
          <p:nvSpPr>
            <p:cNvPr id="30734" name="Text Box 10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35" name="Text Box 11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c</a:t>
              </a:r>
            </a:p>
          </p:txBody>
        </p:sp>
        <p:cxnSp>
          <p:nvCxnSpPr>
            <p:cNvPr id="30736" name="AutoShape 12"/>
            <p:cNvCxnSpPr>
              <a:cxnSpLocks noChangeShapeType="1"/>
              <a:stCxn id="30732" idx="2"/>
              <a:endCxn id="3073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7" name="AutoShape 13"/>
            <p:cNvCxnSpPr>
              <a:cxnSpLocks noChangeShapeType="1"/>
              <a:stCxn id="30732" idx="2"/>
              <a:endCxn id="3073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8" name="AutoShape 14"/>
            <p:cNvCxnSpPr>
              <a:cxnSpLocks noChangeShapeType="1"/>
              <a:stCxn id="30731" idx="2"/>
              <a:endCxn id="3073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9" name="AutoShape 15"/>
            <p:cNvCxnSpPr>
              <a:cxnSpLocks noChangeShapeType="1"/>
              <a:stCxn id="30735" idx="2"/>
              <a:endCxn id="3073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0" name="Group 16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30767" name="Text Box 17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e</a:t>
                </a:r>
              </a:p>
            </p:txBody>
          </p:sp>
          <p:sp>
            <p:nvSpPr>
              <p:cNvPr id="30768" name="Text Box 18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p</a:t>
                </a:r>
              </a:p>
            </p:txBody>
          </p:sp>
          <p:sp>
            <p:nvSpPr>
              <p:cNvPr id="30769" name="Text Box 19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h</a:t>
                </a:r>
              </a:p>
            </p:txBody>
          </p:sp>
          <p:sp>
            <p:nvSpPr>
              <p:cNvPr id="30770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f</a:t>
                </a:r>
              </a:p>
            </p:txBody>
          </p:sp>
          <p:sp>
            <p:nvSpPr>
              <p:cNvPr id="30771" name="Text Box 21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r</a:t>
                </a:r>
              </a:p>
            </p:txBody>
          </p:sp>
          <p:sp>
            <p:nvSpPr>
              <p:cNvPr id="30772" name="Text Box 22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q</a:t>
                </a:r>
              </a:p>
            </p:txBody>
          </p:sp>
          <p:sp>
            <p:nvSpPr>
              <p:cNvPr id="30773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q</a:t>
                </a:r>
              </a:p>
            </p:txBody>
          </p:sp>
          <p:sp>
            <p:nvSpPr>
              <p:cNvPr id="30774" name="Text Box 24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c</a:t>
                </a:r>
              </a:p>
            </p:txBody>
          </p:sp>
          <p:sp>
            <p:nvSpPr>
              <p:cNvPr id="30775" name="Text Box 25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>
                    <a:latin typeface="Palatino"/>
                    <a:cs typeface="Palatino"/>
                  </a:rPr>
                  <a:t>G</a:t>
                </a:r>
              </a:p>
            </p:txBody>
          </p:sp>
          <p:sp>
            <p:nvSpPr>
              <p:cNvPr id="30776" name="Text Box 26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a</a:t>
                </a:r>
              </a:p>
            </p:txBody>
          </p:sp>
          <p:cxnSp>
            <p:nvCxnSpPr>
              <p:cNvPr id="30777" name="AutoShape 27"/>
              <p:cNvCxnSpPr>
                <a:cxnSpLocks noChangeShapeType="1"/>
                <a:stCxn id="30767" idx="2"/>
                <a:endCxn id="3076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8" name="AutoShape 28"/>
              <p:cNvCxnSpPr>
                <a:cxnSpLocks noChangeShapeType="1"/>
                <a:stCxn id="30767" idx="2"/>
                <a:endCxn id="3077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9" name="AutoShape 29"/>
              <p:cNvCxnSpPr>
                <a:cxnSpLocks noChangeShapeType="1"/>
                <a:stCxn id="30769" idx="2"/>
                <a:endCxn id="3076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0" name="AutoShape 30"/>
              <p:cNvCxnSpPr>
                <a:cxnSpLocks noChangeShapeType="1"/>
                <a:stCxn id="30769" idx="2"/>
                <a:endCxn id="3077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1" name="AutoShape 31"/>
              <p:cNvCxnSpPr>
                <a:cxnSpLocks noChangeShapeType="1"/>
                <a:stCxn id="30771" idx="2"/>
                <a:endCxn id="3077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2" name="AutoShape 32"/>
              <p:cNvCxnSpPr>
                <a:cxnSpLocks noChangeShapeType="1"/>
                <a:stCxn id="30768" idx="2"/>
                <a:endCxn id="3077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3" name="AutoShape 33"/>
              <p:cNvCxnSpPr>
                <a:cxnSpLocks noChangeShapeType="1"/>
                <a:stCxn id="30770" idx="2"/>
                <a:endCxn id="3077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4" name="AutoShape 34"/>
              <p:cNvCxnSpPr>
                <a:cxnSpLocks noChangeShapeType="1"/>
                <a:stCxn id="30770" idx="2"/>
                <a:endCxn id="3077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5" name="AutoShape 35"/>
              <p:cNvCxnSpPr>
                <a:cxnSpLocks noChangeShapeType="1"/>
                <a:stCxn id="30774" idx="2"/>
                <a:endCxn id="3077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0741" name="Text Box 36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q</a:t>
              </a:r>
            </a:p>
          </p:txBody>
        </p:sp>
        <p:cxnSp>
          <p:nvCxnSpPr>
            <p:cNvPr id="30742" name="AutoShape 37"/>
            <p:cNvCxnSpPr>
              <a:cxnSpLocks noChangeShapeType="1"/>
              <a:stCxn id="30733" idx="2"/>
              <a:endCxn id="3074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3" name="Group 38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30748" name="Text Box 39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e</a:t>
                </a:r>
              </a:p>
            </p:txBody>
          </p:sp>
          <p:sp>
            <p:nvSpPr>
              <p:cNvPr id="30749" name="Text Box 40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p</a:t>
                </a:r>
              </a:p>
            </p:txBody>
          </p:sp>
          <p:sp>
            <p:nvSpPr>
              <p:cNvPr id="30750" name="Text Box 41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h</a:t>
                </a:r>
              </a:p>
            </p:txBody>
          </p:sp>
          <p:sp>
            <p:nvSpPr>
              <p:cNvPr id="30751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f</a:t>
                </a:r>
              </a:p>
            </p:txBody>
          </p:sp>
          <p:sp>
            <p:nvSpPr>
              <p:cNvPr id="30752" name="Text Box 43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r</a:t>
                </a:r>
              </a:p>
            </p:txBody>
          </p:sp>
          <p:sp>
            <p:nvSpPr>
              <p:cNvPr id="30753" name="Text Box 44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q</a:t>
                </a:r>
              </a:p>
            </p:txBody>
          </p:sp>
          <p:sp>
            <p:nvSpPr>
              <p:cNvPr id="30754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q</a:t>
                </a:r>
              </a:p>
            </p:txBody>
          </p:sp>
          <p:sp>
            <p:nvSpPr>
              <p:cNvPr id="30755" name="Text Box 46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c</a:t>
                </a:r>
              </a:p>
            </p:txBody>
          </p:sp>
          <p:sp>
            <p:nvSpPr>
              <p:cNvPr id="30756" name="Text Box 47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>
                    <a:latin typeface="Palatino"/>
                    <a:cs typeface="Palatino"/>
                  </a:rPr>
                  <a:t>G</a:t>
                </a:r>
              </a:p>
            </p:txBody>
          </p:sp>
          <p:sp>
            <p:nvSpPr>
              <p:cNvPr id="30757" name="Text Box 48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a</a:t>
                </a:r>
              </a:p>
            </p:txBody>
          </p:sp>
          <p:cxnSp>
            <p:nvCxnSpPr>
              <p:cNvPr id="30758" name="AutoShape 49"/>
              <p:cNvCxnSpPr>
                <a:cxnSpLocks noChangeShapeType="1"/>
                <a:stCxn id="30748" idx="2"/>
                <a:endCxn id="3075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59" name="AutoShape 50"/>
              <p:cNvCxnSpPr>
                <a:cxnSpLocks noChangeShapeType="1"/>
                <a:stCxn id="30748" idx="2"/>
                <a:endCxn id="3075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0" name="AutoShape 51"/>
              <p:cNvCxnSpPr>
                <a:cxnSpLocks noChangeShapeType="1"/>
                <a:stCxn id="30750" idx="2"/>
                <a:endCxn id="3074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1" name="AutoShape 52"/>
              <p:cNvCxnSpPr>
                <a:cxnSpLocks noChangeShapeType="1"/>
                <a:stCxn id="30750" idx="2"/>
                <a:endCxn id="3075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2" name="AutoShape 53"/>
              <p:cNvCxnSpPr>
                <a:cxnSpLocks noChangeShapeType="1"/>
                <a:stCxn id="30752" idx="2"/>
                <a:endCxn id="3075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3" name="AutoShape 54"/>
              <p:cNvCxnSpPr>
                <a:cxnSpLocks noChangeShapeType="1"/>
                <a:stCxn id="30749" idx="2"/>
                <a:endCxn id="3075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4" name="AutoShape 55"/>
              <p:cNvCxnSpPr>
                <a:cxnSpLocks noChangeShapeType="1"/>
                <a:stCxn id="30751" idx="2"/>
                <a:endCxn id="3075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5" name="AutoShape 56"/>
              <p:cNvCxnSpPr>
                <a:cxnSpLocks noChangeShapeType="1"/>
                <a:stCxn id="30751" idx="2"/>
                <a:endCxn id="3075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6" name="AutoShape 57"/>
              <p:cNvCxnSpPr>
                <a:cxnSpLocks noChangeShapeType="1"/>
                <a:stCxn id="30755" idx="2"/>
                <a:endCxn id="3075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30744" name="AutoShape 58"/>
            <p:cNvCxnSpPr>
              <a:cxnSpLocks noChangeShapeType="1"/>
              <a:stCxn id="30732" idx="2"/>
              <a:endCxn id="3074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5" name="AutoShape 59"/>
            <p:cNvCxnSpPr>
              <a:cxnSpLocks noChangeShapeType="1"/>
              <a:stCxn id="30729" idx="2"/>
              <a:endCxn id="3073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6" name="AutoShape 60"/>
            <p:cNvCxnSpPr>
              <a:cxnSpLocks noChangeShapeType="1"/>
              <a:stCxn id="30729" idx="2"/>
              <a:endCxn id="3076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7" name="AutoShape 61"/>
            <p:cNvCxnSpPr>
              <a:cxnSpLocks noChangeShapeType="1"/>
              <a:stCxn id="30729" idx="2"/>
              <a:endCxn id="3073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861246" name="Oval 62"/>
          <p:cNvSpPr>
            <a:spLocks noChangeArrowheads="1"/>
          </p:cNvSpPr>
          <p:nvPr/>
        </p:nvSpPr>
        <p:spPr bwMode="auto">
          <a:xfrm>
            <a:off x="4892676" y="34071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861247" name="Oval 63"/>
          <p:cNvSpPr>
            <a:spLocks noChangeArrowheads="1"/>
          </p:cNvSpPr>
          <p:nvPr/>
        </p:nvSpPr>
        <p:spPr bwMode="auto">
          <a:xfrm>
            <a:off x="6122989" y="3959610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861248" name="Oval 64"/>
          <p:cNvSpPr>
            <a:spLocks noChangeArrowheads="1"/>
          </p:cNvSpPr>
          <p:nvPr/>
        </p:nvSpPr>
        <p:spPr bwMode="auto">
          <a:xfrm>
            <a:off x="4054476" y="39405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861249" name="Oval 65"/>
          <p:cNvSpPr>
            <a:spLocks noChangeArrowheads="1"/>
          </p:cNvSpPr>
          <p:nvPr/>
        </p:nvSpPr>
        <p:spPr bwMode="auto">
          <a:xfrm>
            <a:off x="6564314" y="3956435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246" grpId="0" animBg="1"/>
      <p:bldP spid="861247" grpId="0" animBg="1"/>
      <p:bldP spid="861248" grpId="0" animBg="1"/>
      <p:bldP spid="86124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Graph Search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371600"/>
            <a:ext cx="8153400" cy="47228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400" dirty="0"/>
              <a:t>Idea: never </a:t>
            </a:r>
            <a:r>
              <a:rPr lang="en-US" sz="2400" dirty="0">
                <a:solidFill>
                  <a:srgbClr val="FF0000"/>
                </a:solidFill>
              </a:rPr>
              <a:t>expand</a:t>
            </a:r>
            <a:r>
              <a:rPr lang="en-US" sz="2400" dirty="0"/>
              <a:t> a state twice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to implement: </a:t>
            </a:r>
          </a:p>
          <a:p>
            <a:pPr lvl="1" eaLnBrk="1" hangingPunct="1"/>
            <a:r>
              <a:rPr lang="en-US" sz="2000" dirty="0"/>
              <a:t>Tree search + set of expanded states (“closed set”)</a:t>
            </a:r>
          </a:p>
          <a:p>
            <a:pPr lvl="1" eaLnBrk="1" hangingPunct="1"/>
            <a:r>
              <a:rPr lang="en-US" sz="2000" dirty="0"/>
              <a:t>Expand the search tree node-by-node, but…</a:t>
            </a:r>
          </a:p>
          <a:p>
            <a:pPr lvl="1" eaLnBrk="1" hangingPunct="1"/>
            <a:r>
              <a:rPr lang="en-US" sz="2000" dirty="0"/>
              <a:t>Before expanding a node, check to make sure its state has never been expanded before</a:t>
            </a:r>
          </a:p>
          <a:p>
            <a:pPr lvl="1" eaLnBrk="1" hangingPunct="1"/>
            <a:r>
              <a:rPr lang="en-US" sz="2000" dirty="0"/>
              <a:t>If not new, skip it, if new add to closed set</a:t>
            </a:r>
            <a:endParaRPr lang="en-US" sz="24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Important: </a:t>
            </a:r>
            <a:r>
              <a:rPr lang="en-US" sz="2400" dirty="0">
                <a:solidFill>
                  <a:srgbClr val="FF0000"/>
                </a:solidFill>
              </a:rPr>
              <a:t>store the closed set as a set</a:t>
            </a:r>
            <a:r>
              <a:rPr lang="en-US" sz="2400" dirty="0"/>
              <a:t>, not a list</a:t>
            </a:r>
            <a:endParaRPr lang="en-US" sz="19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Can graph search wreck completeness?  Why/why not?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about optimality?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Graph Search Gone Wrong?</a:t>
            </a:r>
          </a:p>
        </p:txBody>
      </p:sp>
      <p:sp>
        <p:nvSpPr>
          <p:cNvPr id="18" name="Oval 17"/>
          <p:cNvSpPr/>
          <p:nvPr/>
        </p:nvSpPr>
        <p:spPr>
          <a:xfrm>
            <a:off x="1363498" y="2819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19" name="Oval 18"/>
          <p:cNvSpPr/>
          <p:nvPr/>
        </p:nvSpPr>
        <p:spPr>
          <a:xfrm>
            <a:off x="3116098" y="2133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Palatino"/>
                <a:cs typeface="Palatino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2506498" y="41910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Palatino"/>
                <a:cs typeface="Palatino"/>
              </a:rPr>
              <a:t>B</a:t>
            </a:r>
          </a:p>
        </p:txBody>
      </p:sp>
      <p:sp>
        <p:nvSpPr>
          <p:cNvPr id="21" name="Oval 20"/>
          <p:cNvSpPr/>
          <p:nvPr/>
        </p:nvSpPr>
        <p:spPr>
          <a:xfrm>
            <a:off x="4792498" y="2895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Palatino"/>
                <a:cs typeface="Palatino"/>
              </a:rPr>
              <a:t>C</a:t>
            </a:r>
          </a:p>
        </p:txBody>
      </p:sp>
      <p:sp>
        <p:nvSpPr>
          <p:cNvPr id="22" name="Oval 21"/>
          <p:cNvSpPr/>
          <p:nvPr/>
        </p:nvSpPr>
        <p:spPr>
          <a:xfrm>
            <a:off x="4792498" y="5105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Palatino"/>
                <a:cs typeface="Palatino"/>
              </a:rPr>
              <a:t>G</a:t>
            </a:r>
          </a:p>
        </p:txBody>
      </p:sp>
      <p:cxnSp>
        <p:nvCxnSpPr>
          <p:cNvPr id="24" name="Straight Arrow Connector 23"/>
          <p:cNvCxnSpPr>
            <a:stCxn id="18" idx="7"/>
            <a:endCxn id="19" idx="2"/>
          </p:cNvCxnSpPr>
          <p:nvPr/>
        </p:nvCxnSpPr>
        <p:spPr>
          <a:xfrm flipV="1">
            <a:off x="2013906" y="2514600"/>
            <a:ext cx="1102192" cy="4163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5"/>
            <a:endCxn id="20" idx="1"/>
          </p:cNvCxnSpPr>
          <p:nvPr/>
        </p:nvCxnSpPr>
        <p:spPr>
          <a:xfrm>
            <a:off x="2013906" y="3469808"/>
            <a:ext cx="604184" cy="8327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7"/>
            <a:endCxn id="21" idx="3"/>
          </p:cNvCxnSpPr>
          <p:nvPr/>
        </p:nvCxnSpPr>
        <p:spPr>
          <a:xfrm flipV="1">
            <a:off x="3156906" y="3546008"/>
            <a:ext cx="1747184" cy="7565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6"/>
            <a:endCxn id="21" idx="1"/>
          </p:cNvCxnSpPr>
          <p:nvPr/>
        </p:nvCxnSpPr>
        <p:spPr>
          <a:xfrm>
            <a:off x="3878098" y="2514600"/>
            <a:ext cx="1025992" cy="4925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" idx="4"/>
            <a:endCxn id="22" idx="0"/>
          </p:cNvCxnSpPr>
          <p:nvPr/>
        </p:nvCxnSpPr>
        <p:spPr>
          <a:xfrm>
            <a:off x="5173498" y="3657600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805" name="TextBox 34"/>
          <p:cNvSpPr txBox="1">
            <a:spLocks noChangeArrowheads="1"/>
          </p:cNvSpPr>
          <p:nvPr/>
        </p:nvSpPr>
        <p:spPr bwMode="auto">
          <a:xfrm>
            <a:off x="2531898" y="2678670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1</a:t>
            </a:r>
          </a:p>
        </p:txBody>
      </p:sp>
      <p:sp>
        <p:nvSpPr>
          <p:cNvPr id="33806" name="TextBox 35"/>
          <p:cNvSpPr txBox="1">
            <a:spLocks noChangeArrowheads="1"/>
          </p:cNvSpPr>
          <p:nvPr/>
        </p:nvSpPr>
        <p:spPr bwMode="auto">
          <a:xfrm>
            <a:off x="2303298" y="3581398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1</a:t>
            </a:r>
          </a:p>
        </p:txBody>
      </p:sp>
      <p:sp>
        <p:nvSpPr>
          <p:cNvPr id="33807" name="TextBox 36"/>
          <p:cNvSpPr txBox="1">
            <a:spLocks noChangeArrowheads="1"/>
          </p:cNvSpPr>
          <p:nvPr/>
        </p:nvSpPr>
        <p:spPr bwMode="auto">
          <a:xfrm>
            <a:off x="4259098" y="2819398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1</a:t>
            </a:r>
          </a:p>
        </p:txBody>
      </p:sp>
      <p:sp>
        <p:nvSpPr>
          <p:cNvPr id="33808" name="TextBox 37"/>
          <p:cNvSpPr txBox="1">
            <a:spLocks noChangeArrowheads="1"/>
          </p:cNvSpPr>
          <p:nvPr/>
        </p:nvSpPr>
        <p:spPr bwMode="auto">
          <a:xfrm>
            <a:off x="3954298" y="3957637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2</a:t>
            </a:r>
          </a:p>
        </p:txBody>
      </p:sp>
      <p:sp>
        <p:nvSpPr>
          <p:cNvPr id="33809" name="TextBox 38"/>
          <p:cNvSpPr txBox="1">
            <a:spLocks noChangeArrowheads="1"/>
          </p:cNvSpPr>
          <p:nvPr/>
        </p:nvSpPr>
        <p:spPr bwMode="auto">
          <a:xfrm>
            <a:off x="5249698" y="4186237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3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477798" y="2971799"/>
            <a:ext cx="4014117" cy="3341389"/>
            <a:chOff x="1638925" y="2743200"/>
            <a:chExt cx="4012898" cy="3341100"/>
          </a:xfrm>
        </p:grpSpPr>
        <p:sp>
          <p:nvSpPr>
            <p:cNvPr id="33831" name="TextBox 39"/>
            <p:cNvSpPr txBox="1">
              <a:spLocks noChangeArrowheads="1"/>
            </p:cNvSpPr>
            <p:nvPr/>
          </p:nvSpPr>
          <p:spPr bwMode="auto">
            <a:xfrm>
              <a:off x="1638925" y="3429001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h=2</a:t>
              </a:r>
            </a:p>
          </p:txBody>
        </p:sp>
        <p:sp>
          <p:nvSpPr>
            <p:cNvPr id="33832" name="TextBox 40"/>
            <p:cNvSpPr txBox="1">
              <a:spLocks noChangeArrowheads="1"/>
            </p:cNvSpPr>
            <p:nvPr/>
          </p:nvSpPr>
          <p:spPr bwMode="auto">
            <a:xfrm>
              <a:off x="2743200" y="4800600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h=1</a:t>
              </a:r>
            </a:p>
          </p:txBody>
        </p:sp>
        <p:sp>
          <p:nvSpPr>
            <p:cNvPr id="33833" name="TextBox 41"/>
            <p:cNvSpPr txBox="1">
              <a:spLocks noChangeArrowheads="1"/>
            </p:cNvSpPr>
            <p:nvPr/>
          </p:nvSpPr>
          <p:spPr bwMode="auto">
            <a:xfrm>
              <a:off x="3315325" y="2743200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h=4</a:t>
              </a:r>
            </a:p>
          </p:txBody>
        </p:sp>
        <p:sp>
          <p:nvSpPr>
            <p:cNvPr id="33834" name="TextBox 42"/>
            <p:cNvSpPr txBox="1">
              <a:spLocks noChangeArrowheads="1"/>
            </p:cNvSpPr>
            <p:nvPr/>
          </p:nvSpPr>
          <p:spPr bwMode="auto">
            <a:xfrm>
              <a:off x="4267200" y="3119735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h=1</a:t>
              </a:r>
            </a:p>
          </p:txBody>
        </p:sp>
        <p:sp>
          <p:nvSpPr>
            <p:cNvPr id="33835" name="TextBox 43"/>
            <p:cNvSpPr txBox="1">
              <a:spLocks noChangeArrowheads="1"/>
            </p:cNvSpPr>
            <p:nvPr/>
          </p:nvSpPr>
          <p:spPr bwMode="auto">
            <a:xfrm>
              <a:off x="5029200" y="5715000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h=0</a:t>
              </a:r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8001000" y="2057400"/>
            <a:ext cx="1122419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 (0+</a:t>
            </a:r>
            <a:r>
              <a:rPr lang="en-US" sz="2400" dirty="0">
                <a:solidFill>
                  <a:srgbClr val="C00000"/>
                </a:solidFill>
                <a:latin typeface="Palatino"/>
                <a:cs typeface="Palatino"/>
              </a:rPr>
              <a:t>2</a:t>
            </a:r>
            <a:r>
              <a:rPr lang="en-US" sz="2400" dirty="0">
                <a:latin typeface="Palatino"/>
                <a:cs typeface="Palatino"/>
              </a:rPr>
              <a:t>)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7010400" y="2519063"/>
            <a:ext cx="3070498" cy="919284"/>
            <a:chOff x="5638800" y="2133354"/>
            <a:chExt cx="3070499" cy="918925"/>
          </a:xfrm>
        </p:grpSpPr>
        <p:sp>
          <p:nvSpPr>
            <p:cNvPr id="33827" name="TextBox 54"/>
            <p:cNvSpPr txBox="1">
              <a:spLocks noChangeArrowheads="1"/>
            </p:cNvSpPr>
            <p:nvPr/>
          </p:nvSpPr>
          <p:spPr bwMode="auto">
            <a:xfrm>
              <a:off x="5638800" y="2590794"/>
              <a:ext cx="1183437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A (1+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4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33828" name="TextBox 55"/>
            <p:cNvSpPr txBox="1">
              <a:spLocks noChangeArrowheads="1"/>
            </p:cNvSpPr>
            <p:nvPr/>
          </p:nvSpPr>
          <p:spPr bwMode="auto">
            <a:xfrm>
              <a:off x="7560427" y="2590789"/>
              <a:ext cx="1148872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B (1+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1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62" name="Straight Arrow Connector 61"/>
            <p:cNvCxnSpPr>
              <a:stCxn id="54" idx="2"/>
              <a:endCxn id="33828" idx="0"/>
            </p:cNvCxnSpPr>
            <p:nvPr/>
          </p:nvCxnSpPr>
          <p:spPr>
            <a:xfrm>
              <a:off x="7190611" y="2133354"/>
              <a:ext cx="944252" cy="45743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4" idx="2"/>
              <a:endCxn id="33827" idx="0"/>
            </p:cNvCxnSpPr>
            <p:nvPr/>
          </p:nvCxnSpPr>
          <p:spPr>
            <a:xfrm flipH="1">
              <a:off x="6230519" y="2133354"/>
              <a:ext cx="960091" cy="4574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7010401" y="3438347"/>
            <a:ext cx="1179079" cy="914580"/>
            <a:chOff x="5637791" y="3052286"/>
            <a:chExt cx="1178517" cy="914581"/>
          </a:xfrm>
        </p:grpSpPr>
        <p:sp>
          <p:nvSpPr>
            <p:cNvPr id="33825" name="TextBox 58"/>
            <p:cNvSpPr txBox="1">
              <a:spLocks noChangeArrowheads="1"/>
            </p:cNvSpPr>
            <p:nvPr/>
          </p:nvSpPr>
          <p:spPr bwMode="auto">
            <a:xfrm>
              <a:off x="5637791" y="3505201"/>
              <a:ext cx="1178517" cy="4616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C (2+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1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68" name="Straight Arrow Connector 67"/>
            <p:cNvCxnSpPr>
              <a:stCxn id="33827" idx="2"/>
              <a:endCxn id="33825" idx="0"/>
            </p:cNvCxnSpPr>
            <p:nvPr/>
          </p:nvCxnSpPr>
          <p:spPr>
            <a:xfrm flipH="1">
              <a:off x="6227050" y="3052286"/>
              <a:ext cx="2177" cy="45291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7010401" y="4352927"/>
            <a:ext cx="1195760" cy="909802"/>
            <a:chOff x="5638805" y="3966836"/>
            <a:chExt cx="1195348" cy="910124"/>
          </a:xfrm>
        </p:grpSpPr>
        <p:sp>
          <p:nvSpPr>
            <p:cNvPr id="33823" name="TextBox 59"/>
            <p:cNvSpPr txBox="1">
              <a:spLocks noChangeArrowheads="1"/>
            </p:cNvSpPr>
            <p:nvPr/>
          </p:nvSpPr>
          <p:spPr bwMode="auto">
            <a:xfrm>
              <a:off x="5638805" y="4415132"/>
              <a:ext cx="1195348" cy="461828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G (5+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0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70" name="Straight Arrow Connector 69"/>
            <p:cNvCxnSpPr>
              <a:stCxn id="33825" idx="2"/>
              <a:endCxn id="33823" idx="0"/>
            </p:cNvCxnSpPr>
            <p:nvPr/>
          </p:nvCxnSpPr>
          <p:spPr>
            <a:xfrm>
              <a:off x="6228142" y="3966836"/>
              <a:ext cx="8337" cy="448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8915402" y="3438342"/>
            <a:ext cx="1179079" cy="909982"/>
            <a:chOff x="7318357" y="3052260"/>
            <a:chExt cx="1178518" cy="910305"/>
          </a:xfrm>
        </p:grpSpPr>
        <p:sp>
          <p:nvSpPr>
            <p:cNvPr id="33821" name="TextBox 56"/>
            <p:cNvSpPr txBox="1">
              <a:spLocks noChangeArrowheads="1"/>
            </p:cNvSpPr>
            <p:nvPr/>
          </p:nvSpPr>
          <p:spPr bwMode="auto">
            <a:xfrm>
              <a:off x="7318357" y="3500736"/>
              <a:ext cx="1178518" cy="4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C (3+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1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72" name="Straight Arrow Connector 71"/>
            <p:cNvCxnSpPr>
              <a:stCxn id="33828" idx="2"/>
              <a:endCxn id="33821" idx="0"/>
            </p:cNvCxnSpPr>
            <p:nvPr/>
          </p:nvCxnSpPr>
          <p:spPr>
            <a:xfrm flipH="1">
              <a:off x="7907616" y="3052260"/>
              <a:ext cx="1519" cy="44847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8915401" y="4348324"/>
            <a:ext cx="1195760" cy="914237"/>
            <a:chOff x="7331553" y="3962569"/>
            <a:chExt cx="1195348" cy="914240"/>
          </a:xfrm>
        </p:grpSpPr>
        <p:sp>
          <p:nvSpPr>
            <p:cNvPr id="33819" name="TextBox 57"/>
            <p:cNvSpPr txBox="1">
              <a:spLocks noChangeArrowheads="1"/>
            </p:cNvSpPr>
            <p:nvPr/>
          </p:nvSpPr>
          <p:spPr bwMode="auto">
            <a:xfrm>
              <a:off x="7331553" y="4415142"/>
              <a:ext cx="1195348" cy="461667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G (6+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0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74" name="Straight Arrow Connector 73"/>
            <p:cNvCxnSpPr>
              <a:stCxn id="33821" idx="2"/>
              <a:endCxn id="33819" idx="0"/>
            </p:cNvCxnSpPr>
            <p:nvPr/>
          </p:nvCxnSpPr>
          <p:spPr>
            <a:xfrm>
              <a:off x="7920891" y="3962569"/>
              <a:ext cx="8336" cy="4525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3817" name="TextBox 85"/>
          <p:cNvSpPr txBox="1">
            <a:spLocks noChangeArrowheads="1"/>
          </p:cNvSpPr>
          <p:nvPr/>
        </p:nvSpPr>
        <p:spPr bwMode="auto">
          <a:xfrm>
            <a:off x="2125499" y="1295400"/>
            <a:ext cx="2963267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State space graph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7543800" y="1311833"/>
            <a:ext cx="1915905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>
                <a:latin typeface="Palatino"/>
                <a:cs typeface="Palatino"/>
              </a:rPr>
              <a:t>Search tree</a:t>
            </a:r>
            <a:endParaRPr lang="en-US" sz="2800" dirty="0">
              <a:latin typeface="Palatino"/>
              <a:cs typeface="Palatino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096000" y="5943851"/>
            <a:ext cx="1940401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Closed Set: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851785" y="5943851"/>
            <a:ext cx="37314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S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193164" y="5943851"/>
            <a:ext cx="403998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B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8564999" y="5943851"/>
            <a:ext cx="439239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C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932026" y="5943851"/>
            <a:ext cx="46679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001000" y="2288231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15400" y="3207510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858587" y="4117491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010400" y="3218961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953422" y="4130044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6" grpId="0"/>
      <p:bldP spid="47" grpId="0"/>
      <p:bldP spid="48" grpId="0"/>
      <p:bldP spid="4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of Heuristics</a:t>
            </a:r>
          </a:p>
        </p:txBody>
      </p:sp>
      <p:sp>
        <p:nvSpPr>
          <p:cNvPr id="8195" name="Content Placeholder 14"/>
          <p:cNvSpPr>
            <a:spLocks noGrp="1"/>
          </p:cNvSpPr>
          <p:nvPr>
            <p:ph idx="1"/>
          </p:nvPr>
        </p:nvSpPr>
        <p:spPr>
          <a:xfrm>
            <a:off x="4876800" y="1295400"/>
            <a:ext cx="7315200" cy="304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Main idea: estimated heuristic costs ≤ actual costs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Admissibility: heuristic cost ≤ actual cost to goal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/>
              <a:t>		</a:t>
            </a:r>
            <a:r>
              <a:rPr lang="en-US" sz="2000" dirty="0">
                <a:solidFill>
                  <a:srgbClr val="C00000"/>
                </a:solidFill>
              </a:rPr>
              <a:t>h(A) </a:t>
            </a:r>
            <a:r>
              <a:rPr lang="en-US" sz="2000" dirty="0"/>
              <a:t>≤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008000"/>
                </a:solidFill>
              </a:rPr>
              <a:t>actual cost from A to G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Consistency: heuristic “arc” cost ≤ actual cost for each arc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solidFill>
                  <a:srgbClr val="C00000"/>
                </a:solidFill>
              </a:rPr>
              <a:t>		h(A) – h(C)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/>
              <a:t>≤ </a:t>
            </a:r>
            <a:r>
              <a:rPr lang="en-US" sz="2000" dirty="0">
                <a:solidFill>
                  <a:srgbClr val="008000"/>
                </a:solidFill>
              </a:rPr>
              <a:t>cost(A to C)</a:t>
            </a:r>
            <a:endParaRPr lang="en-US" sz="1000" dirty="0">
              <a:solidFill>
                <a:srgbClr val="333399"/>
              </a:solidFill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r>
              <a:rPr lang="en-US" sz="2400" dirty="0">
                <a:solidFill>
                  <a:srgbClr val="333399"/>
                </a:solidFill>
              </a:rPr>
              <a:t>Consequences of consistency: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/>
              <a:t>The f value along a path never decreases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  <a:buNone/>
            </a:pPr>
            <a:r>
              <a:rPr lang="en-US" sz="2000" dirty="0"/>
              <a:t>		</a:t>
            </a:r>
            <a:r>
              <a:rPr lang="en-US" sz="2000" dirty="0">
                <a:solidFill>
                  <a:srgbClr val="C00000"/>
                </a:solidFill>
              </a:rPr>
              <a:t> h(A) </a:t>
            </a:r>
            <a:r>
              <a:rPr lang="en-US" sz="2000" dirty="0"/>
              <a:t>≤ </a:t>
            </a:r>
            <a:r>
              <a:rPr lang="en-US" sz="2000" dirty="0">
                <a:solidFill>
                  <a:srgbClr val="008000"/>
                </a:solidFill>
              </a:rPr>
              <a:t>cost(A to C)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h(C)</a:t>
            </a:r>
            <a:endParaRPr lang="en-US" sz="2000" dirty="0"/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/>
              <a:t>A* graph search is optimal</a:t>
            </a:r>
          </a:p>
          <a:p>
            <a:endParaRPr lang="en-US" sz="2000" dirty="0"/>
          </a:p>
        </p:txBody>
      </p:sp>
      <p:cxnSp>
        <p:nvCxnSpPr>
          <p:cNvPr id="4" name="Straight Arrow Connector 3"/>
          <p:cNvCxnSpPr>
            <a:endCxn id="8" idx="1"/>
          </p:cNvCxnSpPr>
          <p:nvPr/>
        </p:nvCxnSpPr>
        <p:spPr>
          <a:xfrm>
            <a:off x="1676401" y="2281240"/>
            <a:ext cx="1124510" cy="43871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8" idx="4"/>
            <a:endCxn id="9" idx="0"/>
          </p:cNvCxnSpPr>
          <p:nvPr/>
        </p:nvCxnSpPr>
        <p:spPr>
          <a:xfrm>
            <a:off x="3124200" y="3500439"/>
            <a:ext cx="0" cy="152876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276600" y="3886200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762000" y="1824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2586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Palatino"/>
                <a:cs typeface="Palatino"/>
              </a:rPr>
              <a:t>C</a:t>
            </a:r>
          </a:p>
        </p:txBody>
      </p:sp>
      <p:sp>
        <p:nvSpPr>
          <p:cNvPr id="9" name="Oval 8"/>
          <p:cNvSpPr/>
          <p:nvPr/>
        </p:nvSpPr>
        <p:spPr>
          <a:xfrm>
            <a:off x="2667000" y="5029200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609600" y="2819400"/>
            <a:ext cx="76976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Palatino"/>
                <a:cs typeface="Palatino"/>
              </a:rPr>
              <a:t>h=4</a:t>
            </a:r>
          </a:p>
        </p:txBody>
      </p:sp>
      <p:sp>
        <p:nvSpPr>
          <p:cNvPr id="34827" name="TextBox 10"/>
          <p:cNvSpPr txBox="1">
            <a:spLocks noChangeArrowheads="1"/>
          </p:cNvSpPr>
          <p:nvPr/>
        </p:nvSpPr>
        <p:spPr bwMode="auto">
          <a:xfrm>
            <a:off x="3657600" y="2819400"/>
            <a:ext cx="76976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Palatino"/>
                <a:cs typeface="Palatino"/>
              </a:rPr>
              <a:t>h=1</a:t>
            </a:r>
          </a:p>
        </p:txBody>
      </p:sp>
      <p:sp>
        <p:nvSpPr>
          <p:cNvPr id="34828" name="TextBox 11"/>
          <p:cNvSpPr txBox="1">
            <a:spLocks noChangeArrowheads="1"/>
          </p:cNvSpPr>
          <p:nvPr/>
        </p:nvSpPr>
        <p:spPr bwMode="auto">
          <a:xfrm>
            <a:off x="1905000" y="2509837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1</a:t>
            </a:r>
          </a:p>
        </p:txBody>
      </p:sp>
      <p:cxnSp>
        <p:nvCxnSpPr>
          <p:cNvPr id="17" name="Straight Arrow Connector 16"/>
          <p:cNvCxnSpPr>
            <a:stCxn id="7" idx="5"/>
            <a:endCxn id="9" idx="1"/>
          </p:cNvCxnSpPr>
          <p:nvPr/>
        </p:nvCxnSpPr>
        <p:spPr>
          <a:xfrm>
            <a:off x="1542489" y="2604528"/>
            <a:ext cx="1258422" cy="2558583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  <a:endCxn id="8" idx="1"/>
          </p:cNvCxnSpPr>
          <p:nvPr/>
        </p:nvCxnSpPr>
        <p:spPr>
          <a:xfrm>
            <a:off x="1676400" y="2281239"/>
            <a:ext cx="1124511" cy="438711"/>
          </a:xfrm>
          <a:prstGeom prst="straightConnector1">
            <a:avLst/>
          </a:prstGeom>
          <a:ln w="57150">
            <a:solidFill>
              <a:srgbClr val="008000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609600" y="3200400"/>
            <a:ext cx="76976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Palatino"/>
                <a:cs typeface="Palatino"/>
              </a:rPr>
              <a:t>h=2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600" y="3019425"/>
            <a:ext cx="838200" cy="638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973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2" grpId="1"/>
      <p:bldP spid="7" grpId="0" animBg="1"/>
      <p:bldP spid="8" grpId="0" animBg="1"/>
      <p:bldP spid="9" grpId="0" animBg="1"/>
      <p:bldP spid="9" grpId="1" animBg="1"/>
      <p:bldP spid="34826" grpId="0"/>
      <p:bldP spid="34827" grpId="0"/>
      <p:bldP spid="34828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8000"/>
                </a:solidFill>
              </a:rPr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  <p:extLst>
      <p:ext uri="{BB962C8B-B14F-4D97-AF65-F5344CB8AC3E}">
        <p14:creationId xmlns:p14="http://schemas.microsoft.com/office/powerpoint/2010/main" val="4035409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Optimality of A*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 admissible heuristic, Tree A* is optimal.</a:t>
            </a:r>
          </a:p>
          <a:p>
            <a:r>
              <a:rPr lang="en-US" dirty="0"/>
              <a:t>With a consistent heuristic, Graph A* is optimal.</a:t>
            </a:r>
          </a:p>
          <a:p>
            <a:pPr lvl="1"/>
            <a:r>
              <a:rPr lang="en-US"/>
              <a:t>See slides, also video lecture from past years for details.</a:t>
            </a:r>
            <a:endParaRPr lang="en-US" dirty="0"/>
          </a:p>
          <a:p>
            <a:r>
              <a:rPr lang="en-US" dirty="0"/>
              <a:t>With h=0, the same proofs shows that UCS is optimal.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601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Graph Search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8901" y="19059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75433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8518525" y="2362200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6248400" cy="44196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alibri"/>
                <a:cs typeface="Calibri"/>
              </a:rPr>
              <a:t>Sketch: consider what A* does with a consistent heuristic:</a:t>
            </a: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1: In tree search, A* expands nodes in increasing total f value (f-contours)</a:t>
            </a:r>
            <a:br>
              <a:rPr lang="en-US" sz="2400" dirty="0">
                <a:latin typeface="Calibri"/>
                <a:cs typeface="Calibri"/>
              </a:rPr>
            </a:br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2: For every state s, nodes that reach s optimally are expanded before nodes that reach s </a:t>
            </a:r>
            <a:r>
              <a:rPr lang="en-US" sz="2400" dirty="0" err="1">
                <a:latin typeface="Calibri"/>
                <a:cs typeface="Calibri"/>
              </a:rPr>
              <a:t>suboptimally</a:t>
            </a: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Result: A* graph search is optimal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8001000" y="2533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9123363" y="2889250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9599613" y="287972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9253538" y="2740026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9847263" y="3929063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9367838" y="4484688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9321800" y="3275014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9739311" y="3471862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9355138" y="2463801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8783637" y="3368676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9039226" y="3100388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10277475" y="3468689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10150475" y="3073401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9950449" y="2695577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1</a:t>
            </a:r>
          </a:p>
        </p:txBody>
      </p:sp>
    </p:spTree>
    <p:extLst>
      <p:ext uri="{BB962C8B-B14F-4D97-AF65-F5344CB8AC3E}">
        <p14:creationId xmlns:p14="http://schemas.microsoft.com/office/powerpoint/2010/main" val="3464164265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Tree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is optimal if heuristic is admissible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is a special case (h = 0)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Graph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optimal if heuristic is consistent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optimal (h = 0 is consistent)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Consistency implies admissibility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general, most natural admissible heuristics tend to be consistent, especially if from relaxed problems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9853" y="2009404"/>
            <a:ext cx="4720694" cy="340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Gone Wrong?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4800600" cy="38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934200" y="1371600"/>
            <a:ext cx="4381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997" y="2134187"/>
            <a:ext cx="6474205" cy="2711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96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590" y="1553037"/>
            <a:ext cx="4865218" cy="453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73552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A* uses both backward costs and (estimates of) forward costs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A* is optimal with admissible / consistent heuristics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Heuristic design is key: often use relaxed problems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1" y="3886363"/>
            <a:ext cx="8077197" cy="24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Search Pseudo-Code</a:t>
            </a:r>
          </a:p>
        </p:txBody>
      </p:sp>
      <p:pic>
        <p:nvPicPr>
          <p:cNvPr id="4" name="Picture 3" descr="tree-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116656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58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 Pseudo-Code</a:t>
            </a:r>
          </a:p>
        </p:txBody>
      </p:sp>
      <p:pic>
        <p:nvPicPr>
          <p:cNvPr id="3" name="Picture 2" descr="graph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140646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68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5873751" y="3598863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/>
          <a:lstStyle/>
          <a:p>
            <a:pPr eaLnBrk="1" hangingPunct="1"/>
            <a:r>
              <a:rPr lang="en-US" sz="2800" dirty="0"/>
              <a:t>Consider what A* does:</a:t>
            </a:r>
          </a:p>
          <a:p>
            <a:pPr lvl="1" eaLnBrk="1" hangingPunct="1"/>
            <a:r>
              <a:rPr lang="en-US" sz="2400" dirty="0"/>
              <a:t>Expands nodes in increasing total f value (f-contours)</a:t>
            </a:r>
            <a:br>
              <a:rPr lang="en-US" sz="2400" dirty="0"/>
            </a:br>
            <a:r>
              <a:rPr lang="en-US" sz="2400" dirty="0"/>
              <a:t>Reminder: f(n) = g(n) + h(n) = cost to n + heuristic</a:t>
            </a:r>
          </a:p>
          <a:p>
            <a:pPr lvl="1" eaLnBrk="1" hangingPunct="1"/>
            <a:r>
              <a:rPr lang="en-US" sz="2400" dirty="0"/>
              <a:t>Proof idea: the optimal goal(s) have the lowest f value, so it must get expanded first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5356226" y="3770314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6478589" y="41259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6954839" y="41163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6608764" y="39766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7202489" y="5165726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6723064" y="5721351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6677026" y="4511677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7094537" y="4708525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6710364" y="37004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6138863" y="4605339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6394452" y="4337051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7632701" y="4705352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7505701" y="4310064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7305675" y="3932240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1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295400" y="4286250"/>
            <a:ext cx="3886200" cy="923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There’s a problem with this argument.  What are we assuming is true?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3999" y="1366836"/>
            <a:ext cx="5964237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5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34"/>
          <p:cNvSpPr>
            <a:spLocks/>
          </p:cNvSpPr>
          <p:nvPr/>
        </p:nvSpPr>
        <p:spPr bwMode="auto">
          <a:xfrm>
            <a:off x="7610475" y="1690688"/>
            <a:ext cx="1931988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600201"/>
            <a:ext cx="5334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000" dirty="0"/>
              <a:t>Proof:</a:t>
            </a:r>
          </a:p>
          <a:p>
            <a:pPr eaLnBrk="1" hangingPunct="1"/>
            <a:r>
              <a:rPr lang="en-US" sz="2000" dirty="0"/>
              <a:t>New possible problem: some </a:t>
            </a:r>
            <a:r>
              <a:rPr lang="en-US" sz="2000" i="1" dirty="0"/>
              <a:t>n</a:t>
            </a:r>
            <a:r>
              <a:rPr lang="en-US" sz="2000" dirty="0"/>
              <a:t> on path to G* isn’t in queue when we need it, because some worse </a:t>
            </a:r>
            <a:r>
              <a:rPr lang="en-US" sz="2000" i="1" dirty="0"/>
              <a:t>n’</a:t>
            </a:r>
            <a:r>
              <a:rPr lang="en-US" sz="2000" dirty="0"/>
              <a:t> for the same state </a:t>
            </a:r>
            <a:r>
              <a:rPr lang="en-US" sz="2000" dirty="0" err="1"/>
              <a:t>dequeued</a:t>
            </a:r>
            <a:r>
              <a:rPr lang="en-US" sz="2000" dirty="0"/>
              <a:t> and expanded first (disaster!)</a:t>
            </a:r>
          </a:p>
          <a:p>
            <a:pPr eaLnBrk="1" hangingPunct="1"/>
            <a:r>
              <a:rPr lang="en-US" sz="2000" dirty="0"/>
              <a:t>Take the highest such </a:t>
            </a:r>
            <a:r>
              <a:rPr lang="en-US" sz="2000" i="1" dirty="0"/>
              <a:t>n </a:t>
            </a:r>
            <a:r>
              <a:rPr lang="en-US" sz="2000" dirty="0"/>
              <a:t>in tree</a:t>
            </a:r>
          </a:p>
          <a:p>
            <a:pPr eaLnBrk="1" hangingPunct="1"/>
            <a:r>
              <a:rPr lang="en-US" sz="2000" dirty="0"/>
              <a:t>Let </a:t>
            </a:r>
            <a:r>
              <a:rPr lang="en-US" sz="2000" i="1" dirty="0"/>
              <a:t>p</a:t>
            </a:r>
            <a:r>
              <a:rPr lang="en-US" sz="2000" dirty="0"/>
              <a:t> be the ancestor of </a:t>
            </a:r>
            <a:r>
              <a:rPr lang="en-US" sz="2000" i="1" dirty="0"/>
              <a:t>n </a:t>
            </a:r>
            <a:r>
              <a:rPr lang="en-US" sz="2000" dirty="0"/>
              <a:t>that was on the queue when </a:t>
            </a:r>
            <a:r>
              <a:rPr lang="en-US" sz="2000" i="1" dirty="0"/>
              <a:t>n</a:t>
            </a:r>
            <a:r>
              <a:rPr lang="en-US" sz="2000" dirty="0"/>
              <a:t>’ was popped</a:t>
            </a:r>
          </a:p>
          <a:p>
            <a:pPr eaLnBrk="1" hangingPunct="1"/>
            <a:r>
              <a:rPr lang="en-US" sz="2000" i="1" dirty="0"/>
              <a:t>f(p) &lt; f(n)</a:t>
            </a:r>
            <a:r>
              <a:rPr lang="en-US" sz="2000" dirty="0"/>
              <a:t> because of </a:t>
            </a:r>
            <a:r>
              <a:rPr lang="en-US" sz="2000" dirty="0">
                <a:solidFill>
                  <a:srgbClr val="008000"/>
                </a:solidFill>
              </a:rPr>
              <a:t>consistency</a:t>
            </a:r>
            <a:endParaRPr lang="en-US" sz="2000" i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2000" i="1" dirty="0"/>
              <a:t>f(n) &lt; f(n’) </a:t>
            </a:r>
            <a:r>
              <a:rPr lang="en-US" sz="2000" dirty="0"/>
              <a:t>because </a:t>
            </a:r>
            <a:r>
              <a:rPr lang="en-US" sz="2000" i="1" dirty="0"/>
              <a:t>n’</a:t>
            </a:r>
            <a:r>
              <a:rPr lang="en-US" sz="2000" dirty="0"/>
              <a:t> is suboptimal</a:t>
            </a:r>
            <a:endParaRPr lang="en-US" sz="2000" i="1" dirty="0"/>
          </a:p>
          <a:p>
            <a:pPr eaLnBrk="1" hangingPunct="1"/>
            <a:r>
              <a:rPr lang="en-US" sz="2000" i="1" dirty="0"/>
              <a:t>p</a:t>
            </a:r>
            <a:r>
              <a:rPr lang="en-US" sz="2000" dirty="0"/>
              <a:t> would have been expanded before </a:t>
            </a:r>
            <a:r>
              <a:rPr lang="en-US" sz="2000" i="1" dirty="0"/>
              <a:t>n</a:t>
            </a:r>
            <a:r>
              <a:rPr lang="en-US" sz="2000" dirty="0"/>
              <a:t>’</a:t>
            </a:r>
          </a:p>
          <a:p>
            <a:pPr eaLnBrk="1" hangingPunct="1"/>
            <a:r>
              <a:rPr lang="en-US" sz="2000" dirty="0"/>
              <a:t>Contradiction!</a:t>
            </a:r>
          </a:p>
          <a:p>
            <a:pPr eaLnBrk="1" hangingPunct="1"/>
            <a:endParaRPr lang="en-US" sz="2000" dirty="0"/>
          </a:p>
        </p:txBody>
      </p:sp>
      <p:sp>
        <p:nvSpPr>
          <p:cNvPr id="35845" name="Freeform 12"/>
          <p:cNvSpPr>
            <a:spLocks/>
          </p:cNvSpPr>
          <p:nvPr/>
        </p:nvSpPr>
        <p:spPr bwMode="auto">
          <a:xfrm>
            <a:off x="6794500" y="1670051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6" name="Oval 16"/>
          <p:cNvSpPr>
            <a:spLocks noChangeArrowheads="1"/>
          </p:cNvSpPr>
          <p:nvPr/>
        </p:nvSpPr>
        <p:spPr bwMode="auto">
          <a:xfrm>
            <a:off x="9399589" y="37131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7" name="Oval 17"/>
          <p:cNvSpPr>
            <a:spLocks noChangeArrowheads="1"/>
          </p:cNvSpPr>
          <p:nvPr/>
        </p:nvSpPr>
        <p:spPr bwMode="auto">
          <a:xfrm>
            <a:off x="7113589" y="34083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8" name="Oval 21"/>
          <p:cNvSpPr>
            <a:spLocks noChangeArrowheads="1"/>
          </p:cNvSpPr>
          <p:nvPr/>
        </p:nvSpPr>
        <p:spPr bwMode="auto">
          <a:xfrm>
            <a:off x="8148638" y="1600201"/>
            <a:ext cx="179387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9470" name="Oval 27"/>
          <p:cNvSpPr>
            <a:spLocks noChangeArrowheads="1"/>
          </p:cNvSpPr>
          <p:nvPr/>
        </p:nvSpPr>
        <p:spPr bwMode="auto">
          <a:xfrm>
            <a:off x="7669213" y="2438401"/>
            <a:ext cx="179387" cy="1793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pic>
        <p:nvPicPr>
          <p:cNvPr id="19471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2362200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3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44077" y="3636963"/>
            <a:ext cx="257175" cy="241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5852" name="Picture 3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1" y="3363913"/>
            <a:ext cx="385763" cy="2730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256588" y="2493963"/>
            <a:ext cx="441325" cy="533400"/>
            <a:chOff x="7189787" y="2493962"/>
            <a:chExt cx="440532" cy="533400"/>
          </a:xfrm>
        </p:grpSpPr>
        <p:sp>
          <p:nvSpPr>
            <p:cNvPr id="35857" name="Oval 27"/>
            <p:cNvSpPr>
              <a:spLocks noChangeArrowheads="1"/>
            </p:cNvSpPr>
            <p:nvPr/>
          </p:nvSpPr>
          <p:spPr bwMode="auto">
            <a:xfrm>
              <a:off x="7189787" y="2847974"/>
              <a:ext cx="179388" cy="1793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8" name="Picture 24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42187" y="2493962"/>
              <a:ext cx="288132" cy="30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620000" y="1905000"/>
            <a:ext cx="476251" cy="300039"/>
            <a:chOff x="6553200" y="1905000"/>
            <a:chExt cx="476250" cy="300037"/>
          </a:xfrm>
        </p:grpSpPr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6850062" y="2025650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6" name="Picture 26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53200" y="1905000"/>
              <a:ext cx="192087" cy="22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6983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0" y="1524000"/>
            <a:ext cx="4699000" cy="4729164"/>
          </a:xfrm>
        </p:spPr>
        <p:txBody>
          <a:bodyPr/>
          <a:lstStyle/>
          <a:p>
            <a:r>
              <a:rPr lang="en-US" dirty="0"/>
              <a:t>Search operates over models of the world</a:t>
            </a:r>
          </a:p>
          <a:p>
            <a:pPr lvl="1"/>
            <a:r>
              <a:rPr lang="en-US" dirty="0"/>
              <a:t>The agent doesn’t actually try all the plans out in the real world!</a:t>
            </a:r>
          </a:p>
          <a:p>
            <a:pPr lvl="1"/>
            <a:r>
              <a:rPr lang="en-US" dirty="0"/>
              <a:t>Planning is all “in simulation”</a:t>
            </a:r>
          </a:p>
          <a:p>
            <a:pPr lvl="1"/>
            <a:r>
              <a:rPr lang="en-US" dirty="0"/>
              <a:t>Your search is only as good as your models…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91" y="1532614"/>
            <a:ext cx="6552150" cy="4554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44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Gone Wrong?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4800600" cy="38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934200" y="1371600"/>
            <a:ext cx="4381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997" y="2134187"/>
            <a:ext cx="6474205" cy="2711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DAN@SGFAKZNFUVWXY5M7" val="3532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= f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62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A) &lt; f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1"/>
  <p:tag name="PICTUREFILESIZE" val="67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&lt; g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64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f(n) \le f(A) &lt; f(B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95"/>
  <p:tag name="PICTUREFILESIZE" val="146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0 \le h(n) \le h^*(n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3"/>
  <p:tag name="PICTUREFILESIZE" val="131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h(n) = max(h_a(n), h_b(n)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49"/>
  <p:tag name="PICTUREFILESIZE" val="201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\forall n : h_a(n) \ge h_c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76"/>
  <p:tag name="PICTUREFILESIZE" val="140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exac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9"/>
  <p:tag name="PICTUREFILESIZE" val="49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zero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1"/>
  <p:tag name="PICTUREFILESIZE" val="38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a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8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b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9"/>
  <p:tag name="PICTUREFILESIZE" val="29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c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7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max(h_a, h_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11"/>
  <p:tag name="PICTUREFILESIZE" val="110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h^*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51"/>
  <p:tag name="PICTUREFILESIZE" val="59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2"/>
  <p:tag name="ORIGWIDTH" val="16"/>
  <p:tag name="PICTUREFILESIZE" val="11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^*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6"/>
  <p:tag name="ORIGWIDTH" val="24"/>
  <p:tag name="PICTUREFILESIZE" val="16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9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n'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1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= g(n) + h(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94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\le g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67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44267</TotalTime>
  <Words>5469</Words>
  <Application>Microsoft Macintosh PowerPoint</Application>
  <PresentationFormat>Widescreen</PresentationFormat>
  <Paragraphs>1239</Paragraphs>
  <Slides>93</Slides>
  <Notes>75</Notes>
  <HiddenSlides>13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2" baseType="lpstr">
      <vt:lpstr>Arial</vt:lpstr>
      <vt:lpstr>Calibri</vt:lpstr>
      <vt:lpstr>Courier</vt:lpstr>
      <vt:lpstr>Courier New</vt:lpstr>
      <vt:lpstr>Palatino</vt:lpstr>
      <vt:lpstr>Symbol</vt:lpstr>
      <vt:lpstr>Times New Roman</vt:lpstr>
      <vt:lpstr>Wingdings</vt:lpstr>
      <vt:lpstr>188_anca</vt:lpstr>
      <vt:lpstr>CS 4/527: Artificial Intelligence </vt:lpstr>
      <vt:lpstr>Recap: Search</vt:lpstr>
      <vt:lpstr>Search</vt:lpstr>
      <vt:lpstr>Example: Tree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DFS vs BFS</vt:lpstr>
      <vt:lpstr>Video of Demo Maze Water DFS/BFS (part 1)</vt:lpstr>
      <vt:lpstr>Video of Demo Maze Water DFS/BFS (part 2)</vt:lpstr>
      <vt:lpstr>Iterative Deepening</vt:lpstr>
      <vt:lpstr>Cost-Sensitive Search</vt:lpstr>
      <vt:lpstr>Uniform Cost Search</vt:lpstr>
      <vt:lpstr>Uniform Cost Search</vt:lpstr>
      <vt:lpstr>Uniform Cost Search (UCS) Properties</vt:lpstr>
      <vt:lpstr>Uniform Cost Issues</vt:lpstr>
      <vt:lpstr>Video of Demo Empty UCS</vt:lpstr>
      <vt:lpstr>Video of Demo Maze with Deep/Shallow Water --- DFS, BFS, or UCS? (part 1)</vt:lpstr>
      <vt:lpstr>Video of Demo Maze with Deep/Shallow Water --- DFS, BFS, or UCS? (part 2)</vt:lpstr>
      <vt:lpstr>Video of Demo Maze with Deep/Shallow Water --- DFS, BFS, or UCS? (part 3)</vt:lpstr>
      <vt:lpstr>Example: Pancake Problem</vt:lpstr>
      <vt:lpstr>Example: Pancake Problem</vt:lpstr>
      <vt:lpstr>Example: Pancake Problem</vt:lpstr>
      <vt:lpstr>General Tree Search</vt:lpstr>
      <vt:lpstr>The One Queue</vt:lpstr>
      <vt:lpstr>Up next: Informed Search</vt:lpstr>
      <vt:lpstr>Search Heuristics</vt:lpstr>
      <vt:lpstr>Example: Heuristic Function</vt:lpstr>
      <vt:lpstr>Example: Heuristic Function</vt:lpstr>
      <vt:lpstr>Greedy Search</vt:lpstr>
      <vt:lpstr>Greedy Search</vt:lpstr>
      <vt:lpstr>Greedy Search</vt:lpstr>
      <vt:lpstr>Video of Demo Contours Greedy (Empty)</vt:lpstr>
      <vt:lpstr>Video of Demo Contours Greedy (Pacman Small Maze)</vt:lpstr>
      <vt:lpstr>A* Search</vt:lpstr>
      <vt:lpstr>A* Search</vt:lpstr>
      <vt:lpstr>Combining UCS and Greedy</vt:lpstr>
      <vt:lpstr>When should A* terminate?</vt:lpstr>
      <vt:lpstr>Is A* Optimal?</vt:lpstr>
      <vt:lpstr>Admissible Heuristics</vt:lpstr>
      <vt:lpstr>Idea: Admissibility</vt:lpstr>
      <vt:lpstr>Admissible Heuristics</vt:lpstr>
      <vt:lpstr>Optimality of A* Tree Search</vt:lpstr>
      <vt:lpstr>Optimality of A* Tree Search</vt:lpstr>
      <vt:lpstr>Optimality of A* Tree Search: Blocking</vt:lpstr>
      <vt:lpstr>Optimality of A* Tree Search: Blocking</vt:lpstr>
      <vt:lpstr>Optimality of A* Tree Search: Blocking</vt:lpstr>
      <vt:lpstr>Properties of A*</vt:lpstr>
      <vt:lpstr>Properties of A*</vt:lpstr>
      <vt:lpstr>UCS vs A* Contours</vt:lpstr>
      <vt:lpstr>Video of Demo Contours (Empty) -- UCS</vt:lpstr>
      <vt:lpstr>Video of Demo Contours (Empty) -- Greedy</vt:lpstr>
      <vt:lpstr>Video of Demo Contours (Empty) – A*</vt:lpstr>
      <vt:lpstr>Video of Demo Contours (Pacman Small Maze) – A*</vt:lpstr>
      <vt:lpstr>Comparison</vt:lpstr>
      <vt:lpstr>A* Applications</vt:lpstr>
      <vt:lpstr>A* Applications</vt:lpstr>
      <vt:lpstr>Video of Demo Pacman (Tiny Maze) – UCS / A*</vt:lpstr>
      <vt:lpstr>Video of Demo Empty Water Shallow/Deep  – Guess Algorithm</vt:lpstr>
      <vt:lpstr>Creating Heuristics</vt:lpstr>
      <vt:lpstr>Creating Admissible Heuristics</vt:lpstr>
      <vt:lpstr>Example: 8 Puzzle</vt:lpstr>
      <vt:lpstr>8 Puzzle I</vt:lpstr>
      <vt:lpstr>8 Puzzle II</vt:lpstr>
      <vt:lpstr>8 Puzzle III</vt:lpstr>
      <vt:lpstr>Semi-Lattice of Heuristics</vt:lpstr>
      <vt:lpstr>Trivial Heuristics, Dominance</vt:lpstr>
      <vt:lpstr>Graph Search</vt:lpstr>
      <vt:lpstr>Tree Search: Extra Work!</vt:lpstr>
      <vt:lpstr>Graph Search</vt:lpstr>
      <vt:lpstr>Graph Search</vt:lpstr>
      <vt:lpstr>A* Graph Search Gone Wrong?</vt:lpstr>
      <vt:lpstr>Consistency of Heuristics</vt:lpstr>
      <vt:lpstr>Optimality of A* Search</vt:lpstr>
      <vt:lpstr>Optimality of A* Graph Search</vt:lpstr>
      <vt:lpstr>Optimality of A* Graph Search</vt:lpstr>
      <vt:lpstr>Optimality</vt:lpstr>
      <vt:lpstr>Search Gone Wrong?</vt:lpstr>
      <vt:lpstr>A*: Summary</vt:lpstr>
      <vt:lpstr>A*: Summary</vt:lpstr>
      <vt:lpstr>Tree Search Pseudo-Code</vt:lpstr>
      <vt:lpstr>Graph Search Pseudo-Code</vt:lpstr>
      <vt:lpstr>Optimality of A* Graph Search</vt:lpstr>
      <vt:lpstr>Optimality of A* Graph Search</vt:lpstr>
      <vt:lpstr>The One Queue</vt:lpstr>
      <vt:lpstr>Search and Models</vt:lpstr>
      <vt:lpstr>Search Gone Wrong?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Jared Saia</cp:lastModifiedBy>
  <cp:revision>2393</cp:revision>
  <cp:lastPrinted>2016-01-26T07:36:24Z</cp:lastPrinted>
  <dcterms:created xsi:type="dcterms:W3CDTF">2004-08-27T04:16:05Z</dcterms:created>
  <dcterms:modified xsi:type="dcterms:W3CDTF">2018-01-26T20:50:46Z</dcterms:modified>
</cp:coreProperties>
</file>