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8"/>
  </p:notesMasterIdLst>
  <p:handoutMasterIdLst>
    <p:handoutMasterId r:id="rId59"/>
  </p:handoutMasterIdLst>
  <p:sldIdLst>
    <p:sldId id="795" r:id="rId2"/>
    <p:sldId id="887" r:id="rId3"/>
    <p:sldId id="888" r:id="rId4"/>
    <p:sldId id="932" r:id="rId5"/>
    <p:sldId id="933" r:id="rId6"/>
    <p:sldId id="934" r:id="rId7"/>
    <p:sldId id="889" r:id="rId8"/>
    <p:sldId id="894" r:id="rId9"/>
    <p:sldId id="895" r:id="rId10"/>
    <p:sldId id="898" r:id="rId11"/>
    <p:sldId id="902" r:id="rId12"/>
    <p:sldId id="903" r:id="rId13"/>
    <p:sldId id="904" r:id="rId14"/>
    <p:sldId id="905" r:id="rId15"/>
    <p:sldId id="906" r:id="rId16"/>
    <p:sldId id="907" r:id="rId17"/>
    <p:sldId id="908" r:id="rId18"/>
    <p:sldId id="909" r:id="rId19"/>
    <p:sldId id="910" r:id="rId20"/>
    <p:sldId id="911" r:id="rId21"/>
    <p:sldId id="912" r:id="rId22"/>
    <p:sldId id="913" r:id="rId23"/>
    <p:sldId id="914" r:id="rId24"/>
    <p:sldId id="915" r:id="rId25"/>
    <p:sldId id="916" r:id="rId26"/>
    <p:sldId id="917" r:id="rId27"/>
    <p:sldId id="918" r:id="rId28"/>
    <p:sldId id="919" r:id="rId29"/>
    <p:sldId id="920" r:id="rId30"/>
    <p:sldId id="936" r:id="rId31"/>
    <p:sldId id="937" r:id="rId32"/>
    <p:sldId id="938" r:id="rId33"/>
    <p:sldId id="939" r:id="rId34"/>
    <p:sldId id="921" r:id="rId35"/>
    <p:sldId id="922" r:id="rId36"/>
    <p:sldId id="923" r:id="rId37"/>
    <p:sldId id="924" r:id="rId38"/>
    <p:sldId id="940" r:id="rId39"/>
    <p:sldId id="856" r:id="rId40"/>
    <p:sldId id="849" r:id="rId41"/>
    <p:sldId id="885" r:id="rId42"/>
    <p:sldId id="886" r:id="rId43"/>
    <p:sldId id="749" r:id="rId44"/>
    <p:sldId id="925" r:id="rId45"/>
    <p:sldId id="926" r:id="rId46"/>
    <p:sldId id="927" r:id="rId47"/>
    <p:sldId id="928" r:id="rId48"/>
    <p:sldId id="929" r:id="rId49"/>
    <p:sldId id="930" r:id="rId50"/>
    <p:sldId id="931" r:id="rId51"/>
    <p:sldId id="750" r:id="rId52"/>
    <p:sldId id="770" r:id="rId53"/>
    <p:sldId id="848" r:id="rId54"/>
    <p:sldId id="798" r:id="rId55"/>
    <p:sldId id="865" r:id="rId56"/>
    <p:sldId id="771" r:id="rId57"/>
  </p:sldIdLst>
  <p:sldSz cx="12192000" cy="6858000"/>
  <p:notesSz cx="7099300" cy="10234613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3333FF"/>
    <a:srgbClr val="FFFF00"/>
    <a:srgbClr val="FF3300"/>
    <a:srgbClr val="CC00CC"/>
    <a:srgbClr val="FFCC00"/>
    <a:srgbClr val="FF9999"/>
    <a:srgbClr val="CC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1" autoAdjust="0"/>
    <p:restoredTop sz="99417" autoAdjust="0"/>
  </p:normalViewPr>
  <p:slideViewPr>
    <p:cSldViewPr>
      <p:cViewPr varScale="1">
        <p:scale>
          <a:sx n="65" d="100"/>
          <a:sy n="65" d="100"/>
        </p:scale>
        <p:origin x="23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9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68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49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09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61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58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8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0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[Note:</a:t>
            </a:r>
            <a:r>
              <a:rPr lang="en-US" baseline="0" dirty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3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51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19E-84D5-46F0-A260-D54E8B8C2C8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3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7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demo doesn’t show</a:t>
            </a:r>
            <a:r>
              <a:rPr lang="en-US" baseline="0" dirty="0"/>
              <a:t> anything in action, it just shows the V and Q values.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demo generates the time-limited</a:t>
            </a:r>
            <a:r>
              <a:rPr lang="en-US" baseline="0" dirty="0"/>
              <a:t> values for </a:t>
            </a:r>
            <a:r>
              <a:rPr lang="en-US" baseline="0" dirty="0" err="1"/>
              <a:t>gridworld</a:t>
            </a:r>
            <a:r>
              <a:rPr lang="en-US" baseline="0" dirty="0"/>
              <a:t> as snapshotted onto the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3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7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6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77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7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9.png"/><Relationship Id="rId26" Type="http://schemas.openxmlformats.org/officeDocument/2006/relationships/image" Target="../media/image30.png"/><Relationship Id="rId3" Type="http://schemas.openxmlformats.org/officeDocument/2006/relationships/tags" Target="../tags/tag5.xml"/><Relationship Id="rId21" Type="http://schemas.openxmlformats.org/officeDocument/2006/relationships/image" Target="../media/image4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8.png"/><Relationship Id="rId25" Type="http://schemas.openxmlformats.org/officeDocument/2006/relationships/image" Target="../media/image46.png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.png"/><Relationship Id="rId29" Type="http://schemas.openxmlformats.org/officeDocument/2006/relationships/image" Target="../media/image4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2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29.png"/><Relationship Id="rId28" Type="http://schemas.openxmlformats.org/officeDocument/2006/relationships/image" Target="../media/image48.png"/><Relationship Id="rId10" Type="http://schemas.openxmlformats.org/officeDocument/2006/relationships/tags" Target="../tags/tag12.xml"/><Relationship Id="rId19" Type="http://schemas.openxmlformats.org/officeDocument/2006/relationships/image" Target="../media/image10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7.png"/><Relationship Id="rId27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tags" Target="../tags/tag21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.png"/><Relationship Id="rId4" Type="http://schemas.openxmlformats.org/officeDocument/2006/relationships/tags" Target="../tags/tag22.xml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tags" Target="../tags/tag25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.png"/><Relationship Id="rId4" Type="http://schemas.openxmlformats.org/officeDocument/2006/relationships/tags" Target="../tags/tag26.xml"/><Relationship Id="rId9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tags" Target="../tags/tag29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.png"/><Relationship Id="rId4" Type="http://schemas.openxmlformats.org/officeDocument/2006/relationships/tags" Target="../tags/tag30.xml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tags" Target="../tags/tag33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.png"/><Relationship Id="rId4" Type="http://schemas.openxmlformats.org/officeDocument/2006/relationships/tags" Target="../tags/tag34.xml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tags" Target="../tags/tag37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.png"/><Relationship Id="rId4" Type="http://schemas.openxmlformats.org/officeDocument/2006/relationships/tags" Target="../tags/tag38.xml"/><Relationship Id="rId9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5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990600"/>
            <a:ext cx="7415212" cy="4943474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/>
              <a:t>CS 4/427: </a:t>
            </a:r>
            <a:r>
              <a:rPr lang="en-US" dirty="0"/>
              <a:t>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 II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542257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Instructor: Jared Saia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University of New Mexico</a:t>
            </a:r>
            <a:endParaRPr lang="en-US" sz="2000" dirty="0">
              <a:latin typeface="Palatino"/>
              <a:cs typeface="Palatino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Palatino"/>
                <a:cs typeface="Palatino"/>
              </a:rPr>
              <a:t>[These slides adapted from Dan Klein and Pieter </a:t>
            </a:r>
            <a:r>
              <a:rPr lang="en-US" sz="1400" dirty="0" err="1">
                <a:latin typeface="Palatino"/>
                <a:cs typeface="Palatino"/>
              </a:rPr>
              <a:t>Abbeel</a:t>
            </a:r>
            <a:r>
              <a:rPr lang="en-US" sz="1400" dirty="0">
                <a:latin typeface="Palatino"/>
                <a:cs typeface="Palatino"/>
              </a:rPr>
              <a:t>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Recursive definition of value: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991600" y="2133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/>
                <a:t>s,a,s</a:t>
              </a:r>
              <a:r>
                <a:rPr lang="ja-JP" altLang="en-US" sz="2400"/>
                <a:t>’</a:t>
              </a:r>
              <a:endParaRPr lang="en-US" sz="24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</a:rPr>
                <a:t>’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41" y="2413604"/>
            <a:ext cx="1587500" cy="48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305" y="2364608"/>
            <a:ext cx="14986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737" y="2493797"/>
            <a:ext cx="850900" cy="5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41" y="3662200"/>
            <a:ext cx="20193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179" y="3643150"/>
            <a:ext cx="1765300" cy="52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3869" y="3719402"/>
            <a:ext cx="330200" cy="33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666" y="3643150"/>
            <a:ext cx="1206500" cy="52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9226" y="3689185"/>
            <a:ext cx="2794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9301" y="3619751"/>
            <a:ext cx="76200" cy="48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7800" y="3619751"/>
            <a:ext cx="76200" cy="48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281" y="3581400"/>
            <a:ext cx="2324100" cy="927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927" y="5276494"/>
            <a:ext cx="9245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Time-Limited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r>
              <a:rPr lang="en-US" sz="2400" dirty="0"/>
              <a:t>Key idea: time-limited values</a:t>
            </a:r>
          </a:p>
          <a:p>
            <a:pPr lvl="4"/>
            <a:endParaRPr lang="en-US" sz="1200" dirty="0"/>
          </a:p>
          <a:p>
            <a:r>
              <a:rPr lang="en-US" sz="2400" dirty="0"/>
              <a:t>Define </a:t>
            </a:r>
            <a:r>
              <a:rPr lang="en-US" sz="2400" dirty="0" err="1"/>
              <a:t>V</a:t>
            </a:r>
            <a:r>
              <a:rPr lang="en-US" sz="2400" baseline="-25000" dirty="0" err="1"/>
              <a:t>k</a:t>
            </a:r>
            <a:r>
              <a:rPr lang="en-US" sz="2400" dirty="0"/>
              <a:t>(s) to be the optimal value of s if the game ends in k more time steps</a:t>
            </a:r>
          </a:p>
          <a:p>
            <a:pPr lvl="1"/>
            <a:r>
              <a:rPr lang="en-US" sz="2000" dirty="0"/>
              <a:t>Equivalently, it’s what a depth-k </a:t>
            </a:r>
            <a:r>
              <a:rPr lang="en-US" sz="2000" dirty="0" err="1"/>
              <a:t>expectimax</a:t>
            </a:r>
            <a:r>
              <a:rPr lang="en-US" sz="2000" dirty="0"/>
              <a:t> would give from s</a:t>
            </a:r>
          </a:p>
          <a:p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time-limited values (L8D6)]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350" y="39624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43434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42672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39624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3962400"/>
            <a:ext cx="367414" cy="24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92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8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7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3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64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90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6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20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9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Start state s</a:t>
            </a:r>
            <a:r>
              <a:rPr lang="en-US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Transitions P(</a:t>
            </a:r>
            <a:r>
              <a:rPr lang="en-US" dirty="0" err="1">
                <a:ea typeface="ＭＳ Ｐゴシック" pitchFamily="34" charset="-128"/>
              </a:rPr>
              <a:t>s’</a:t>
            </a:r>
            <a:r>
              <a:rPr lang="en-US" altLang="ja-JP" dirty="0" err="1">
                <a:ea typeface="ＭＳ Ｐゴシック" pitchFamily="34" charset="-128"/>
              </a:rPr>
              <a:t>|s,a</a:t>
            </a:r>
            <a:r>
              <a:rPr lang="en-US" altLang="ja-JP" dirty="0">
                <a:ea typeface="ＭＳ Ｐゴシック" pitchFamily="34" charset="-128"/>
              </a:rPr>
              <a:t>) (or T(</a:t>
            </a:r>
            <a:r>
              <a:rPr lang="en-US" altLang="ja-JP" dirty="0" err="1">
                <a:ea typeface="ＭＳ Ｐゴシック" pitchFamily="34" charset="-128"/>
              </a:rPr>
              <a:t>s,a,s</a:t>
            </a:r>
            <a:r>
              <a:rPr lang="en-US" altLang="ja-JP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Rewards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 (and discount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Utility = sum of (discounted) rewards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02523" y="4719801"/>
            <a:ext cx="3594100" cy="1168400"/>
            <a:chOff x="3352800" y="3505200"/>
            <a:chExt cx="3594100" cy="1168400"/>
          </a:xfrm>
        </p:grpSpPr>
        <p:pic>
          <p:nvPicPr>
            <p:cNvPr id="24" name="Picture 23" descr="discounti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91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38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87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15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5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Time-Limited Values</a:t>
            </a:r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165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</a:t>
            </a:r>
            <a:r>
              <a:rPr lang="en-US" sz="2400" dirty="0" err="1">
                <a:ea typeface="ＭＳ Ｐゴシック" pitchFamily="34" charset="-128"/>
              </a:rPr>
              <a:t>expectimax</a:t>
            </a:r>
            <a:r>
              <a:rPr lang="en-US" sz="2400" dirty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19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37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371600" y="3564988"/>
            <a:ext cx="709069" cy="397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S: 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1371600" y="3917327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F: .5*2+.5*2=2</a:t>
            </a:r>
          </a:p>
        </p:txBody>
      </p:sp>
    </p:spTree>
    <p:extLst>
      <p:ext uri="{BB962C8B-B14F-4D97-AF65-F5344CB8AC3E}">
        <p14:creationId xmlns:p14="http://schemas.microsoft.com/office/powerpoint/2010/main" val="2575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6149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37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20" name="TextBox 19"/>
          <p:cNvSpPr txBox="1"/>
          <p:nvPr/>
        </p:nvSpPr>
        <p:spPr>
          <a:xfrm>
            <a:off x="2106181" y="3595137"/>
            <a:ext cx="211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S</a:t>
            </a:r>
            <a:r>
              <a:rPr lang="en-US" sz="2000">
                <a:latin typeface="Palatino"/>
                <a:cs typeface="Palatino"/>
              </a:rPr>
              <a:t>: .5*1+.5*1=1</a:t>
            </a:r>
            <a:endParaRPr lang="en-US" sz="2000" dirty="0">
              <a:latin typeface="Palatino"/>
              <a:cs typeface="Palatin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6180" y="3960633"/>
            <a:ext cx="211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F: -10</a:t>
            </a:r>
          </a:p>
        </p:txBody>
      </p:sp>
    </p:spTree>
    <p:extLst>
      <p:ext uri="{BB962C8B-B14F-4D97-AF65-F5344CB8AC3E}">
        <p14:creationId xmlns:p14="http://schemas.microsoft.com/office/powerpoint/2010/main" val="1616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6757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2819400" y="37338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1531" y="3741943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29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6757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2819400" y="37338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1531" y="3741943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4440" y="2223496"/>
            <a:ext cx="211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S: 1+2=3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9200" y="2544365"/>
            <a:ext cx="275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/>
                <a:cs typeface="Palatino"/>
              </a:rPr>
              <a:t>F: .5*(2+2)+.5*(2+1)=3.5</a:t>
            </a:r>
          </a:p>
        </p:txBody>
      </p:sp>
    </p:spTree>
    <p:extLst>
      <p:ext uri="{BB962C8B-B14F-4D97-AF65-F5344CB8AC3E}">
        <p14:creationId xmlns:p14="http://schemas.microsoft.com/office/powerpoint/2010/main" val="16486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6757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24000" y="3730939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457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no discount!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2819400" y="37338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1531" y="3741943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7800" y="2376112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3.5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9931" y="237238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2.5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91530" y="2359700"/>
            <a:ext cx="709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/>
                <a:cs typeface="Palatino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65161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/>
              <a:t>How do we know the </a:t>
            </a:r>
            <a:r>
              <a:rPr lang="en-US" sz="2000" dirty="0" err="1"/>
              <a:t>V</a:t>
            </a:r>
            <a:r>
              <a:rPr lang="en-US" sz="2000" baseline="-25000" dirty="0" err="1"/>
              <a:t>k</a:t>
            </a:r>
            <a:r>
              <a:rPr lang="en-US" sz="2000" dirty="0"/>
              <a:t> vectors are going to converge?</a:t>
            </a:r>
          </a:p>
          <a:p>
            <a:pPr lvl="1"/>
            <a:endParaRPr lang="en-US" sz="1600" dirty="0"/>
          </a:p>
          <a:p>
            <a:r>
              <a:rPr lang="en-US" sz="2000" dirty="0"/>
              <a:t>Case 1: If the tree has maximum depth M, then V</a:t>
            </a:r>
            <a:r>
              <a:rPr lang="en-US" sz="2000" baseline="-25000" dirty="0"/>
              <a:t>M</a:t>
            </a:r>
            <a:r>
              <a:rPr lang="en-US" sz="2000" dirty="0"/>
              <a:t> holds the actual </a:t>
            </a:r>
            <a:r>
              <a:rPr lang="en-US" sz="2000" dirty="0" err="1"/>
              <a:t>untruncated</a:t>
            </a:r>
            <a:r>
              <a:rPr lang="en-US" sz="2000" dirty="0"/>
              <a:t> values</a:t>
            </a:r>
          </a:p>
          <a:p>
            <a:pPr lvl="1"/>
            <a:endParaRPr lang="en-US" sz="1600" dirty="0"/>
          </a:p>
          <a:p>
            <a:r>
              <a:rPr lang="en-US" sz="2000" dirty="0"/>
              <a:t>Case 2: If the discount is less than 1</a:t>
            </a:r>
          </a:p>
          <a:p>
            <a:pPr lvl="1"/>
            <a:r>
              <a:rPr lang="en-US" sz="1800" dirty="0"/>
              <a:t>Sketch: For any state </a:t>
            </a:r>
            <a:r>
              <a:rPr lang="en-US" sz="1800" dirty="0" err="1"/>
              <a:t>V</a:t>
            </a:r>
            <a:r>
              <a:rPr lang="en-US" sz="1800" baseline="-25000" dirty="0" err="1"/>
              <a:t>k</a:t>
            </a:r>
            <a:r>
              <a:rPr lang="en-US" sz="1800" dirty="0"/>
              <a:t> and V</a:t>
            </a:r>
            <a:r>
              <a:rPr lang="en-US" sz="1800" baseline="-25000" dirty="0"/>
              <a:t>k+1</a:t>
            </a:r>
            <a:r>
              <a:rPr lang="en-US" sz="1800" dirty="0"/>
              <a:t> can be viewed as depth k+1 </a:t>
            </a:r>
            <a:r>
              <a:rPr lang="en-US" sz="1800" dirty="0" err="1"/>
              <a:t>expectimax</a:t>
            </a:r>
            <a:r>
              <a:rPr lang="en-US" sz="1800" dirty="0"/>
              <a:t> results in nearly identical search trees</a:t>
            </a:r>
          </a:p>
          <a:p>
            <a:pPr lvl="1"/>
            <a:r>
              <a:rPr lang="en-US" sz="1800" dirty="0"/>
              <a:t>The difference is that on the bottom layer, V</a:t>
            </a:r>
            <a:r>
              <a:rPr lang="en-US" sz="1800" baseline="-25000" dirty="0"/>
              <a:t>k+1</a:t>
            </a:r>
            <a:r>
              <a:rPr lang="en-US" sz="1800" dirty="0"/>
              <a:t> has actual rewards while </a:t>
            </a:r>
            <a:r>
              <a:rPr lang="en-US" sz="1800" dirty="0" err="1"/>
              <a:t>V</a:t>
            </a:r>
            <a:r>
              <a:rPr lang="en-US" sz="1800" baseline="-25000" dirty="0" err="1"/>
              <a:t>k</a:t>
            </a:r>
            <a:r>
              <a:rPr lang="en-US" sz="1800" dirty="0"/>
              <a:t> has zeros</a:t>
            </a:r>
          </a:p>
          <a:p>
            <a:pPr lvl="1"/>
            <a:r>
              <a:rPr lang="en-US" sz="1800" dirty="0"/>
              <a:t>That last layer is at best all R</a:t>
            </a:r>
            <a:r>
              <a:rPr lang="en-US" sz="1800" baseline="-25000" dirty="0"/>
              <a:t>MAX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It is at worst R</a:t>
            </a:r>
            <a:r>
              <a:rPr lang="en-US" sz="1800" baseline="-25000" dirty="0"/>
              <a:t>MIN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But everything is discounted by </a:t>
            </a:r>
            <a:r>
              <a:rPr lang="el-GR" sz="1800" dirty="0"/>
              <a:t>γ</a:t>
            </a:r>
            <a:r>
              <a:rPr lang="en-US" sz="1800" baseline="30000" dirty="0"/>
              <a:t>k</a:t>
            </a:r>
            <a:r>
              <a:rPr lang="en-US" sz="1800" dirty="0"/>
              <a:t> that far out</a:t>
            </a:r>
          </a:p>
          <a:p>
            <a:pPr lvl="1"/>
            <a:r>
              <a:rPr lang="en-US" sz="1800" dirty="0"/>
              <a:t>So </a:t>
            </a:r>
            <a:r>
              <a:rPr lang="en-US" sz="1800" dirty="0" err="1"/>
              <a:t>V</a:t>
            </a:r>
            <a:r>
              <a:rPr lang="en-US" sz="1800" baseline="-25000" dirty="0" err="1"/>
              <a:t>k</a:t>
            </a:r>
            <a:r>
              <a:rPr lang="en-US" sz="1800" dirty="0"/>
              <a:t> and V</a:t>
            </a:r>
            <a:r>
              <a:rPr lang="en-US" sz="1800" baseline="-25000" dirty="0"/>
              <a:t>k+1</a:t>
            </a:r>
            <a:r>
              <a:rPr lang="en-US" sz="1800" dirty="0"/>
              <a:t> are at most </a:t>
            </a:r>
            <a:r>
              <a:rPr lang="el-GR" sz="1800" dirty="0"/>
              <a:t>γ</a:t>
            </a:r>
            <a:r>
              <a:rPr lang="en-US" sz="1800" baseline="30000" dirty="0"/>
              <a:t>k</a:t>
            </a:r>
            <a:r>
              <a:rPr lang="en-US" sz="1800" dirty="0"/>
              <a:t> </a:t>
            </a:r>
            <a:r>
              <a:rPr lang="en-US" sz="1800" dirty="0" err="1"/>
              <a:t>max|R</a:t>
            </a:r>
            <a:r>
              <a:rPr lang="en-US" sz="1800" dirty="0"/>
              <a:t>| different</a:t>
            </a:r>
          </a:p>
          <a:p>
            <a:pPr lvl="1"/>
            <a:r>
              <a:rPr lang="en-US" sz="1800" dirty="0"/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67022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45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9017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</a:t>
            </a:r>
          </a:p>
          <a:p>
            <a:pPr marL="0" indent="0">
              <a:buNone/>
            </a:pPr>
            <a:r>
              <a:rPr lang="en-US" sz="2800" dirty="0"/>
              <a:t>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Completely trivial to decide!</a:t>
            </a:r>
          </a:p>
          <a:p>
            <a:pPr marL="457176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409377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4081447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5561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think.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minute, think about value iteration.</a:t>
            </a:r>
          </a:p>
          <a:p>
            <a:r>
              <a:rPr lang="en-US" dirty="0"/>
              <a:t>Write down the biggest question you have about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2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8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Value iteration repeats the Bellman updates: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Problem 1: It’s slow – O(S</a:t>
            </a:r>
            <a:r>
              <a:rPr lang="en-US" sz="2800" baseline="30000" dirty="0"/>
              <a:t>2</a:t>
            </a:r>
            <a:r>
              <a:rPr lang="en-US" sz="2800" dirty="0"/>
              <a:t>A) per iteration</a:t>
            </a:r>
          </a:p>
          <a:p>
            <a:endParaRPr lang="en-US" sz="2800" dirty="0"/>
          </a:p>
          <a:p>
            <a:r>
              <a:rPr lang="en-US" sz="2800" dirty="0"/>
              <a:t>Problem 2: The “max” at each state rarely changes</a:t>
            </a:r>
          </a:p>
          <a:p>
            <a:endParaRPr lang="en-US" sz="2800" dirty="0"/>
          </a:p>
          <a:p>
            <a:r>
              <a:rPr lang="en-US" sz="2800" dirty="0"/>
              <a:t>Problem 3: The policy often converges long before the values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/>
                  <a:cs typeface="Palatino"/>
                </a:rPr>
                <a:t>s,a,s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8305800" y="6411913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Palatino"/>
                <a:cs typeface="Palatino"/>
              </a:rPr>
              <a:t>[Demo: value iteration (L9D2)]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0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7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1: Policy evaluation: </a:t>
            </a:r>
            <a:r>
              <a:rPr lang="en-US" sz="2400" dirty="0"/>
              <a:t>calculate utilities for some fixed policy (not optimal utilities!) until convergence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2: Policy improvement: </a:t>
            </a:r>
            <a:r>
              <a:rPr lang="en-US" sz="2400" dirty="0"/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/>
              <a:t>Repeat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/>
              <a:t>It’s still optimal!</a:t>
            </a:r>
          </a:p>
          <a:p>
            <a:pPr lvl="1"/>
            <a:r>
              <a:rPr lang="en-US" sz="2400" dirty="0"/>
              <a:t>Can converge (much) faster under some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911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/>
              <a:t>Expectimax</a:t>
            </a:r>
            <a:r>
              <a:rPr lang="en-US" sz="2400" dirty="0"/>
              <a:t> trees max over all actions to compute the optimal values</a:t>
            </a:r>
          </a:p>
          <a:p>
            <a:pPr lvl="5"/>
            <a:endParaRPr lang="en-US" sz="800" dirty="0">
              <a:latin typeface="Palatino"/>
              <a:cs typeface="Palatino"/>
            </a:endParaRPr>
          </a:p>
          <a:p>
            <a:r>
              <a:rPr lang="en-US" sz="2400" dirty="0"/>
              <a:t>If we fixed some policy </a:t>
            </a:r>
            <a:r>
              <a:rPr lang="en-US" sz="2400" dirty="0">
                <a:sym typeface="Symbol" pitchFamily="18" charset="2"/>
              </a:rPr>
              <a:t>(s</a:t>
            </a:r>
            <a:r>
              <a:rPr lang="en-US" sz="2400" dirty="0"/>
              <a:t>), then the tree would be simpler – only one action per state</a:t>
            </a:r>
          </a:p>
          <a:p>
            <a:pPr lvl="1"/>
            <a:r>
              <a:rPr lang="en-US" sz="2000" dirty="0"/>
              <a:t>… though the tree’s value would depend on which policy we fixed</a:t>
            </a:r>
          </a:p>
          <a:p>
            <a:endParaRPr lang="en-US" sz="24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/>
                  <a:cs typeface="Palatino"/>
                </a:rPr>
                <a:t>s,a,s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Do what </a:t>
            </a:r>
            <a:r>
              <a:rPr lang="en-US" sz="2400" dirty="0">
                <a:latin typeface="Palatino"/>
                <a:cs typeface="Palatino"/>
                <a:sym typeface="Symbol" pitchFamily="18" charset="2"/>
              </a:rPr>
              <a:t></a:t>
            </a:r>
            <a:r>
              <a:rPr lang="en-US" sz="2400" dirty="0">
                <a:latin typeface="Palatino"/>
                <a:cs typeface="Palatino"/>
              </a:rPr>
              <a:t> says to do</a:t>
            </a:r>
          </a:p>
        </p:txBody>
      </p:sp>
    </p:spTree>
    <p:extLst>
      <p:ext uri="{BB962C8B-B14F-4D97-AF65-F5344CB8AC3E}">
        <p14:creationId xmlns:p14="http://schemas.microsoft.com/office/powerpoint/2010/main" val="12040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3" y="-12222"/>
            <a:ext cx="12192000" cy="1143000"/>
          </a:xfrm>
        </p:spPr>
        <p:txBody>
          <a:bodyPr/>
          <a:lstStyle/>
          <a:p>
            <a:r>
              <a:rPr lang="en-US"/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69283" y="1460978"/>
            <a:ext cx="8229600" cy="4525963"/>
          </a:xfrm>
        </p:spPr>
        <p:txBody>
          <a:bodyPr/>
          <a:lstStyle/>
          <a:p>
            <a:r>
              <a:rPr lang="en-US" sz="2400" dirty="0"/>
              <a:t>Another basic operation: compute the utility of a state s under a fixed (generally non-optimal) policy</a:t>
            </a:r>
          </a:p>
          <a:p>
            <a:endParaRPr lang="en-US" sz="2400" dirty="0"/>
          </a:p>
          <a:p>
            <a:r>
              <a:rPr lang="en-US" sz="2400" dirty="0"/>
              <a:t>Define the utility of a state s, under a fixed policy </a:t>
            </a:r>
            <a:r>
              <a:rPr lang="en-US" sz="2400" dirty="0">
                <a:sym typeface="Symbol" pitchFamily="18" charset="2"/>
              </a:rPr>
              <a:t></a:t>
            </a:r>
            <a:r>
              <a:rPr lang="en-US" sz="2400" dirty="0"/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V</a:t>
            </a:r>
            <a:r>
              <a:rPr lang="en-US" sz="2000" baseline="30000" dirty="0">
                <a:sym typeface="Symbol" pitchFamily="18" charset="2"/>
              </a:rPr>
              <a:t></a:t>
            </a:r>
            <a:r>
              <a:rPr lang="en-US" sz="2000" dirty="0"/>
              <a:t>(s) = expected total discounted rewards starting in s and following </a:t>
            </a:r>
            <a:r>
              <a:rPr lang="en-US" sz="2000" dirty="0">
                <a:sym typeface="Symbol" pitchFamily="18" charset="2"/>
              </a:rPr>
              <a:t>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3000" y="56388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80321" y="1613378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1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Forward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6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62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How do we calculate the V’s for a fixed policy </a:t>
            </a:r>
            <a:r>
              <a:rPr lang="en-US" sz="2400" dirty="0">
                <a:sym typeface="Symbol" pitchFamily="18" charset="2"/>
              </a:rPr>
              <a:t>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Idea 1: Turn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/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Efficiency: O(S</a:t>
            </a:r>
            <a:r>
              <a:rPr lang="en-US" sz="2400" baseline="30000" dirty="0"/>
              <a:t>2</a:t>
            </a:r>
            <a:r>
              <a:rPr lang="en-US" sz="2400" dirty="0"/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Solve with </a:t>
            </a:r>
            <a:r>
              <a:rPr lang="en-US" sz="2000" dirty="0" err="1"/>
              <a:t>Matlab</a:t>
            </a:r>
            <a:r>
              <a:rPr lang="en-US" sz="2000" dirty="0"/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36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45" name="Picture 44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2800"/>
            <a:ext cx="5803005" cy="282226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9821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92532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94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/>
          </a:p>
          <a:p>
            <a:r>
              <a:rPr lang="en-US" sz="2400" dirty="0"/>
              <a:t>Evaluation: For fixed current policy </a:t>
            </a:r>
            <a:r>
              <a:rPr lang="en-US" sz="2400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000" dirty="0">
                <a:sym typeface="Symbol" pitchFamily="18" charset="2"/>
              </a:rPr>
              <a:t>Iterate until values converge:</a:t>
            </a: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Improvement: For fixed values, get a better policy using policy extraction</a:t>
            </a:r>
          </a:p>
          <a:p>
            <a:pPr lvl="1"/>
            <a:r>
              <a:rPr lang="en-US" sz="2000" dirty="0"/>
              <a:t>One-step look-ahead:</a:t>
            </a:r>
          </a:p>
          <a:p>
            <a:endParaRPr lang="en-US" sz="2400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26211" y="2743200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921250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11963400" cy="5257800"/>
          </a:xfrm>
        </p:spPr>
        <p:txBody>
          <a:bodyPr/>
          <a:lstStyle/>
          <a:p>
            <a:r>
              <a:rPr lang="en-US" sz="2400" dirty="0"/>
              <a:t>Both value iteration and policy iteration compute the same thing (all optimal values)</a:t>
            </a:r>
          </a:p>
          <a:p>
            <a:pPr lvl="3"/>
            <a:endParaRPr lang="en-US" sz="1200" dirty="0"/>
          </a:p>
          <a:p>
            <a:r>
              <a:rPr lang="en-US" sz="2400" dirty="0"/>
              <a:t>In value iteration:</a:t>
            </a:r>
          </a:p>
          <a:p>
            <a:pPr lvl="1"/>
            <a:r>
              <a:rPr lang="en-US" sz="2200" dirty="0"/>
              <a:t>Every iteration updates both the values and (implicitly) the policy</a:t>
            </a:r>
          </a:p>
          <a:p>
            <a:pPr lvl="1"/>
            <a:r>
              <a:rPr lang="en-US" sz="2200" dirty="0"/>
              <a:t>We don’t track the policy, but taking the max over actions implicitly </a:t>
            </a:r>
            <a:r>
              <a:rPr lang="en-US" sz="2200" dirty="0" err="1"/>
              <a:t>recomputes</a:t>
            </a:r>
            <a:r>
              <a:rPr lang="en-US" sz="2200" dirty="0"/>
              <a:t> it</a:t>
            </a:r>
          </a:p>
          <a:p>
            <a:pPr lvl="3"/>
            <a:endParaRPr lang="en-US" sz="1200" dirty="0"/>
          </a:p>
          <a:p>
            <a:r>
              <a:rPr lang="en-US" sz="2400" dirty="0"/>
              <a:t>In policy iteration:</a:t>
            </a:r>
          </a:p>
          <a:p>
            <a:pPr lvl="1"/>
            <a:r>
              <a:rPr lang="en-US" sz="2200" dirty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sz="2200" dirty="0"/>
              <a:t>After the policy is evaluated, a new policy is chosen (slow like a value iteration pass)</a:t>
            </a:r>
          </a:p>
          <a:p>
            <a:pPr lvl="1"/>
            <a:r>
              <a:rPr lang="en-US" sz="2200" dirty="0"/>
              <a:t>The new policy will be better (or we’re done)</a:t>
            </a:r>
          </a:p>
          <a:p>
            <a:pPr lvl="4"/>
            <a:endParaRPr lang="en-US" sz="1200" dirty="0"/>
          </a:p>
          <a:p>
            <a:pPr>
              <a:spcBef>
                <a:spcPts val="1200"/>
              </a:spcBef>
            </a:pPr>
            <a:r>
              <a:rPr lang="en-US" sz="2400" dirty="0"/>
              <a:t>Both are dynamic programs for solving MDPs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400" dirty="0"/>
              <a:t>Compute optimal values: use value iteration or policy iteration</a:t>
            </a:r>
          </a:p>
          <a:p>
            <a:pPr lvl="1"/>
            <a:r>
              <a:rPr lang="en-US" sz="2400" dirty="0"/>
              <a:t>Compute values for a particular policy: use policy evaluation</a:t>
            </a:r>
          </a:p>
          <a:p>
            <a:pPr lvl="1"/>
            <a:r>
              <a:rPr lang="en-US" sz="2400" dirty="0"/>
              <a:t>Turn your values into a policy: use policy extraction (one-step </a:t>
            </a:r>
            <a:r>
              <a:rPr lang="en-US" sz="2400" dirty="0" err="1"/>
              <a:t>lookahead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400" dirty="0"/>
              <a:t>They basically are – they are all variations of Bellman updates</a:t>
            </a:r>
          </a:p>
          <a:p>
            <a:pPr lvl="1"/>
            <a:r>
              <a:rPr lang="en-US" sz="2400" dirty="0"/>
              <a:t>They all use one-step </a:t>
            </a:r>
            <a:r>
              <a:rPr lang="en-US" sz="2400" dirty="0" err="1"/>
              <a:t>lookahead</a:t>
            </a:r>
            <a:r>
              <a:rPr lang="en-US" sz="2400" dirty="0"/>
              <a:t> </a:t>
            </a:r>
            <a:r>
              <a:rPr lang="en-US" sz="2400" dirty="0" err="1"/>
              <a:t>expectimax</a:t>
            </a:r>
            <a:r>
              <a:rPr lang="en-US" sz="2400" dirty="0"/>
              <a:t> fragments</a:t>
            </a:r>
          </a:p>
          <a:p>
            <a:pPr lvl="1"/>
            <a:r>
              <a:rPr lang="en-US" sz="24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In value iteration, we update every state in each iteration</a:t>
            </a:r>
          </a:p>
          <a:p>
            <a:pPr>
              <a:defRPr/>
            </a:pPr>
            <a:endParaRPr lang="en-US" sz="2400" dirty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1"/>
            <a:ext cx="4470400" cy="4729164"/>
          </a:xfrm>
        </p:spPr>
        <p:txBody>
          <a:bodyPr/>
          <a:lstStyle/>
          <a:p>
            <a:r>
              <a:rPr lang="en-US" sz="2400" dirty="0"/>
              <a:t>We’re doing way too much work with </a:t>
            </a:r>
            <a:r>
              <a:rPr lang="en-US" sz="2400" dirty="0" err="1"/>
              <a:t>expectimax</a:t>
            </a:r>
            <a:r>
              <a:rPr lang="en-US" sz="2400" dirty="0"/>
              <a:t>!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States are repeated </a:t>
            </a:r>
          </a:p>
          <a:p>
            <a:pPr lvl="1"/>
            <a:r>
              <a:rPr lang="en-US" sz="2000" dirty="0"/>
              <a:t>Idea: Only compute needed quantities once</a:t>
            </a:r>
          </a:p>
          <a:p>
            <a:pPr lvl="1"/>
            <a:endParaRPr lang="en-US" sz="2000" dirty="0"/>
          </a:p>
          <a:p>
            <a:r>
              <a:rPr lang="en-US" sz="2400" dirty="0"/>
              <a:t>Problem: Tree goes on forever</a:t>
            </a:r>
          </a:p>
          <a:p>
            <a:pPr lvl="1"/>
            <a:r>
              <a:rPr lang="en-US" sz="2000" dirty="0"/>
              <a:t>Idea: Do a depth-limited computation, but with increasing depths until change is small</a:t>
            </a:r>
          </a:p>
          <a:p>
            <a:pPr lvl="1"/>
            <a:r>
              <a:rPr lang="en-US" sz="2000" dirty="0"/>
              <a:t>Note: deep parts of the tree eventually don’t matter if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115741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21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latin typeface="Calibri"/>
                <a:cs typeface="Calibri"/>
              </a:rPr>
              <a:t>(s,a,s’) is a </a:t>
            </a:r>
            <a:br>
              <a:rPr lang="en-US" sz="200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000" i="1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000" i="1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867400" y="6488112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(L8D4)]</a:t>
            </a:r>
          </a:p>
        </p:txBody>
      </p:sp>
    </p:spTree>
    <p:extLst>
      <p:ext uri="{BB962C8B-B14F-4D97-AF65-F5344CB8AC3E}">
        <p14:creationId xmlns:p14="http://schemas.microsoft.com/office/powerpoint/2010/main" val="208156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V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65" y="1134664"/>
            <a:ext cx="6215470" cy="57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3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Demo – </a:t>
            </a:r>
            <a:r>
              <a:rPr lang="en-US" dirty="0" err="1"/>
              <a:t>Gridworld</a:t>
            </a:r>
            <a:r>
              <a:rPr lang="en-US" dirty="0"/>
              <a:t> Q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1" y="1143000"/>
            <a:ext cx="62155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690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heme/theme1.xml><?xml version="1.0" encoding="utf-8"?>
<a:theme xmlns:a="http://schemas.openxmlformats.org/drawingml/2006/main" name="188theme2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62227</TotalTime>
  <Words>1991</Words>
  <Application>Microsoft Macintosh PowerPoint</Application>
  <PresentationFormat>Widescreen</PresentationFormat>
  <Paragraphs>417</Paragraphs>
  <Slides>56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ＭＳ Ｐゴシック</vt:lpstr>
      <vt:lpstr>Arial</vt:lpstr>
      <vt:lpstr>Calibri</vt:lpstr>
      <vt:lpstr>Courier New</vt:lpstr>
      <vt:lpstr>Palatino</vt:lpstr>
      <vt:lpstr>Symbol</vt:lpstr>
      <vt:lpstr>Times New Roman</vt:lpstr>
      <vt:lpstr>Wingdings</vt:lpstr>
      <vt:lpstr>188theme2</vt:lpstr>
      <vt:lpstr>CS 4/427: Artificial Intelligence </vt:lpstr>
      <vt:lpstr>Recap: Defining MDPs</vt:lpstr>
      <vt:lpstr>Solving MDPs</vt:lpstr>
      <vt:lpstr>Racing Search Tree</vt:lpstr>
      <vt:lpstr>Racing Search Tree</vt:lpstr>
      <vt:lpstr>Racing Search Tree</vt:lpstr>
      <vt:lpstr>Optimal Quantities</vt:lpstr>
      <vt:lpstr>Snapshot of Demo – Gridworld V Values</vt:lpstr>
      <vt:lpstr>Snapshot of Demo – Gridworld Q Values</vt:lpstr>
      <vt:lpstr>Values of States</vt:lpstr>
      <vt:lpstr>Time-Limited Values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Computing Time-Limited Values</vt:lpstr>
      <vt:lpstr>Value Iteration</vt:lpstr>
      <vt:lpstr>Value Iteration</vt:lpstr>
      <vt:lpstr>Example: Value Iteration</vt:lpstr>
      <vt:lpstr>Example: Value Iteration</vt:lpstr>
      <vt:lpstr>Example: Value Iteration</vt:lpstr>
      <vt:lpstr>Example: Value Iteration</vt:lpstr>
      <vt:lpstr>Example: Value Iteration</vt:lpstr>
      <vt:lpstr>Convergence*</vt:lpstr>
      <vt:lpstr>Policy Extraction</vt:lpstr>
      <vt:lpstr>Computing Actions from Values</vt:lpstr>
      <vt:lpstr>Computing Actions from Q-Values</vt:lpstr>
      <vt:lpstr>Let’s think.</vt:lpstr>
      <vt:lpstr>Policy Methods</vt:lpstr>
      <vt:lpstr>Problems with Value Iteration</vt:lpstr>
      <vt:lpstr>k=12</vt:lpstr>
      <vt:lpstr>k=100</vt:lpstr>
      <vt:lpstr>Policy Iteration</vt:lpstr>
      <vt:lpstr>Policy Evaluation</vt:lpstr>
      <vt:lpstr>Fixed Policies</vt:lpstr>
      <vt:lpstr>Utilities for a Fixed Policy</vt:lpstr>
      <vt:lpstr>Example: Policy Evaluation</vt:lpstr>
      <vt:lpstr>Example: Policy Evaluation</vt:lpstr>
      <vt:lpstr>Policy Evaluation</vt:lpstr>
      <vt:lpstr>Policy Iteration</vt:lpstr>
      <vt:lpstr>Policy Iteration</vt:lpstr>
      <vt:lpstr>Comparison</vt:lpstr>
      <vt:lpstr>Summary: MDP Algorithms</vt:lpstr>
      <vt:lpstr>The Bellman Equations</vt:lpstr>
      <vt:lpstr>Next Time: Reinforcement Learning!</vt:lpstr>
      <vt:lpstr>Asynchronous Value Iteration*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Jared Saia</cp:lastModifiedBy>
  <cp:revision>2701</cp:revision>
  <cp:lastPrinted>2014-02-18T19:00:09Z</cp:lastPrinted>
  <dcterms:created xsi:type="dcterms:W3CDTF">2004-08-27T04:16:05Z</dcterms:created>
  <dcterms:modified xsi:type="dcterms:W3CDTF">2018-02-15T22:36:54Z</dcterms:modified>
</cp:coreProperties>
</file>