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rels" ContentType="application/vnd.openxmlformats-package.relationships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Default Extension="emf" ContentType="image/x-emf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slides/slide35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4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Override PartName="/ppt/viewProps.xml" ContentType="application/vnd.openxmlformats-officedocument.presentationml.viewProps+xml"/>
  <Default Extension="jpeg" ContentType="image/jpeg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Default Extension="tiff" ContentType="image/tiff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4.xml" ContentType="application/vnd.openxmlformats-officedocument.presentationml.notesSlide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pdf" ContentType="application/pd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94" r:id="rId1"/>
  </p:sldMasterIdLst>
  <p:notesMasterIdLst>
    <p:notesMasterId r:id="rId38"/>
  </p:notesMasterIdLst>
  <p:sldIdLst>
    <p:sldId id="259" r:id="rId2"/>
    <p:sldId id="269" r:id="rId3"/>
    <p:sldId id="290" r:id="rId4"/>
    <p:sldId id="291" r:id="rId5"/>
    <p:sldId id="279" r:id="rId6"/>
    <p:sldId id="283" r:id="rId7"/>
    <p:sldId id="276" r:id="rId8"/>
    <p:sldId id="275" r:id="rId9"/>
    <p:sldId id="292" r:id="rId10"/>
    <p:sldId id="293" r:id="rId11"/>
    <p:sldId id="270" r:id="rId12"/>
    <p:sldId id="288" r:id="rId13"/>
    <p:sldId id="295" r:id="rId14"/>
    <p:sldId id="300" r:id="rId15"/>
    <p:sldId id="296" r:id="rId16"/>
    <p:sldId id="297" r:id="rId17"/>
    <p:sldId id="298" r:id="rId18"/>
    <p:sldId id="299" r:id="rId19"/>
    <p:sldId id="301" r:id="rId20"/>
    <p:sldId id="294" r:id="rId21"/>
    <p:sldId id="278" r:id="rId22"/>
    <p:sldId id="273" r:id="rId23"/>
    <p:sldId id="289" r:id="rId24"/>
    <p:sldId id="262" r:id="rId25"/>
    <p:sldId id="264" r:id="rId26"/>
    <p:sldId id="265" r:id="rId27"/>
    <p:sldId id="267" r:id="rId28"/>
    <p:sldId id="268" r:id="rId29"/>
    <p:sldId id="281" r:id="rId30"/>
    <p:sldId id="271" r:id="rId31"/>
    <p:sldId id="280" r:id="rId32"/>
    <p:sldId id="284" r:id="rId33"/>
    <p:sldId id="285" r:id="rId34"/>
    <p:sldId id="286" r:id="rId35"/>
    <p:sldId id="287" r:id="rId36"/>
    <p:sldId id="261" r:id="rId3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notes"/>
  <p:clrMru>
    <a:srgbClr val="413B36"/>
    <a:srgbClr val="403732"/>
    <a:srgbClr val="80340C"/>
    <a:srgbClr val="FFFFFF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62069" autoAdjust="0"/>
  </p:normalViewPr>
  <p:slideViewPr>
    <p:cSldViewPr snapToGrid="0" snapToObjects="1">
      <p:cViewPr varScale="1">
        <p:scale>
          <a:sx n="134" d="100"/>
          <a:sy n="134" d="100"/>
        </p:scale>
        <p:origin x="-1720" y="-1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C5224-E7C9-7E44-89EA-DCB9174972C8}" type="datetimeFigureOut">
              <a:rPr lang="en-US" smtClean="0"/>
              <a:pPr/>
              <a:t>6/10/14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708A8-9C89-084C-B416-24967D273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81019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708A8-9C89-084C-B416-24967D273C0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272293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026921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02692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026921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 student work:</a:t>
            </a:r>
          </a:p>
          <a:p>
            <a:endParaRPr lang="en-US" dirty="0" smtClean="0"/>
          </a:p>
          <a:p>
            <a:r>
              <a:rPr lang="en-US" b="1" dirty="0" smtClean="0"/>
              <a:t>CIS 700</a:t>
            </a:r>
          </a:p>
          <a:p>
            <a:endParaRPr lang="en-US" dirty="0" smtClean="0"/>
          </a:p>
          <a:p>
            <a:r>
              <a:rPr lang="en-US" dirty="0" smtClean="0"/>
              <a:t>TODO</a:t>
            </a:r>
          </a:p>
          <a:p>
            <a:endParaRPr lang="en-US" dirty="0" smtClean="0"/>
          </a:p>
          <a:p>
            <a:r>
              <a:rPr lang="en-US" b="1" dirty="0" smtClean="0"/>
              <a:t>CIS 565</a:t>
            </a:r>
          </a:p>
          <a:p>
            <a:endParaRPr lang="en-US" dirty="0" smtClean="0"/>
          </a:p>
          <a:p>
            <a:r>
              <a:rPr lang="en-US" dirty="0" smtClean="0"/>
              <a:t>Fall 2013: http://cis565-fall-2013.github.io/</a:t>
            </a:r>
            <a:r>
              <a:rPr lang="en-US" dirty="0" err="1" smtClean="0"/>
              <a:t>studentwork.html</a:t>
            </a:r>
            <a:endParaRPr lang="en-US" dirty="0" smtClean="0"/>
          </a:p>
          <a:p>
            <a:r>
              <a:rPr lang="en-US" dirty="0" smtClean="0"/>
              <a:t>Fall 2012: http://cis565-fall-2012.github.io/</a:t>
            </a:r>
            <a:r>
              <a:rPr lang="en-US" dirty="0" err="1" smtClean="0"/>
              <a:t>studentwork.html</a:t>
            </a:r>
            <a:endParaRPr lang="en-US" dirty="0" smtClean="0"/>
          </a:p>
          <a:p>
            <a:r>
              <a:rPr lang="en-US" dirty="0" smtClean="0"/>
              <a:t>Spring 2012: http://cis565-spring-2012.github.io/</a:t>
            </a:r>
            <a:r>
              <a:rPr lang="en-US" dirty="0" err="1" smtClean="0"/>
              <a:t>studentwork.html</a:t>
            </a:r>
            <a:endParaRPr lang="en-US" dirty="0" smtClean="0"/>
          </a:p>
          <a:p>
            <a:r>
              <a:rPr lang="en-US" dirty="0" smtClean="0"/>
              <a:t>Spring 2011: http://</a:t>
            </a:r>
            <a:r>
              <a:rPr lang="en-US" dirty="0" err="1" smtClean="0"/>
              <a:t>www.seas.upenn.edu</a:t>
            </a:r>
            <a:r>
              <a:rPr lang="en-US" dirty="0" smtClean="0"/>
              <a:t>/~cis565/StudentWork-2011S.htm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026921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Demo: http://</a:t>
            </a:r>
            <a:r>
              <a:rPr lang="en-US" dirty="0" err="1" smtClean="0"/>
              <a:t>iamnop.com</a:t>
            </a:r>
            <a:r>
              <a:rPr lang="en-US" dirty="0" smtClean="0"/>
              <a:t>/</a:t>
            </a:r>
            <a:r>
              <a:rPr lang="en-US" dirty="0" err="1" smtClean="0"/>
              <a:t>raymarch</a:t>
            </a:r>
            <a:r>
              <a:rPr lang="en-US" dirty="0" smtClean="0"/>
              <a:t>/</a:t>
            </a:r>
          </a:p>
          <a:p>
            <a:r>
              <a:rPr lang="en-US" dirty="0" smtClean="0"/>
              <a:t>Blog: http://</a:t>
            </a:r>
            <a:r>
              <a:rPr lang="en-US" dirty="0" err="1" smtClean="0"/>
              <a:t>nopjia.blogspot.com</a:t>
            </a:r>
            <a:r>
              <a:rPr lang="en-US" dirty="0" smtClean="0"/>
              <a:t>/2012/04/final-</a:t>
            </a:r>
            <a:r>
              <a:rPr lang="en-US" dirty="0" err="1" smtClean="0"/>
              <a:t>deliverables.html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Nop is now a graphics engineer at Storm8.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739455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Demo: http://</a:t>
            </a:r>
            <a:r>
              <a:rPr lang="en-US" dirty="0" err="1" smtClean="0"/>
              <a:t>glsl.heroku.com</a:t>
            </a:r>
            <a:r>
              <a:rPr lang="en-US" dirty="0" smtClean="0"/>
              <a:t>/e#2306.2</a:t>
            </a:r>
          </a:p>
          <a:p>
            <a:r>
              <a:rPr lang="en-US" dirty="0" smtClean="0"/>
              <a:t>Blog: http://y-</a:t>
            </a:r>
            <a:r>
              <a:rPr lang="en-US" dirty="0" err="1" smtClean="0"/>
              <a:t>alice.blogspot.com</a:t>
            </a:r>
            <a:r>
              <a:rPr lang="en-US" dirty="0" smtClean="0"/>
              <a:t>/2012/04/final-</a:t>
            </a:r>
            <a:r>
              <a:rPr lang="en-US" dirty="0" err="1" smtClean="0"/>
              <a:t>submission.html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Alice is now a masters student at University of Pennsylvania.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739455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Demo: http://wuhao1117.github.io/WebGL-Ocean-FFT/</a:t>
            </a:r>
          </a:p>
          <a:p>
            <a:r>
              <a:rPr lang="en-US" dirty="0" smtClean="0"/>
              <a:t>Info:</a:t>
            </a:r>
            <a:r>
              <a:rPr lang="en-US" baseline="0" dirty="0" smtClean="0"/>
              <a:t> http://</a:t>
            </a:r>
            <a:r>
              <a:rPr lang="en-US" baseline="0" dirty="0" err="1" smtClean="0"/>
              <a:t>www.wuhao.co</a:t>
            </a:r>
            <a:r>
              <a:rPr lang="en-US" baseline="0" dirty="0" smtClean="0"/>
              <a:t>/</a:t>
            </a:r>
            <a:r>
              <a:rPr lang="en-US" baseline="0" dirty="0" err="1" smtClean="0"/>
              <a:t>webgl-fft-ocean.html</a:t>
            </a:r>
            <a:endParaRPr lang="en-US" baseline="0" dirty="0" smtClean="0"/>
          </a:p>
          <a:p>
            <a:endParaRPr lang="en-US" dirty="0" smtClean="0"/>
          </a:p>
          <a:p>
            <a:r>
              <a:rPr lang="en-US" dirty="0" smtClean="0"/>
              <a:t>Hao is now a developer at Sony (TODO: verify).  Guanyu is a Front End Engineer</a:t>
            </a:r>
            <a:r>
              <a:rPr lang="en-US" baseline="0" dirty="0" smtClean="0"/>
              <a:t> at </a:t>
            </a:r>
            <a:r>
              <a:rPr lang="en-US" dirty="0" smtClean="0"/>
              <a:t>Drawbridge, Inc.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739455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Demo: http://</a:t>
            </a:r>
            <a:r>
              <a:rPr lang="en-US" dirty="0" err="1" smtClean="0"/>
              <a:t>sijietian.com</a:t>
            </a:r>
            <a:r>
              <a:rPr lang="en-US" dirty="0" smtClean="0"/>
              <a:t>/WebGL/</a:t>
            </a:r>
            <a:r>
              <a:rPr lang="en-US" dirty="0" err="1" smtClean="0"/>
              <a:t>deferredshading</a:t>
            </a:r>
            <a:r>
              <a:rPr lang="en-US" dirty="0" smtClean="0"/>
              <a:t>/</a:t>
            </a:r>
            <a:r>
              <a:rPr lang="en-US" dirty="0" err="1" smtClean="0"/>
              <a:t>index.html</a:t>
            </a:r>
            <a:endParaRPr lang="en-US" dirty="0" smtClean="0"/>
          </a:p>
          <a:p>
            <a:r>
              <a:rPr lang="en-US" dirty="0" smtClean="0"/>
              <a:t>Article: https://</a:t>
            </a:r>
            <a:r>
              <a:rPr lang="en-US" dirty="0" err="1" smtClean="0"/>
              <a:t>hacks.mozilla.org</a:t>
            </a:r>
            <a:r>
              <a:rPr lang="en-US" dirty="0" smtClean="0"/>
              <a:t>/2014/01/</a:t>
            </a:r>
            <a:r>
              <a:rPr lang="en-US" dirty="0" err="1" smtClean="0"/>
              <a:t>webgl</a:t>
            </a:r>
            <a:r>
              <a:rPr lang="en-US" dirty="0" smtClean="0"/>
              <a:t>-deferred-shading/</a:t>
            </a:r>
          </a:p>
          <a:p>
            <a:endParaRPr lang="en-US" dirty="0" smtClean="0"/>
          </a:p>
          <a:p>
            <a:r>
              <a:rPr lang="en-US" dirty="0" smtClean="0"/>
              <a:t>Sijie is now TODO.  Yuqin is now</a:t>
            </a:r>
            <a:r>
              <a:rPr lang="en-US" baseline="0" dirty="0" smtClean="0"/>
              <a:t> TODO.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73945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Sec3 engine: http://</a:t>
            </a:r>
            <a:r>
              <a:rPr lang="en-US" dirty="0" err="1" smtClean="0"/>
              <a:t>www.noahbenjaminlyons.com</a:t>
            </a:r>
            <a:r>
              <a:rPr lang="en-US" dirty="0" smtClean="0"/>
              <a:t>/sec3/</a:t>
            </a:r>
          </a:p>
          <a:p>
            <a:r>
              <a:rPr lang="en-US" dirty="0" smtClean="0"/>
              <a:t>Demo: http://alexmiller12.github.io/WebGL-Fluids/</a:t>
            </a:r>
          </a:p>
          <a:p>
            <a:r>
              <a:rPr lang="en-US" dirty="0" smtClean="0"/>
              <a:t>Slides: Any update here?  I'd love to be able to link to any of your articles, slides, videos, demos in my SIGGRAPH talk which I've started working on now.</a:t>
            </a:r>
          </a:p>
          <a:p>
            <a:endParaRPr lang="en-US" dirty="0" smtClean="0"/>
          </a:p>
          <a:p>
            <a:r>
              <a:rPr lang="en-US" dirty="0" smtClean="0"/>
              <a:t>Thanks,</a:t>
            </a:r>
          </a:p>
          <a:p>
            <a:r>
              <a:rPr lang="en-US" dirty="0" smtClean="0"/>
              <a:t>Patrick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739455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02692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708A8-9C89-084C-B416-24967D273C0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036552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 smtClean="0"/>
              <a:t>Shadertoy</a:t>
            </a:r>
            <a:endParaRPr lang="en-US" b="1" dirty="0" smtClean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https://</a:t>
            </a:r>
            <a:r>
              <a:rPr lang="en-US" dirty="0" err="1" smtClean="0"/>
              <a:t>www.shadertoy.com</a:t>
            </a:r>
            <a:endParaRPr lang="en-US" dirty="0" smtClean="0"/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Great for class </a:t>
            </a:r>
            <a:r>
              <a:rPr lang="en-US" dirty="0" err="1" smtClean="0"/>
              <a:t>hackathons</a:t>
            </a:r>
            <a:endParaRPr lang="en-US" dirty="0" smtClean="0"/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“</a:t>
            </a:r>
            <a:r>
              <a:rPr lang="en-US" dirty="0" err="1" smtClean="0"/>
              <a:t>Hackathons</a:t>
            </a:r>
            <a:r>
              <a:rPr lang="en-US" dirty="0" smtClean="0"/>
              <a:t> in the classroom” by Patrick Cozzi.</a:t>
            </a:r>
            <a:r>
              <a:rPr lang="en-US" baseline="0" dirty="0" smtClean="0"/>
              <a:t>  2012.  </a:t>
            </a:r>
            <a:r>
              <a:rPr lang="en-US" dirty="0" smtClean="0"/>
              <a:t>http://</a:t>
            </a:r>
            <a:r>
              <a:rPr lang="en-US" dirty="0" err="1" smtClean="0"/>
              <a:t>blog.virtualglobebook.com</a:t>
            </a:r>
            <a:r>
              <a:rPr lang="en-US" dirty="0" smtClean="0"/>
              <a:t>/2012/12/</a:t>
            </a:r>
            <a:r>
              <a:rPr lang="en-US" dirty="0" err="1" smtClean="0"/>
              <a:t>hackathons</a:t>
            </a:r>
            <a:r>
              <a:rPr lang="en-US" dirty="0" smtClean="0"/>
              <a:t>-in-</a:t>
            </a:r>
            <a:r>
              <a:rPr lang="en-US" dirty="0" err="1" smtClean="0"/>
              <a:t>classroom.html</a:t>
            </a:r>
            <a:endParaRPr lang="en-US" dirty="0" smtClean="0"/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Great for ray marching distance functions</a:t>
            </a:r>
          </a:p>
          <a:p>
            <a:pPr marL="628650" lvl="1" indent="-171450">
              <a:buFont typeface="Arial"/>
              <a:buChar char="•"/>
            </a:pPr>
            <a:r>
              <a:rPr lang="en-US" dirty="0" smtClean="0"/>
              <a:t>“Rendering Worlds with Two Triangles</a:t>
            </a:r>
            <a:r>
              <a:rPr lang="en-US" baseline="0" dirty="0" smtClean="0"/>
              <a:t> </a:t>
            </a:r>
            <a:r>
              <a:rPr lang="en-US" dirty="0" smtClean="0"/>
              <a:t>with </a:t>
            </a:r>
            <a:r>
              <a:rPr lang="en-US" dirty="0" err="1" smtClean="0"/>
              <a:t>raytracing</a:t>
            </a:r>
            <a:r>
              <a:rPr lang="en-US" dirty="0" smtClean="0"/>
              <a:t> on the GPU</a:t>
            </a:r>
            <a:r>
              <a:rPr lang="en-US" baseline="0" dirty="0" smtClean="0"/>
              <a:t> </a:t>
            </a:r>
            <a:r>
              <a:rPr lang="en-US" dirty="0" smtClean="0"/>
              <a:t>in 4096 bytes” by </a:t>
            </a:r>
            <a:r>
              <a:rPr lang="en-US" dirty="0" err="1" smtClean="0"/>
              <a:t>Iñigo</a:t>
            </a:r>
            <a:r>
              <a:rPr lang="en-US" dirty="0" smtClean="0"/>
              <a:t> </a:t>
            </a:r>
            <a:r>
              <a:rPr lang="en-US" dirty="0" err="1" smtClean="0"/>
              <a:t>Quilez</a:t>
            </a:r>
            <a:r>
              <a:rPr lang="en-US" dirty="0" smtClean="0"/>
              <a:t>.</a:t>
            </a:r>
            <a:r>
              <a:rPr lang="en-US" baseline="0" dirty="0" smtClean="0"/>
              <a:t>  </a:t>
            </a:r>
            <a:r>
              <a:rPr lang="en-US" dirty="0" smtClean="0"/>
              <a:t>2008.</a:t>
            </a:r>
            <a:r>
              <a:rPr lang="en-US" baseline="0" dirty="0" smtClean="0"/>
              <a:t>  </a:t>
            </a:r>
            <a:r>
              <a:rPr lang="en-US" dirty="0" smtClean="0"/>
              <a:t>http://</a:t>
            </a:r>
            <a:r>
              <a:rPr lang="en-US" dirty="0" err="1" smtClean="0"/>
              <a:t>www.iquilezles.org</a:t>
            </a:r>
            <a:r>
              <a:rPr lang="en-US" dirty="0" smtClean="0"/>
              <a:t>/www/material/nvscene2008/</a:t>
            </a:r>
            <a:r>
              <a:rPr lang="en-US" dirty="0" err="1" smtClean="0"/>
              <a:t>rwwtt.pdf</a:t>
            </a:r>
            <a:endParaRPr lang="en-US" dirty="0" smtClean="0"/>
          </a:p>
          <a:p>
            <a:pPr marL="1085850" lvl="2" indent="-171450">
              <a:buFont typeface="Arial"/>
              <a:buChar char="•"/>
            </a:pPr>
            <a:r>
              <a:rPr lang="en-US" dirty="0" smtClean="0"/>
              <a:t>Slides 23-29</a:t>
            </a:r>
            <a:r>
              <a:rPr lang="en-US" baseline="0" dirty="0" smtClean="0"/>
              <a:t> in particular</a:t>
            </a:r>
          </a:p>
          <a:p>
            <a:pPr marL="628650" lvl="1" indent="-171450">
              <a:buFont typeface="Arial"/>
              <a:buChar char="•"/>
            </a:pPr>
            <a:r>
              <a:rPr lang="en-US" baseline="0" dirty="0" smtClean="0"/>
              <a:t>“Modeling with distance functions” by </a:t>
            </a:r>
            <a:r>
              <a:rPr lang="en-US" dirty="0" err="1" smtClean="0"/>
              <a:t>Iñigo</a:t>
            </a:r>
            <a:r>
              <a:rPr lang="en-US" dirty="0" smtClean="0"/>
              <a:t> </a:t>
            </a:r>
            <a:r>
              <a:rPr lang="en-US" dirty="0" err="1" smtClean="0"/>
              <a:t>Quilez</a:t>
            </a:r>
            <a:r>
              <a:rPr lang="en-US" dirty="0" smtClean="0"/>
              <a:t>.  2008. http://</a:t>
            </a:r>
            <a:r>
              <a:rPr lang="en-US" dirty="0" err="1" smtClean="0"/>
              <a:t>iquilezles.org</a:t>
            </a:r>
            <a:r>
              <a:rPr lang="en-US" dirty="0" smtClean="0"/>
              <a:t>/www/articles/</a:t>
            </a:r>
            <a:r>
              <a:rPr lang="en-US" dirty="0" err="1" smtClean="0"/>
              <a:t>distfunctions</a:t>
            </a:r>
            <a:r>
              <a:rPr lang="en-US" dirty="0" smtClean="0"/>
              <a:t>/</a:t>
            </a:r>
            <a:r>
              <a:rPr lang="en-US" dirty="0" err="1" smtClean="0"/>
              <a:t>distfunctions.htm</a:t>
            </a:r>
            <a:endParaRPr lang="en-US" dirty="0" smtClean="0"/>
          </a:p>
          <a:p>
            <a:pPr marL="0" indent="0">
              <a:buFont typeface="Arial"/>
              <a:buNone/>
            </a:pPr>
            <a:endParaRPr lang="en-US" dirty="0" smtClean="0"/>
          </a:p>
          <a:p>
            <a:pPr marL="0" indent="0">
              <a:buFont typeface="Arial"/>
              <a:buNone/>
            </a:pPr>
            <a:r>
              <a:rPr lang="en-US" b="1" dirty="0" smtClean="0"/>
              <a:t>GLSL Sandbox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http://</a:t>
            </a:r>
            <a:r>
              <a:rPr lang="en-US" baseline="0" dirty="0" err="1" smtClean="0"/>
              <a:t>glsl.heroku.com</a:t>
            </a:r>
            <a:r>
              <a:rPr lang="en-US" baseline="0" dirty="0" smtClean="0"/>
              <a:t>/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Older than </a:t>
            </a:r>
            <a:r>
              <a:rPr lang="en-US" baseline="0" dirty="0" err="1" smtClean="0"/>
              <a:t>Shadertoy</a:t>
            </a:r>
            <a:r>
              <a:rPr lang="en-US" baseline="0" dirty="0" smtClean="0"/>
              <a:t> but allows reading the previous frame’s </a:t>
            </a:r>
            <a:r>
              <a:rPr lang="en-US" baseline="0" dirty="0" err="1" smtClean="0"/>
              <a:t>backbuffer</a:t>
            </a:r>
            <a:r>
              <a:rPr lang="en-US" baseline="0" dirty="0" smtClean="0"/>
              <a:t>, for example, for implementing cellular automata.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708A8-9C89-084C-B416-24967D273C02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194515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WebGL Report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See system-dependent values and extensions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App:  http://</a:t>
            </a:r>
            <a:r>
              <a:rPr lang="en-US" dirty="0" err="1" smtClean="0"/>
              <a:t>webglreport.com</a:t>
            </a:r>
            <a:r>
              <a:rPr lang="en-US" dirty="0" smtClean="0"/>
              <a:t>/</a:t>
            </a:r>
          </a:p>
          <a:p>
            <a:endParaRPr lang="en-US" dirty="0" smtClean="0"/>
          </a:p>
          <a:p>
            <a:r>
              <a:rPr lang="en-US" b="1" dirty="0" smtClean="0"/>
              <a:t>WebGL Stats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App: http://</a:t>
            </a:r>
            <a:r>
              <a:rPr lang="en-US" dirty="0" err="1" smtClean="0"/>
              <a:t>webglstats.com</a:t>
            </a:r>
            <a:r>
              <a:rPr lang="en-US" dirty="0" smtClean="0"/>
              <a:t>/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Info: http://</a:t>
            </a:r>
            <a:r>
              <a:rPr lang="en-US" dirty="0" err="1" smtClean="0"/>
              <a:t>codeflow.org</a:t>
            </a:r>
            <a:r>
              <a:rPr lang="en-US" dirty="0" smtClean="0"/>
              <a:t>/entries/2014/</a:t>
            </a:r>
            <a:r>
              <a:rPr lang="en-US" dirty="0" err="1" smtClean="0"/>
              <a:t>feb</a:t>
            </a:r>
            <a:r>
              <a:rPr lang="en-US" dirty="0" smtClean="0"/>
              <a:t>/04/webgl-stats-version-2/</a:t>
            </a:r>
          </a:p>
          <a:p>
            <a:endParaRPr lang="en-US" dirty="0" smtClean="0"/>
          </a:p>
          <a:p>
            <a:r>
              <a:rPr lang="en-US" b="1" dirty="0" smtClean="0"/>
              <a:t>WebGL</a:t>
            </a:r>
            <a:r>
              <a:rPr lang="en-US" b="1" baseline="0" dirty="0" smtClean="0"/>
              <a:t> Texture Tester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See what texture formats a system supports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App:  http://</a:t>
            </a:r>
            <a:r>
              <a:rPr lang="en-US" baseline="0" dirty="0" err="1" smtClean="0"/>
              <a:t>toji.github.io</a:t>
            </a:r>
            <a:r>
              <a:rPr lang="en-US" baseline="0" dirty="0" smtClean="0"/>
              <a:t>/texture-tester/</a:t>
            </a:r>
          </a:p>
          <a:p>
            <a:pPr marL="171450" indent="-171450">
              <a:buFontTx/>
              <a:buChar char="•"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See “WebGL Debugging and Profiling Tools” by Patrick Cozzi.  2013.  http://</a:t>
            </a:r>
            <a:r>
              <a:rPr lang="en-US" dirty="0" err="1" smtClean="0"/>
              <a:t>www.realtimerendering.com</a:t>
            </a:r>
            <a:r>
              <a:rPr lang="en-US" dirty="0" smtClean="0"/>
              <a:t>/blog/</a:t>
            </a:r>
            <a:r>
              <a:rPr lang="en-US" dirty="0" err="1" smtClean="0"/>
              <a:t>webgl</a:t>
            </a:r>
            <a:r>
              <a:rPr lang="en-US" dirty="0" smtClean="0"/>
              <a:t>-debugging-and-profiling-tools/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377241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Web Tracing Framework (WTF)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baseline="0" dirty="0" smtClean="0"/>
              <a:t>http://</a:t>
            </a:r>
            <a:r>
              <a:rPr lang="en-US" baseline="0" dirty="0" err="1" smtClean="0"/>
              <a:t>google.github.io</a:t>
            </a:r>
            <a:r>
              <a:rPr lang="en-US" baseline="0" dirty="0" smtClean="0"/>
              <a:t>/tracing-framework/</a:t>
            </a:r>
            <a:endParaRPr lang="en-US" dirty="0" smtClean="0"/>
          </a:p>
          <a:p>
            <a:pPr marL="171450" indent="-171450">
              <a:buFontTx/>
              <a:buChar char="•"/>
            </a:pPr>
            <a:r>
              <a:rPr lang="en-US" dirty="0" smtClean="0"/>
              <a:t>By Google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Similar to Canvas debuggers plus see the timing of each frame in detail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r>
              <a:rPr lang="en-US" dirty="0" smtClean="0"/>
              <a:t>Show common CPU bottlenecks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GC (browser)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Shader compile/link (driver)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Texture/buffer upload (driver)</a:t>
            </a:r>
          </a:p>
          <a:p>
            <a:pPr marL="171450" indent="-171450">
              <a:buFontTx/>
              <a:buChar char="•"/>
            </a:pPr>
            <a:r>
              <a:rPr lang="en-US" dirty="0" err="1" smtClean="0"/>
              <a:t>readPixels</a:t>
            </a:r>
            <a:r>
              <a:rPr lang="en-US" dirty="0" smtClean="0"/>
              <a:t> (stall)</a:t>
            </a:r>
          </a:p>
          <a:p>
            <a:endParaRPr lang="en-US" dirty="0" smtClean="0"/>
          </a:p>
          <a:p>
            <a:r>
              <a:rPr lang="en-US" b="1" dirty="0" smtClean="0"/>
              <a:t>WebGL Inspector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http://</a:t>
            </a:r>
            <a:r>
              <a:rPr lang="en-US" dirty="0" err="1" smtClean="0"/>
              <a:t>benvanik.github.io</a:t>
            </a:r>
            <a:r>
              <a:rPr lang="en-US" dirty="0" smtClean="0"/>
              <a:t>/WebGL-Inspector/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Older tool similar to Canvas debuggers and WTF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707312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WebGL Shader Editor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See all loaded shaders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See</a:t>
            </a:r>
            <a:r>
              <a:rPr lang="en-US" baseline="0" dirty="0" smtClean="0"/>
              <a:t> what part of the scene is affected by a shader</a:t>
            </a:r>
            <a:endParaRPr lang="en-US" dirty="0" smtClean="0"/>
          </a:p>
          <a:p>
            <a:pPr marL="171450" indent="-171450">
              <a:buFontTx/>
              <a:buChar char="•"/>
            </a:pPr>
            <a:r>
              <a:rPr lang="en-US" dirty="0" smtClean="0"/>
              <a:t>Tweak shaders on the fly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Article:  https://</a:t>
            </a:r>
            <a:r>
              <a:rPr lang="en-US" dirty="0" err="1" smtClean="0"/>
              <a:t>hacks.mozilla.org</a:t>
            </a:r>
            <a:r>
              <a:rPr lang="en-US" dirty="0" smtClean="0"/>
              <a:t>/2013/11/live-editing-</a:t>
            </a:r>
            <a:r>
              <a:rPr lang="en-US" dirty="0" err="1" smtClean="0"/>
              <a:t>webgl</a:t>
            </a:r>
            <a:r>
              <a:rPr lang="en-US" dirty="0" smtClean="0"/>
              <a:t>-shaders-with-</a:t>
            </a:r>
            <a:r>
              <a:rPr lang="en-US" dirty="0" err="1" smtClean="0"/>
              <a:t>firefox</a:t>
            </a:r>
            <a:r>
              <a:rPr lang="en-US" dirty="0" smtClean="0"/>
              <a:t>-developer-tools/</a:t>
            </a:r>
          </a:p>
          <a:p>
            <a:pPr marL="171450" indent="-171450">
              <a:buFontTx/>
              <a:buChar char="•"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b="1" dirty="0" smtClean="0"/>
              <a:t>Canvas Debugger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Step through</a:t>
            </a:r>
            <a:r>
              <a:rPr lang="en-US" baseline="0" dirty="0" smtClean="0"/>
              <a:t> a frame.  Filter calls.  See the scene build draw call by draw call.</a:t>
            </a:r>
            <a:endParaRPr lang="en-US" dirty="0" smtClean="0"/>
          </a:p>
          <a:p>
            <a:pPr marL="171450" indent="-171450">
              <a:buFontTx/>
              <a:buChar char="•"/>
            </a:pPr>
            <a:r>
              <a:rPr lang="en-US" dirty="0" smtClean="0"/>
              <a:t>Article:  https://</a:t>
            </a:r>
            <a:r>
              <a:rPr lang="en-US" dirty="0" err="1" smtClean="0"/>
              <a:t>hacks.mozilla.org</a:t>
            </a:r>
            <a:r>
              <a:rPr lang="en-US" dirty="0" smtClean="0"/>
              <a:t>/2014/03/introducing-the-canvas-debugger-in-</a:t>
            </a:r>
            <a:r>
              <a:rPr lang="en-US" dirty="0" err="1" smtClean="0"/>
              <a:t>firefox</a:t>
            </a:r>
            <a:r>
              <a:rPr lang="en-US" dirty="0" smtClean="0"/>
              <a:t>-developer-tools/</a:t>
            </a:r>
          </a:p>
          <a:p>
            <a:pPr marL="171450" indent="-171450">
              <a:buFontTx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481523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Canvas Inspector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Similar to Firefox Canvas Debugger.  Integrates nicely with Chrome debugger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Article: http://www.html5rocks.com/en/tutorials/canvas/inspection/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r>
              <a:rPr lang="en-US" b="1" dirty="0" smtClean="0"/>
              <a:t>Chrome Task Manager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Useful for quick and dirty memory usage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in the Window menu</a:t>
            </a:r>
          </a:p>
          <a:p>
            <a:pPr marL="0" indent="0">
              <a:buFontTx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377241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708A8-9C89-084C-B416-24967D273C02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69930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Broad</a:t>
            </a:r>
            <a:r>
              <a:rPr lang="en-US" b="1" baseline="0" dirty="0" smtClean="0"/>
              <a:t> deployment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Great motivation for students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On all major browsers.  Now in IE 11 and on by default in Safari in OS X Yosemite (this summer).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On mobile.  Great support in Chrome on Android.  Now in Safari on </a:t>
            </a:r>
            <a:r>
              <a:rPr lang="en-US" baseline="0" dirty="0" err="1" smtClean="0"/>
              <a:t>iOS</a:t>
            </a:r>
            <a:r>
              <a:rPr lang="en-US" baseline="0" dirty="0" smtClean="0"/>
              <a:t> 8 beta.</a:t>
            </a:r>
          </a:p>
          <a:p>
            <a:pPr marL="0" indent="0">
              <a:buFont typeface="Arial"/>
              <a:buNone/>
            </a:pPr>
            <a:endParaRPr lang="en-US" baseline="0" dirty="0" smtClean="0"/>
          </a:p>
          <a:p>
            <a:r>
              <a:rPr lang="en-US" b="1" dirty="0" smtClean="0"/>
              <a:t>Low barrier-to-entry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Less code to create a</a:t>
            </a:r>
            <a:r>
              <a:rPr lang="en-US" baseline="0" dirty="0" smtClean="0"/>
              <a:t> first triangle than OpenGL + utility libraries.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err="1" smtClean="0"/>
              <a:t>Dev</a:t>
            </a:r>
            <a:r>
              <a:rPr lang="en-US" baseline="0" dirty="0" smtClean="0"/>
              <a:t> environment can be as simple as a text editor and browser.  Many apps will require a simple webserver, e.g., for reading local textures.  There are also online editors (later in this talk).</a:t>
            </a:r>
          </a:p>
          <a:p>
            <a:pPr marL="0" indent="0">
              <a:buFont typeface="Arial"/>
              <a:buNone/>
            </a:pPr>
            <a:endParaRPr lang="en-US" baseline="0" dirty="0" smtClean="0"/>
          </a:p>
          <a:p>
            <a:pPr marL="0" indent="0">
              <a:buFont typeface="Arial"/>
              <a:buNone/>
            </a:pPr>
            <a:r>
              <a:rPr lang="en-US" b="1" baseline="0" dirty="0" smtClean="0"/>
              <a:t>Fast Iteration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Just save and reload.</a:t>
            </a:r>
          </a:p>
          <a:p>
            <a:pPr marL="0" indent="0">
              <a:buFont typeface="Arial"/>
              <a:buNone/>
            </a:pPr>
            <a:endParaRPr lang="en-US" baseline="0" dirty="0" smtClean="0"/>
          </a:p>
          <a:p>
            <a:pPr marL="0" indent="0">
              <a:buFont typeface="Arial"/>
              <a:buNone/>
            </a:pPr>
            <a:r>
              <a:rPr lang="en-US" b="1" baseline="0" dirty="0" smtClean="0"/>
              <a:t>Tools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Browsers have great debuggers and profilers built-in.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There are several tools for WebGL debugging, profiling, and shader editing.</a:t>
            </a:r>
          </a:p>
          <a:p>
            <a:pPr marL="0" indent="0">
              <a:buFont typeface="Arial"/>
              <a:buNone/>
            </a:pPr>
            <a:endParaRPr lang="en-US" baseline="0" dirty="0" smtClean="0"/>
          </a:p>
          <a:p>
            <a:pPr marL="0" indent="0">
              <a:buFont typeface="Arial"/>
              <a:buNone/>
            </a:pPr>
            <a:r>
              <a:rPr lang="en-US" b="1" baseline="0" dirty="0" smtClean="0"/>
              <a:t>Performance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JavaScript performance is much better these days but still not nearly as fast as C++, however our graphics code runs on the GPU regardless of if it is WebGL or OpenGL so this is a useful point when teaching about how GPUs work.</a:t>
            </a:r>
          </a:p>
          <a:p>
            <a:pPr marL="171450" indent="-171450">
              <a:buFont typeface="Arial"/>
              <a:buChar char="•"/>
            </a:pPr>
            <a:endParaRPr lang="en-US" baseline="0" dirty="0" smtClean="0"/>
          </a:p>
          <a:p>
            <a:pPr marL="0" indent="0">
              <a:buFont typeface="Arial"/>
              <a:buNone/>
            </a:pPr>
            <a:r>
              <a:rPr lang="en-US" b="1" baseline="0" dirty="0" smtClean="0"/>
              <a:t>Modern-</a:t>
            </a:r>
            <a:r>
              <a:rPr lang="en-US" b="1" baseline="0" dirty="0" err="1" smtClean="0"/>
              <a:t>ish</a:t>
            </a:r>
            <a:r>
              <a:rPr lang="en-US" b="1" baseline="0" dirty="0" smtClean="0"/>
              <a:t> API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WebGL is based on OpenGL ES 2.0, which is completely shader based.  This is enough for teaching and intro course and even many advanced topics.  WebGL 2 is based on ES 3.0 and will have many more modern features like instancing and uniform buffers.  Many features are already available as extensions.</a:t>
            </a:r>
          </a:p>
          <a:p>
            <a:pPr marL="0" indent="0">
              <a:buFont typeface="Arial"/>
              <a:buNone/>
            </a:pPr>
            <a:endParaRPr lang="en-US" baseline="0" dirty="0" smtClean="0"/>
          </a:p>
          <a:p>
            <a:pPr marL="0" indent="0">
              <a:buFont typeface="Arial"/>
              <a:buNone/>
            </a:pPr>
            <a:r>
              <a:rPr lang="en-US" baseline="0" dirty="0" smtClean="0"/>
              <a:t>Related: “Why use WebGL for Graphics Research?” by Patrick Cozzi.  2014. http://</a:t>
            </a:r>
            <a:r>
              <a:rPr lang="en-US" baseline="0" dirty="0" err="1" smtClean="0"/>
              <a:t>www.realtimerendering.com</a:t>
            </a:r>
            <a:r>
              <a:rPr lang="en-US" baseline="0" dirty="0" smtClean="0"/>
              <a:t>/blog/why-use-</a:t>
            </a:r>
            <a:r>
              <a:rPr lang="en-US" baseline="0" dirty="0" err="1" smtClean="0"/>
              <a:t>webgl</a:t>
            </a:r>
            <a:r>
              <a:rPr lang="en-US" baseline="0" dirty="0" smtClean="0"/>
              <a:t>-for-graphics-research/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708A8-9C89-084C-B416-24967D273C0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40661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Students need to learn JavaScript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Web and JavaScript development require some ramp up.</a:t>
            </a:r>
            <a:r>
              <a:rPr lang="en-US" baseline="0" dirty="0" smtClean="0"/>
              <a:t>  A graphics course is also good for getting C/C++ experience so using JavaScript means less C/C++.</a:t>
            </a:r>
          </a:p>
          <a:p>
            <a:pPr marL="0" indent="0">
              <a:buFont typeface="Arial"/>
              <a:buNone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b="1" dirty="0" smtClean="0"/>
              <a:t>Academic integrity?  Not an issue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When deployed on the web, it is easy to view source.  In Patrick’s course</a:t>
            </a:r>
            <a:r>
              <a:rPr lang="en-US" baseline="0" dirty="0" smtClean="0"/>
              <a:t> at Penn, we make each student’s project different, e.g., implement a ray tracer and select 3 of 5 effects.  This also excites students and they often take the project further.</a:t>
            </a:r>
          </a:p>
          <a:p>
            <a:pPr marL="171450" indent="-171450">
              <a:buFont typeface="Arial"/>
              <a:buChar char="•"/>
            </a:pPr>
            <a:endParaRPr lang="en-US" baseline="0" dirty="0" smtClean="0"/>
          </a:p>
          <a:p>
            <a:pPr marL="0" indent="0">
              <a:buFont typeface="Arial"/>
              <a:buNone/>
            </a:pPr>
            <a:r>
              <a:rPr lang="en-US" dirty="0" smtClean="0"/>
              <a:t>In Patrick’s course at Penn, we use WebGL whenever possible.  We use OpenGL only when we need access to recent GPU features like</a:t>
            </a:r>
            <a:r>
              <a:rPr lang="en-US" baseline="0" dirty="0" smtClean="0"/>
              <a:t> compute and tessellation shaders.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708A8-9C89-084C-B416-24967D273C0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85267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Interactive Computer Graphics with WebGL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Now in its 7</a:t>
            </a:r>
            <a:r>
              <a:rPr lang="en-US" baseline="30000" dirty="0" smtClean="0"/>
              <a:t>th</a:t>
            </a:r>
            <a:r>
              <a:rPr lang="en-US" dirty="0" smtClean="0"/>
              <a:t> edition</a:t>
            </a:r>
            <a:r>
              <a:rPr lang="en-US" baseline="0" dirty="0" smtClean="0"/>
              <a:t> moved from core-profile OpenGL to WebGL.</a:t>
            </a:r>
          </a:p>
          <a:p>
            <a:pPr marL="0" indent="0">
              <a:buFont typeface="Arial"/>
              <a:buNone/>
            </a:pPr>
            <a:endParaRPr lang="en-US" baseline="0" dirty="0" smtClean="0"/>
          </a:p>
          <a:p>
            <a:pPr marL="0" indent="0">
              <a:buFont typeface="Arial"/>
              <a:buNone/>
            </a:pPr>
            <a:r>
              <a:rPr lang="en-US" baseline="0" dirty="0" smtClean="0"/>
              <a:t>There are also many other graphics book on WebGL like the “WebGL Programming Guide” by </a:t>
            </a:r>
            <a:r>
              <a:rPr lang="en-US" baseline="0" dirty="0" err="1" smtClean="0"/>
              <a:t>Kouichi</a:t>
            </a:r>
            <a:r>
              <a:rPr lang="en-US" baseline="0" dirty="0" smtClean="0"/>
              <a:t> Matsuda and Rodger Lea and “WebGL Beginner’s Guide” by Diego Cantor and Brandon Jones (example code: http://</a:t>
            </a:r>
            <a:r>
              <a:rPr lang="en-US" baseline="0" dirty="0" err="1" smtClean="0"/>
              <a:t>voxelent.com</a:t>
            </a:r>
            <a:r>
              <a:rPr lang="en-US" baseline="0" dirty="0" smtClean="0"/>
              <a:t>/resources/books-code-examples/).</a:t>
            </a:r>
          </a:p>
          <a:p>
            <a:pPr marL="0" indent="0">
              <a:buFont typeface="Arial"/>
              <a:buNone/>
            </a:pPr>
            <a:endParaRPr lang="en-US" baseline="0" dirty="0" smtClean="0"/>
          </a:p>
          <a:p>
            <a:pPr marL="0" indent="0">
              <a:buFont typeface="Arial"/>
              <a:buNone/>
            </a:pPr>
            <a:r>
              <a:rPr lang="en-US" b="1" baseline="0" dirty="0" smtClean="0"/>
              <a:t>Interactive 3D Graphics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By Eric Haines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Udacity course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~48K students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baseline="0" dirty="0" smtClean="0"/>
              <a:t>Course: https://</a:t>
            </a:r>
            <a:r>
              <a:rPr lang="en-US" baseline="0" dirty="0" err="1" smtClean="0"/>
              <a:t>www.udacity.com</a:t>
            </a:r>
            <a:r>
              <a:rPr lang="en-US" baseline="0" dirty="0" smtClean="0"/>
              <a:t>/course/cs291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Talk on teaching the course:  http://cis565-fall-2013.github.io/lectures/11-04-Computer-Graphics-in-a-MOOC-Beyond-the-Hype-and-Hysteria.pptx</a:t>
            </a:r>
          </a:p>
          <a:p>
            <a:pPr marL="0" indent="0">
              <a:buFont typeface="Arial"/>
              <a:buNone/>
            </a:pPr>
            <a:endParaRPr lang="en-US" baseline="0" dirty="0" smtClean="0"/>
          </a:p>
          <a:p>
            <a:pPr marL="0" indent="0">
              <a:buFont typeface="Arial"/>
              <a:buNone/>
            </a:pPr>
            <a:r>
              <a:rPr lang="en-US" b="1" baseline="0" dirty="0" smtClean="0"/>
              <a:t>Introduction to WebGL Programming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SIGGRAPH course moved from OpenGL to WebGL in 2014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OpenGL course now online: https://</a:t>
            </a:r>
            <a:r>
              <a:rPr lang="en-US" baseline="0" dirty="0" err="1" smtClean="0"/>
              <a:t>www.youtube.com</a:t>
            </a:r>
            <a:r>
              <a:rPr lang="en-US" baseline="0" dirty="0" smtClean="0"/>
              <a:t>/</a:t>
            </a:r>
            <a:r>
              <a:rPr lang="en-US" baseline="0" dirty="0" err="1" smtClean="0"/>
              <a:t>watch?v</a:t>
            </a:r>
            <a:r>
              <a:rPr lang="en-US" baseline="0" dirty="0" smtClean="0"/>
              <a:t>=6-9XFm7XAT8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SIGGRAPH 2012 also had “Graphics Programming for the Web” course (slides: http://</a:t>
            </a:r>
            <a:r>
              <a:rPr lang="en-US" baseline="0" dirty="0" err="1" smtClean="0"/>
              <a:t>www.khronos.org</a:t>
            </a:r>
            <a:r>
              <a:rPr lang="en-US" baseline="0" dirty="0" smtClean="0"/>
              <a:t>/</a:t>
            </a:r>
            <a:r>
              <a:rPr lang="en-US" baseline="0" dirty="0" err="1" smtClean="0"/>
              <a:t>webgl</a:t>
            </a:r>
            <a:r>
              <a:rPr lang="en-US" baseline="0" dirty="0" smtClean="0"/>
              <a:t>/wiki/Presentations#SIGGRAPH_2012_Course_.22Graphics_Programming_for_the_Web.22)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80226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Assassin’s Creed</a:t>
            </a:r>
            <a:r>
              <a:rPr lang="en-US" dirty="0" smtClean="0"/>
              <a:t> – Microsoft</a:t>
            </a:r>
            <a:r>
              <a:rPr lang="en-US" baseline="0" dirty="0" smtClean="0"/>
              <a:t> + </a:t>
            </a:r>
            <a:r>
              <a:rPr lang="en-US" baseline="0" dirty="0" err="1" smtClean="0"/>
              <a:t>Ubisoft</a:t>
            </a:r>
            <a:endParaRPr lang="en-US" baseline="0" dirty="0" smtClean="0"/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IE 11 desktop and mobile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JavaScript using </a:t>
            </a:r>
            <a:r>
              <a:rPr lang="en-US" baseline="0" dirty="0" err="1" smtClean="0"/>
              <a:t>Babylon.JS</a:t>
            </a:r>
            <a:endParaRPr lang="en-US" baseline="0" dirty="0" smtClean="0"/>
          </a:p>
          <a:p>
            <a:pPr marL="171450" indent="-171450">
              <a:buFontTx/>
              <a:buChar char="•"/>
            </a:pPr>
            <a:r>
              <a:rPr lang="en-US" dirty="0" smtClean="0"/>
              <a:t>http://</a:t>
            </a:r>
            <a:r>
              <a:rPr lang="en-US" dirty="0" err="1" smtClean="0"/>
              <a:t>modern.ie</a:t>
            </a:r>
            <a:r>
              <a:rPr lang="en-US" dirty="0" smtClean="0"/>
              <a:t>/en-us/demos/</a:t>
            </a:r>
            <a:r>
              <a:rPr lang="en-US" dirty="0" err="1" smtClean="0"/>
              <a:t>assassinscreedpirates</a:t>
            </a:r>
            <a:endParaRPr lang="en-US" smtClean="0"/>
          </a:p>
          <a:p>
            <a:pPr marL="0" indent="0">
              <a:buFontTx/>
              <a:buNone/>
            </a:pPr>
            <a:endParaRPr lang="en-US" dirty="0" smtClean="0"/>
          </a:p>
          <a:p>
            <a:r>
              <a:rPr lang="en-US" b="1" dirty="0" smtClean="0"/>
              <a:t>Unity</a:t>
            </a:r>
            <a:r>
              <a:rPr lang="en-US" dirty="0" smtClean="0"/>
              <a:t> - Unity + Mozilla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Unity runtime.  C/C++ -&gt; </a:t>
            </a:r>
            <a:r>
              <a:rPr lang="en-US" dirty="0" err="1" smtClean="0"/>
              <a:t>emscripten</a:t>
            </a:r>
            <a:r>
              <a:rPr lang="en-US" dirty="0" smtClean="0"/>
              <a:t> -&gt; JavaScript</a:t>
            </a:r>
            <a:r>
              <a:rPr lang="en-US" baseline="0" dirty="0" smtClean="0"/>
              <a:t> + </a:t>
            </a:r>
            <a:r>
              <a:rPr lang="en-US" dirty="0" err="1" smtClean="0"/>
              <a:t>asm.js</a:t>
            </a:r>
            <a:endParaRPr lang="en-US" dirty="0" smtClean="0"/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Game code.  C# -&gt; .NET </a:t>
            </a:r>
            <a:r>
              <a:rPr lang="en-US" dirty="0" err="1" smtClean="0"/>
              <a:t>bytecode</a:t>
            </a:r>
            <a:r>
              <a:rPr lang="en-US" baseline="0" dirty="0" smtClean="0"/>
              <a:t> -&gt; C++ -&gt; </a:t>
            </a:r>
            <a:r>
              <a:rPr lang="en-US" dirty="0" err="1" smtClean="0"/>
              <a:t>emscripten</a:t>
            </a:r>
            <a:r>
              <a:rPr lang="en-US" dirty="0" smtClean="0"/>
              <a:t> -&gt; JavaScript</a:t>
            </a:r>
            <a:r>
              <a:rPr lang="en-US" baseline="0" dirty="0" smtClean="0"/>
              <a:t> + </a:t>
            </a:r>
            <a:r>
              <a:rPr lang="en-US" dirty="0" err="1" smtClean="0"/>
              <a:t>asm.js</a:t>
            </a:r>
            <a:endParaRPr lang="en-US" dirty="0" smtClean="0"/>
          </a:p>
          <a:p>
            <a:pPr marL="171450" indent="-171450">
              <a:buFontTx/>
              <a:buChar char="•"/>
            </a:pPr>
            <a:r>
              <a:rPr lang="en-US" dirty="0" smtClean="0"/>
              <a:t>http://blogs.unity3d.com/2014/04/29/on-the-future-of-web-publishing-in-unity/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http://blogs.unity3d.com/2014/05/20/the-future-of-scripting-in-unity/</a:t>
            </a:r>
          </a:p>
          <a:p>
            <a:pPr marL="171450" indent="-171450">
              <a:buFontTx/>
              <a:buChar char="•"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b="1" dirty="0" smtClean="0"/>
              <a:t>Unreal Engine 4</a:t>
            </a:r>
            <a:r>
              <a:rPr lang="en-US" dirty="0" smtClean="0"/>
              <a:t> – Epic + Mozilla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C++ -&gt; </a:t>
            </a:r>
            <a:r>
              <a:rPr lang="en-US" dirty="0" err="1" smtClean="0"/>
              <a:t>emscripten</a:t>
            </a:r>
            <a:r>
              <a:rPr lang="en-US" dirty="0" smtClean="0"/>
              <a:t> -&gt; JavaScript</a:t>
            </a:r>
            <a:r>
              <a:rPr lang="en-US" baseline="0" dirty="0" smtClean="0"/>
              <a:t> + </a:t>
            </a:r>
            <a:r>
              <a:rPr lang="en-US" dirty="0" err="1" smtClean="0"/>
              <a:t>asm.js</a:t>
            </a:r>
            <a:endParaRPr lang="en-US" dirty="0" smtClean="0"/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http://</a:t>
            </a:r>
            <a:r>
              <a:rPr lang="en-US" dirty="0" err="1" smtClean="0"/>
              <a:t>techcrunch.com</a:t>
            </a:r>
            <a:r>
              <a:rPr lang="en-US" dirty="0" smtClean="0"/>
              <a:t>/2014/03/12/epic-partners-with-mozilla-to-port-unreal-engine-4-to-the-web/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NORAD Tracks Santa</a:t>
            </a:r>
            <a:r>
              <a:rPr lang="en-US" dirty="0" smtClean="0"/>
              <a:t> - </a:t>
            </a:r>
            <a:r>
              <a:rPr lang="en-US" sz="1200" dirty="0" smtClean="0"/>
              <a:t>Analytical Graphics, Inc.</a:t>
            </a:r>
            <a:r>
              <a:rPr lang="en-US" sz="1200" baseline="0" dirty="0" smtClean="0"/>
              <a:t> + partners</a:t>
            </a:r>
            <a:endParaRPr lang="en-US" dirty="0" smtClean="0"/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JavaScript using Cesium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In 2013, 48.8% WebGL success across all browsers &amp; platforms for 20M visitors, an increase of 146% over 2012.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http://</a:t>
            </a:r>
            <a:r>
              <a:rPr lang="en-US" dirty="0" err="1" smtClean="0"/>
              <a:t>cesiumjs.org</a:t>
            </a:r>
            <a:r>
              <a:rPr lang="en-US" dirty="0" smtClean="0"/>
              <a:t>/demos/</a:t>
            </a:r>
            <a:r>
              <a:rPr lang="en-US" dirty="0" err="1" smtClean="0"/>
              <a:t>noradtrackssanta.html</a:t>
            </a:r>
            <a:endParaRPr lang="en-US" dirty="0" smtClean="0"/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Google Maps – Google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Rewritten using WebGL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Vector data is no longer </a:t>
            </a:r>
            <a:r>
              <a:rPr lang="en-US" dirty="0" err="1" smtClean="0"/>
              <a:t>rasterizered</a:t>
            </a:r>
            <a:r>
              <a:rPr lang="en-US" dirty="0" smtClean="0"/>
              <a:t>, smooth zooms, 3D in beta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“Google Maps + WebGL</a:t>
            </a:r>
            <a:r>
              <a:rPr lang="en-US" baseline="0" dirty="0" smtClean="0"/>
              <a:t> </a:t>
            </a:r>
            <a:r>
              <a:rPr lang="en-US" dirty="0" smtClean="0"/>
              <a:t>= </a:t>
            </a:r>
            <a:r>
              <a:rPr lang="en-US" dirty="0" err="1" smtClean="0"/>
              <a:t>MapsGL</a:t>
            </a:r>
            <a:r>
              <a:rPr lang="en-US" dirty="0" smtClean="0"/>
              <a:t>” by Bill Baxter.  2012. https://</a:t>
            </a:r>
            <a:r>
              <a:rPr lang="en-US" dirty="0" err="1" smtClean="0"/>
              <a:t>docs.google.com</a:t>
            </a:r>
            <a:r>
              <a:rPr lang="en-US" dirty="0" smtClean="0"/>
              <a:t>/presentation/d/1pL-OZnsWIKWcXflfJV8MPH3kKBehn0Mlx6-cdjmP3A0/</a:t>
            </a:r>
            <a:r>
              <a:rPr lang="en-US" dirty="0" err="1" smtClean="0"/>
              <a:t>edit#slide</a:t>
            </a:r>
            <a:r>
              <a:rPr lang="en-US" dirty="0" smtClean="0"/>
              <a:t>=id.g1e3a90e_1_28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“Google </a:t>
            </a:r>
            <a:r>
              <a:rPr lang="en-US" dirty="0" err="1" smtClean="0"/>
              <a:t>MapsGL</a:t>
            </a:r>
            <a:r>
              <a:rPr lang="en-US" dirty="0" smtClean="0"/>
              <a:t>” by Bill Baxter and James </a:t>
            </a:r>
            <a:r>
              <a:rPr lang="en-US" dirty="0" err="1" smtClean="0"/>
              <a:t>Darpinian</a:t>
            </a:r>
            <a:r>
              <a:rPr lang="en-US" dirty="0" smtClean="0"/>
              <a:t>.  2012. https://</a:t>
            </a:r>
            <a:r>
              <a:rPr lang="en-US" dirty="0" err="1" smtClean="0"/>
              <a:t>docs.google.com</a:t>
            </a:r>
            <a:r>
              <a:rPr lang="en-US" dirty="0" smtClean="0"/>
              <a:t>/presentation/d/1zZgkOcQmpq2vHy9B6_2tF49ILKeasLqXrsrCn-Ni_vY/edit</a:t>
            </a:r>
          </a:p>
          <a:p>
            <a:pPr marL="171450" indent="-171450">
              <a:buFont typeface="Arial"/>
              <a:buChar char="•"/>
            </a:pPr>
            <a:endParaRPr lang="en-US" dirty="0" smtClean="0"/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More high-profile uses of WebGL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Sony built PS4</a:t>
            </a:r>
            <a:r>
              <a:rPr lang="en-US" baseline="0" dirty="0" smtClean="0"/>
              <a:t> UI on WebGL - http://</a:t>
            </a:r>
            <a:r>
              <a:rPr lang="en-US" baseline="0" dirty="0" err="1" smtClean="0"/>
              <a:t>tonyparisi.wordpress.com</a:t>
            </a:r>
            <a:r>
              <a:rPr lang="en-US" baseline="0" dirty="0" smtClean="0"/>
              <a:t>/2014/01/14/the-tipping-point/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Disney - Find Your Way to OZ movie promo - http://</a:t>
            </a:r>
            <a:r>
              <a:rPr lang="en-US" baseline="0" dirty="0" err="1" smtClean="0"/>
              <a:t>www.findyourwaytooz.com</a:t>
            </a:r>
            <a:r>
              <a:rPr lang="en-US" baseline="0" dirty="0" smtClean="0"/>
              <a:t>/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Warner Brothers – Gravity movie promo - http://</a:t>
            </a:r>
            <a:r>
              <a:rPr lang="en-US" baseline="0" dirty="0" err="1" smtClean="0"/>
              <a:t>gravitymovie.warnerbros.com</a:t>
            </a:r>
            <a:r>
              <a:rPr lang="en-US" baseline="0" dirty="0" smtClean="0"/>
              <a:t>/#/home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New York Times – Hang glider visualization - http://</a:t>
            </a:r>
            <a:r>
              <a:rPr lang="en-US" dirty="0" err="1" smtClean="0"/>
              <a:t>www.nytimes.com</a:t>
            </a:r>
            <a:r>
              <a:rPr lang="en-US" dirty="0" smtClean="0"/>
              <a:t>/interactive/2013/01/13/sports/</a:t>
            </a:r>
            <a:r>
              <a:rPr lang="en-US" dirty="0" err="1" smtClean="0"/>
              <a:t>hang-gliding-record.html?_r</a:t>
            </a:r>
            <a:r>
              <a:rPr lang="en-US" dirty="0" smtClean="0"/>
              <a:t>=0</a:t>
            </a:r>
          </a:p>
          <a:p>
            <a:pPr marL="171450" indent="-171450">
              <a:buFont typeface="Arial"/>
              <a:buChar char="•"/>
            </a:pPr>
            <a:r>
              <a:rPr lang="en-US" dirty="0" err="1" smtClean="0"/>
              <a:t>iOS</a:t>
            </a:r>
            <a:r>
              <a:rPr lang="en-US" dirty="0" smtClean="0"/>
              <a:t> RAGE WebGL demo (by Brandon Jones, not id)</a:t>
            </a:r>
          </a:p>
          <a:p>
            <a:pPr marL="628650" lvl="1" indent="-171450">
              <a:buFont typeface="Arial"/>
              <a:buChar char="•"/>
            </a:pPr>
            <a:r>
              <a:rPr lang="en-US" dirty="0" smtClean="0"/>
              <a:t>https://</a:t>
            </a:r>
            <a:r>
              <a:rPr lang="en-US" dirty="0" err="1" smtClean="0"/>
              <a:t>www.youtube.com</a:t>
            </a:r>
            <a:r>
              <a:rPr lang="en-US" dirty="0" smtClean="0"/>
              <a:t>/</a:t>
            </a:r>
            <a:r>
              <a:rPr lang="en-US" dirty="0" err="1" smtClean="0"/>
              <a:t>watch?v</a:t>
            </a:r>
            <a:r>
              <a:rPr lang="en-US" dirty="0" smtClean="0"/>
              <a:t>=d0S2dsuSxHw</a:t>
            </a:r>
          </a:p>
          <a:p>
            <a:pPr marL="628650" lvl="1" indent="-171450">
              <a:buFont typeface="Arial"/>
              <a:buChar char="•"/>
            </a:pPr>
            <a:r>
              <a:rPr lang="en-US" dirty="0" smtClean="0"/>
              <a:t>http://</a:t>
            </a:r>
            <a:r>
              <a:rPr lang="en-US" dirty="0" err="1" smtClean="0"/>
              <a:t>blog.tojicode.com</a:t>
            </a:r>
            <a:r>
              <a:rPr lang="en-US" dirty="0" smtClean="0"/>
              <a:t>/2011/05/rage-</a:t>
            </a:r>
            <a:r>
              <a:rPr lang="en-US" dirty="0" err="1" smtClean="0"/>
              <a:t>webgl</a:t>
            </a:r>
            <a:r>
              <a:rPr lang="en-US" dirty="0" smtClean="0"/>
              <a:t>-tech-</a:t>
            </a:r>
            <a:r>
              <a:rPr lang="en-US" dirty="0" err="1" smtClean="0"/>
              <a:t>talk.html</a:t>
            </a:r>
            <a:endParaRPr lang="en-US" dirty="0" smtClean="0"/>
          </a:p>
          <a:p>
            <a:pPr marL="171450" lvl="0" indent="-171450">
              <a:buFont typeface="Arial"/>
              <a:buChar char="•"/>
            </a:pPr>
            <a:r>
              <a:rPr lang="en-US" dirty="0" smtClean="0"/>
              <a:t>Quake 4 assets (using </a:t>
            </a:r>
            <a:r>
              <a:rPr lang="en-US" dirty="0" err="1" smtClean="0"/>
              <a:t>Turbulenz</a:t>
            </a:r>
            <a:r>
              <a:rPr lang="en-US" dirty="0" smtClean="0"/>
              <a:t>, not by id)</a:t>
            </a:r>
          </a:p>
          <a:p>
            <a:pPr marL="628650" lvl="1" indent="-171450">
              <a:buFont typeface="Arial"/>
              <a:buChar char="•"/>
            </a:pPr>
            <a:r>
              <a:rPr lang="en-US" dirty="0" smtClean="0"/>
              <a:t>http://</a:t>
            </a:r>
            <a:r>
              <a:rPr lang="en-US" dirty="0" err="1" smtClean="0"/>
              <a:t>www.geek.com</a:t>
            </a:r>
            <a:r>
              <a:rPr lang="en-US" dirty="0" smtClean="0"/>
              <a:t>/games/turbulenz-webgl-engine-proves-quake-4-is-possible-in-a-browser-1505401/</a:t>
            </a:r>
          </a:p>
          <a:p>
            <a:pPr marL="628650" lvl="1" indent="-171450">
              <a:buFont typeface="Arial"/>
              <a:buChar char="•"/>
            </a:pPr>
            <a:endParaRPr lang="en-US" dirty="0" smtClean="0"/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2659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Also see:</a:t>
            </a:r>
          </a:p>
          <a:p>
            <a:endParaRPr lang="en-US" dirty="0" smtClean="0"/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“WebGL for OpenGL Developers” in OpenGL Insights by Patrick Cozzi and Scott Hunter.  2012. http://</a:t>
            </a:r>
            <a:r>
              <a:rPr lang="en-US" dirty="0" err="1" smtClean="0"/>
              <a:t>openglinsights.com</a:t>
            </a:r>
            <a:r>
              <a:rPr lang="en-US" dirty="0" smtClean="0"/>
              <a:t>/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“An Introduction to JavaScript for Sophisticated Programmers” by Morgan McGuire. 2014. http://casual-</a:t>
            </a:r>
            <a:r>
              <a:rPr lang="en-US" dirty="0" err="1" smtClean="0"/>
              <a:t>effects.blogspot.com</a:t>
            </a:r>
            <a:r>
              <a:rPr lang="en-US" dirty="0" smtClean="0"/>
              <a:t>/2014/01/an-introduction-to-</a:t>
            </a:r>
            <a:r>
              <a:rPr lang="en-US" dirty="0" err="1" smtClean="0"/>
              <a:t>javascript</a:t>
            </a:r>
            <a:r>
              <a:rPr lang="en-US" dirty="0" smtClean="0"/>
              <a:t>-</a:t>
            </a:r>
            <a:r>
              <a:rPr lang="en-US" dirty="0" err="1" smtClean="0"/>
              <a:t>for.html</a:t>
            </a:r>
            <a:endParaRPr lang="en-US" dirty="0" smtClean="0"/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“JavaScript: The Good Parts” by Douglas </a:t>
            </a:r>
            <a:r>
              <a:rPr lang="en-US" dirty="0" err="1" smtClean="0"/>
              <a:t>Crockford</a:t>
            </a:r>
            <a:r>
              <a:rPr lang="en-US" dirty="0" smtClean="0"/>
              <a:t>.  2008. http://</a:t>
            </a:r>
            <a:r>
              <a:rPr lang="en-US" dirty="0" err="1" smtClean="0"/>
              <a:t>shop.oreilly.com</a:t>
            </a:r>
            <a:r>
              <a:rPr lang="en-US" dirty="0" smtClean="0"/>
              <a:t>/product/9780596517748.do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026921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02692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Also see:</a:t>
            </a:r>
          </a:p>
          <a:p>
            <a:endParaRPr lang="en-US" dirty="0" smtClean="0"/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“WebGL for OpenGL Developers” in OpenGL Insights by Patrick Cozzi and Scott Hunter.  2012. http://</a:t>
            </a:r>
            <a:r>
              <a:rPr lang="en-US" dirty="0" err="1" smtClean="0"/>
              <a:t>openglinsights.com</a:t>
            </a:r>
            <a:r>
              <a:rPr lang="en-US" dirty="0" smtClean="0"/>
              <a:t>/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“An Introduction to JavaScript for Sophisticated Programmers” by Morgan McGuire. 2014. http://casual-</a:t>
            </a:r>
            <a:r>
              <a:rPr lang="en-US" dirty="0" err="1" smtClean="0"/>
              <a:t>effects.blogspot.com</a:t>
            </a:r>
            <a:r>
              <a:rPr lang="en-US" dirty="0" smtClean="0"/>
              <a:t>/2014/01/an-introduction-to-</a:t>
            </a:r>
            <a:r>
              <a:rPr lang="en-US" dirty="0" err="1" smtClean="0"/>
              <a:t>javascript</a:t>
            </a:r>
            <a:r>
              <a:rPr lang="en-US" dirty="0" smtClean="0"/>
              <a:t>-</a:t>
            </a:r>
            <a:r>
              <a:rPr lang="en-US" dirty="0" err="1" smtClean="0"/>
              <a:t>for.html</a:t>
            </a:r>
            <a:endParaRPr lang="en-US" dirty="0" smtClean="0"/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“JavaScript: The Good Parts” by Douglas </a:t>
            </a:r>
            <a:r>
              <a:rPr lang="en-US" dirty="0" err="1" smtClean="0"/>
              <a:t>Crockford</a:t>
            </a:r>
            <a:r>
              <a:rPr lang="en-US" dirty="0" smtClean="0"/>
              <a:t>.  2008. http://</a:t>
            </a:r>
            <a:r>
              <a:rPr lang="en-US" dirty="0" err="1" smtClean="0"/>
              <a:t>shop.oreilly.com</a:t>
            </a:r>
            <a:r>
              <a:rPr lang="en-US" dirty="0" smtClean="0"/>
              <a:t>/product/9780596517748.do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BDF356-1CF7-4830-A1DD-92487C04A17A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02692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FA9C-475D-4047-92D9-028B4264C12B}" type="datetimeFigureOut">
              <a:rPr lang="en-US" smtClean="0"/>
              <a:pPr/>
              <a:t>6/10/14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EF6A4-C9A0-4F44-AA83-5864878FA8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FA9C-475D-4047-92D9-028B4264C12B}" type="datetimeFigureOut">
              <a:rPr lang="en-US" smtClean="0"/>
              <a:pPr/>
              <a:t>6/10/14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EF6A4-C9A0-4F44-AA83-5864878FA8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FA9C-475D-4047-92D9-028B4264C12B}" type="datetimeFigureOut">
              <a:rPr lang="en-US" smtClean="0"/>
              <a:pPr/>
              <a:t>6/10/14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EF6A4-C9A0-4F44-AA83-5864878FA8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FA9C-475D-4047-92D9-028B4264C12B}" type="datetimeFigureOut">
              <a:rPr lang="en-US" smtClean="0"/>
              <a:pPr/>
              <a:t>6/10/14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EF6A4-C9A0-4F44-AA83-5864878FA8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FA9C-475D-4047-92D9-028B4264C12B}" type="datetimeFigureOut">
              <a:rPr lang="en-US" smtClean="0"/>
              <a:pPr/>
              <a:t>6/10/14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EF6A4-C9A0-4F44-AA83-5864878FA8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FA9C-475D-4047-92D9-028B4264C12B}" type="datetimeFigureOut">
              <a:rPr lang="en-US" smtClean="0"/>
              <a:pPr/>
              <a:t>6/10/14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EF6A4-C9A0-4F44-AA83-5864878FA8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FA9C-475D-4047-92D9-028B4264C12B}" type="datetimeFigureOut">
              <a:rPr lang="en-US" smtClean="0"/>
              <a:pPr/>
              <a:t>6/10/14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EF6A4-C9A0-4F44-AA83-5864878FA8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FA9C-475D-4047-92D9-028B4264C12B}" type="datetimeFigureOut">
              <a:rPr lang="en-US" smtClean="0"/>
              <a:pPr/>
              <a:t>6/10/14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EF6A4-C9A0-4F44-AA83-5864878FA8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FA9C-475D-4047-92D9-028B4264C12B}" type="datetimeFigureOut">
              <a:rPr lang="en-US" smtClean="0"/>
              <a:pPr/>
              <a:t>6/10/14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EF6A4-C9A0-4F44-AA83-5864878FA8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FA9C-475D-4047-92D9-028B4264C12B}" type="datetimeFigureOut">
              <a:rPr lang="en-US" smtClean="0"/>
              <a:pPr/>
              <a:t>6/10/14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EF6A4-C9A0-4F44-AA83-5864878FA8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FA9C-475D-4047-92D9-028B4264C12B}" type="datetimeFigureOut">
              <a:rPr lang="en-US" smtClean="0"/>
              <a:pPr/>
              <a:t>6/10/14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EF6A4-C9A0-4F44-AA83-5864878FA8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19AFA9C-475D-4047-92D9-028B4264C12B}" type="datetimeFigureOut">
              <a:rPr lang="en-US" smtClean="0"/>
              <a:pPr/>
              <a:t>6/10/14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ln>
                  <a:solidFill>
                    <a:srgbClr val="FFFFFF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EF6A4-C9A0-4F44-AA83-5864878FA86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S14_LogoV.pdf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4195236"/>
            <a:ext cx="1264352" cy="94826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png"/><Relationship Id="rId6" Type="http://schemas.openxmlformats.org/officeDocument/2006/relationships/image" Target="../media/image6.pdf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df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6.pdf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hyperlink" Target="http://www.seas.upenn.edu/~cis565/" TargetMode="External"/><Relationship Id="rId5" Type="http://schemas.openxmlformats.org/officeDocument/2006/relationships/hyperlink" Target="http://cis700-003-spring-2014.github.io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iamnop.com/" TargetMode="External"/><Relationship Id="rId4" Type="http://schemas.openxmlformats.org/officeDocument/2006/relationships/hyperlink" Target="http://iamnop.com/raymarch/" TargetMode="External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alice-yang.com/" TargetMode="External"/><Relationship Id="rId4" Type="http://schemas.openxmlformats.org/officeDocument/2006/relationships/hyperlink" Target="http://glsl.heroku.com/e%232306.2" TargetMode="External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uhao1117.github.io/WebGL-Ocean-FFT/" TargetMode="External"/><Relationship Id="rId4" Type="http://schemas.openxmlformats.org/officeDocument/2006/relationships/image" Target="../media/image26.png"/><Relationship Id="rId5" Type="http://schemas.openxmlformats.org/officeDocument/2006/relationships/hyperlink" Target="https://www.linkedin.com/profile/view?id=218804536" TargetMode="External"/><Relationship Id="rId6" Type="http://schemas.openxmlformats.org/officeDocument/2006/relationships/hyperlink" Target="https://www.linkedin.com/profile/view?id=85032118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sijietian.com/WebGL/deferredshading/index.html" TargetMode="External"/><Relationship Id="rId4" Type="http://schemas.openxmlformats.org/officeDocument/2006/relationships/image" Target="../media/image27.png"/><Relationship Id="rId5" Type="http://schemas.openxmlformats.org/officeDocument/2006/relationships/hyperlink" Target="http://sijietian.com/" TargetMode="External"/><Relationship Id="rId6" Type="http://schemas.openxmlformats.org/officeDocument/2006/relationships/hyperlink" Target="http://www.yuqinshao.com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pub/alexander-miller/65/a38/829" TargetMode="External"/><Relationship Id="rId4" Type="http://schemas.openxmlformats.org/officeDocument/2006/relationships/hyperlink" Target="http://www.noahbenjaminlyons.com/" TargetMode="External"/><Relationship Id="rId5" Type="http://schemas.openxmlformats.org/officeDocument/2006/relationships/hyperlink" Target="http://www.yuqinshao.com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adertoy.com" TargetMode="External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ebglreport.com/" TargetMode="External"/><Relationship Id="rId4" Type="http://schemas.openxmlformats.org/officeDocument/2006/relationships/image" Target="../media/image29.png"/><Relationship Id="rId5" Type="http://schemas.openxmlformats.org/officeDocument/2006/relationships/hyperlink" Target="http://webglstats.com/" TargetMode="External"/><Relationship Id="rId6" Type="http://schemas.openxmlformats.org/officeDocument/2006/relationships/image" Target="../media/image30.png"/><Relationship Id="rId7" Type="http://schemas.openxmlformats.org/officeDocument/2006/relationships/hyperlink" Target="http://toji.github.io/texture-tester/" TargetMode="External"/><Relationship Id="rId8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google.github.io/tracing-framework/" TargetMode="External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hacks.mozilla.org/2013/11/live-editing-webgl-shaders-with-firefox-developer-tools/" TargetMode="External"/><Relationship Id="rId4" Type="http://schemas.openxmlformats.org/officeDocument/2006/relationships/image" Target="../media/image33.png"/><Relationship Id="rId5" Type="http://schemas.openxmlformats.org/officeDocument/2006/relationships/hyperlink" Target="https://hacks.mozilla.org/2014/03/introducing-the-canvas-debugger-in-firefox-developer-tools/" TargetMode="External"/><Relationship Id="rId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pjcozzi" TargetMode="External"/><Relationship Id="rId4" Type="http://schemas.openxmlformats.org/officeDocument/2006/relationships/hyperlink" Target="mailto:pjcozzi@siggraph.org" TargetMode="External"/><Relationship Id="rId5" Type="http://schemas.openxmlformats.org/officeDocument/2006/relationships/hyperlink" Target="http://www.seas.upenn.edu/~pcozzi/" TargetMode="External"/><Relationship Id="rId6" Type="http://schemas.openxmlformats.org/officeDocument/2006/relationships/hyperlink" Target="mailto:angel@cs.unm.edu" TargetMode="External"/><Relationship Id="rId7" Type="http://schemas.openxmlformats.org/officeDocument/2006/relationships/hyperlink" Target="http://www.cs.unm.edu/~angel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arsonhighered.com/pearsonhigheredus/educator/product/products_detail.page?isbn=9780133574845&amp;forced_logout=forced_logged_out" TargetMode="External"/><Relationship Id="rId4" Type="http://schemas.openxmlformats.org/officeDocument/2006/relationships/image" Target="../media/image8.png"/><Relationship Id="rId5" Type="http://schemas.openxmlformats.org/officeDocument/2006/relationships/hyperlink" Target="https://www.udacity.com/course/cs291" TargetMode="External"/><Relationship Id="rId6" Type="http://schemas.openxmlformats.org/officeDocument/2006/relationships/image" Target="../media/image9.png"/><Relationship Id="rId7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hyperlink" Target="https://www.google.com/maps/" TargetMode="External"/><Relationship Id="rId1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race.assassinscreedpirates.com/" TargetMode="External"/><Relationship Id="rId4" Type="http://schemas.openxmlformats.org/officeDocument/2006/relationships/image" Target="../media/image10.png"/><Relationship Id="rId5" Type="http://schemas.openxmlformats.org/officeDocument/2006/relationships/hyperlink" Target="http://beta.unity3d.com/jonas/AngryBots/" TargetMode="External"/><Relationship Id="rId6" Type="http://schemas.openxmlformats.org/officeDocument/2006/relationships/image" Target="../media/image11.png"/><Relationship Id="rId7" Type="http://schemas.openxmlformats.org/officeDocument/2006/relationships/hyperlink" Target="https://www.youtube.com/watch?v=a3TTeEGdRsA" TargetMode="External"/><Relationship Id="rId8" Type="http://schemas.openxmlformats.org/officeDocument/2006/relationships/image" Target="../media/image12.png"/><Relationship Id="rId9" Type="http://schemas.openxmlformats.org/officeDocument/2006/relationships/hyperlink" Target="https://www.youtube.com/watch?v=c2uNDlP4RiE" TargetMode="External"/><Relationship Id="rId10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6990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Teaching Intro and Advanced Graphics with WebGL</a:t>
            </a:r>
            <a:endParaRPr lang="en-US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1416496" y="2362662"/>
            <a:ext cx="29045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Patrick </a:t>
            </a:r>
            <a:r>
              <a:rPr lang="en-US" dirty="0" smtClean="0"/>
              <a:t>Cozzi</a:t>
            </a:r>
          </a:p>
          <a:p>
            <a:endParaRPr lang="en-US" dirty="0"/>
          </a:p>
          <a:p>
            <a:r>
              <a:rPr lang="en-US" dirty="0"/>
              <a:t>Analytical Graphics, Inc.</a:t>
            </a:r>
          </a:p>
          <a:p>
            <a:r>
              <a:rPr lang="en-US" dirty="0"/>
              <a:t>University of Pennsylvania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951723" y="2362662"/>
            <a:ext cx="27757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413B36"/>
                </a:solidFill>
              </a:rPr>
              <a:t>Ed Angel</a:t>
            </a:r>
            <a:endParaRPr lang="en-US" dirty="0">
              <a:solidFill>
                <a:srgbClr val="413B36"/>
              </a:solidFill>
            </a:endParaRPr>
          </a:p>
          <a:p>
            <a:endParaRPr lang="en-US" dirty="0" smtClean="0">
              <a:solidFill>
                <a:srgbClr val="413B36"/>
              </a:solidFill>
            </a:endParaRPr>
          </a:p>
          <a:p>
            <a:r>
              <a:rPr lang="en-US" dirty="0">
                <a:solidFill>
                  <a:srgbClr val="413B36"/>
                </a:solidFill>
              </a:rPr>
              <a:t>University of New Mexico</a:t>
            </a:r>
          </a:p>
        </p:txBody>
      </p:sp>
      <p:pic>
        <p:nvPicPr>
          <p:cNvPr id="8" name="Picture 7" descr="WebGL_30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305837" y="4537026"/>
            <a:ext cx="1221086" cy="606473"/>
          </a:xfrm>
          <a:prstGeom prst="rect">
            <a:avLst/>
          </a:prstGeom>
        </p:spPr>
      </p:pic>
      <p:pic>
        <p:nvPicPr>
          <p:cNvPr id="9" name="Picture 8" descr="penn_fulllogo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181307" y="4609502"/>
            <a:ext cx="1400297" cy="46152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8707" y="4593399"/>
            <a:ext cx="1230816" cy="493727"/>
          </a:xfrm>
          <a:prstGeom prst="rect">
            <a:avLst/>
          </a:prstGeom>
        </p:spPr>
      </p:pic>
      <p:pic>
        <p:nvPicPr>
          <p:cNvPr id="10" name="Picture 9" descr="UNM_Logo_Sp_Vert_CMYK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7020694" y="4085516"/>
            <a:ext cx="1834705" cy="9030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Necessary New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JavaScript</a:t>
            </a:r>
          </a:p>
          <a:p>
            <a:r>
              <a:rPr lang="en-US" dirty="0" smtClean="0"/>
              <a:t>HTML</a:t>
            </a:r>
          </a:p>
          <a:p>
            <a:r>
              <a:rPr lang="en-US" dirty="0" smtClean="0"/>
              <a:t>Execution in a browser</a:t>
            </a:r>
          </a:p>
          <a:p>
            <a:r>
              <a:rPr lang="en-US" dirty="0" smtClean="0"/>
              <a:t>Interactivity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10287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 smtClean="0"/>
              <a:t>Starting with </a:t>
            </a:r>
            <a:r>
              <a:rPr lang="en-US" sz="7200" dirty="0" err="1" smtClean="0"/>
              <a:t>WebGL</a:t>
            </a:r>
            <a:r>
              <a:rPr lang="en-US" sz="7200" dirty="0" smtClean="0"/>
              <a:t/>
            </a:r>
            <a:br>
              <a:rPr lang="en-US" sz="7200" dirty="0" smtClean="0"/>
            </a:br>
            <a:r>
              <a:rPr lang="en-US" sz="7200" dirty="0" smtClean="0"/>
              <a:t/>
            </a:r>
            <a:br>
              <a:rPr lang="en-US" sz="7200" dirty="0" smtClean="0"/>
            </a:br>
            <a:r>
              <a:rPr lang="en-US" sz="5333" dirty="0" smtClean="0"/>
              <a:t>Ed’s course</a:t>
            </a:r>
            <a:endParaRPr lang="en-US" sz="7200" dirty="0"/>
          </a:p>
        </p:txBody>
      </p:sp>
      <p:pic>
        <p:nvPicPr>
          <p:cNvPr id="3" name="Picture 2" descr="WebGL_30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7375872" y="4307681"/>
            <a:ext cx="1682856" cy="83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93365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0229" y="2303500"/>
            <a:ext cx="6783543" cy="472513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Student projects from</a:t>
            </a:r>
            <a:endParaRPr lang="en-US" sz="24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72793" y="2785676"/>
            <a:ext cx="7198414" cy="1028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/>
              <a:t>CS 495/595 ECE 491/591: Special Topics (online)</a:t>
            </a:r>
          </a:p>
          <a:p>
            <a:pPr algn="l"/>
            <a:r>
              <a:rPr lang="en-US" sz="2400" dirty="0" smtClean="0"/>
              <a:t>CS/ECE 412: Computer Graphics</a:t>
            </a:r>
            <a:endParaRPr lang="en-US" sz="2400" dirty="0"/>
          </a:p>
        </p:txBody>
      </p:sp>
      <p:pic>
        <p:nvPicPr>
          <p:cNvPr id="8" name="Picture 7" descr="UNM_Logo_Sp_Vert_CMYK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3030413" y="565876"/>
            <a:ext cx="2855184" cy="140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93731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Syllabus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397" y="682324"/>
            <a:ext cx="6319644" cy="4340347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Week 1: Introduction and </a:t>
            </a:r>
            <a:r>
              <a:rPr lang="en-US" dirty="0" smtClean="0"/>
              <a:t>Overview</a:t>
            </a:r>
          </a:p>
          <a:p>
            <a:r>
              <a:rPr lang="en-US" dirty="0" smtClean="0"/>
              <a:t>Week 2: Introduction to </a:t>
            </a:r>
            <a:r>
              <a:rPr lang="en-US" dirty="0" err="1" smtClean="0"/>
              <a:t>WebGL</a:t>
            </a:r>
            <a:endParaRPr lang="en-US" dirty="0" smtClean="0"/>
          </a:p>
          <a:p>
            <a:r>
              <a:rPr lang="en-US" dirty="0" smtClean="0"/>
              <a:t>Week 3: GLSL and </a:t>
            </a:r>
            <a:r>
              <a:rPr lang="en-US" dirty="0" smtClean="0"/>
              <a:t>Shaders</a:t>
            </a:r>
          </a:p>
          <a:p>
            <a:r>
              <a:rPr lang="en-US" dirty="0" smtClean="0"/>
              <a:t>Week 4: Input and </a:t>
            </a:r>
            <a:r>
              <a:rPr lang="en-US" dirty="0" smtClean="0"/>
              <a:t>Interaction</a:t>
            </a:r>
          </a:p>
          <a:p>
            <a:r>
              <a:rPr lang="en-US" dirty="0" smtClean="0"/>
              <a:t>Week </a:t>
            </a:r>
            <a:r>
              <a:rPr lang="en-US" dirty="0" smtClean="0"/>
              <a:t>5: Geometry and </a:t>
            </a:r>
            <a:r>
              <a:rPr lang="en-US" dirty="0" smtClean="0"/>
              <a:t>Transformations</a:t>
            </a:r>
          </a:p>
          <a:p>
            <a:r>
              <a:rPr lang="en-US" dirty="0" smtClean="0"/>
              <a:t>Week 6: Modeling and </a:t>
            </a:r>
            <a:r>
              <a:rPr lang="en-US" dirty="0" smtClean="0"/>
              <a:t>Viewing</a:t>
            </a:r>
          </a:p>
          <a:p>
            <a:r>
              <a:rPr lang="en-US" dirty="0" smtClean="0"/>
              <a:t>Week 7: Projection Matrices and </a:t>
            </a:r>
            <a:r>
              <a:rPr lang="en-US" dirty="0" smtClean="0"/>
              <a:t>Shadows</a:t>
            </a:r>
          </a:p>
          <a:p>
            <a:r>
              <a:rPr lang="en-US" dirty="0" smtClean="0"/>
              <a:t>Week 8: Lighting and </a:t>
            </a:r>
            <a:r>
              <a:rPr lang="en-US" dirty="0" smtClean="0"/>
              <a:t>Shading</a:t>
            </a:r>
          </a:p>
          <a:p>
            <a:r>
              <a:rPr lang="en-US" dirty="0" smtClean="0"/>
              <a:t>Week 9: Buffers and Texture </a:t>
            </a:r>
            <a:r>
              <a:rPr lang="en-US" dirty="0" smtClean="0"/>
              <a:t>Mapping</a:t>
            </a:r>
          </a:p>
          <a:p>
            <a:r>
              <a:rPr lang="en-US" dirty="0" smtClean="0"/>
              <a:t>Week 10: Discrete </a:t>
            </a:r>
            <a:r>
              <a:rPr lang="en-US" dirty="0" smtClean="0"/>
              <a:t>Techniques</a:t>
            </a:r>
          </a:p>
          <a:p>
            <a:r>
              <a:rPr lang="en-US" dirty="0" smtClean="0"/>
              <a:t>Week 11: Off-Screen </a:t>
            </a:r>
            <a:r>
              <a:rPr lang="en-US" dirty="0" smtClean="0"/>
              <a:t>Rendering.</a:t>
            </a:r>
          </a:p>
          <a:p>
            <a:r>
              <a:rPr lang="en-US" dirty="0" smtClean="0"/>
              <a:t>Week 12: </a:t>
            </a:r>
            <a:r>
              <a:rPr lang="en-US" dirty="0" smtClean="0"/>
              <a:t>Hierarchy</a:t>
            </a:r>
          </a:p>
          <a:p>
            <a:r>
              <a:rPr lang="en-US" dirty="0" smtClean="0"/>
              <a:t>Week 13: </a:t>
            </a:r>
            <a:r>
              <a:rPr lang="en-US" dirty="0" smtClean="0"/>
              <a:t>Implementation</a:t>
            </a:r>
          </a:p>
          <a:p>
            <a:r>
              <a:rPr lang="en-US" dirty="0" smtClean="0"/>
              <a:t>Week 14: Curves and </a:t>
            </a:r>
            <a:r>
              <a:rPr lang="en-US" dirty="0" smtClean="0"/>
              <a:t>Surfaces</a:t>
            </a:r>
          </a:p>
          <a:p>
            <a:r>
              <a:rPr lang="en-US" dirty="0" smtClean="0"/>
              <a:t>Week 15: Global Rendering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Only JS and HTML</a:t>
            </a:r>
          </a:p>
          <a:p>
            <a:pPr lvl="1"/>
            <a:r>
              <a:rPr lang="en-US" dirty="0" smtClean="0"/>
              <a:t>no JS or </a:t>
            </a:r>
            <a:r>
              <a:rPr lang="en-US" dirty="0" err="1" smtClean="0"/>
              <a:t>JQuery</a:t>
            </a:r>
            <a:r>
              <a:rPr lang="en-US" dirty="0" smtClean="0"/>
              <a:t> for required projects</a:t>
            </a:r>
          </a:p>
          <a:p>
            <a:pPr lvl="1"/>
            <a:r>
              <a:rPr lang="en-US" dirty="0" smtClean="0"/>
              <a:t>discourage use of </a:t>
            </a:r>
            <a:r>
              <a:rPr lang="en-US" dirty="0" err="1" smtClean="0"/>
              <a:t>three.js</a:t>
            </a:r>
            <a:endParaRPr lang="en-US" dirty="0" smtClean="0"/>
          </a:p>
          <a:p>
            <a:pPr lvl="1"/>
            <a:r>
              <a:rPr lang="en-US" dirty="0" smtClean="0"/>
              <a:t>shaders in HTML file</a:t>
            </a:r>
          </a:p>
          <a:p>
            <a:r>
              <a:rPr lang="en-US" dirty="0" smtClean="0"/>
              <a:t>Encourage use of separate HTML and JS files</a:t>
            </a:r>
          </a:p>
          <a:p>
            <a:pPr lvl="1"/>
            <a:r>
              <a:rPr lang="en-US" dirty="0" smtClean="0"/>
              <a:t>HTML file for page layout, resources and shaders</a:t>
            </a:r>
          </a:p>
          <a:p>
            <a:pPr lvl="1"/>
            <a:r>
              <a:rPr lang="en-US" dirty="0" smtClean="0"/>
              <a:t>JS file for </a:t>
            </a:r>
            <a:r>
              <a:rPr lang="en-US" dirty="0" err="1" smtClean="0"/>
              <a:t>WebGL</a:t>
            </a: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1: Tessellation and Twist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4" descr="t1.tiff"/>
          <p:cNvPicPr>
            <a:picLocks noChangeAspect="1"/>
          </p:cNvPicPr>
          <p:nvPr/>
        </p:nvPicPr>
        <p:blipFill>
          <a:blip r:embed="rId2"/>
          <a:srcRect l="-24706" r="-24706"/>
          <a:stretch>
            <a:fillRect/>
          </a:stretch>
        </p:blipFill>
        <p:spPr>
          <a:xfrm>
            <a:off x="915723" y="972742"/>
            <a:ext cx="3886200" cy="1771650"/>
          </a:xfrm>
          <a:prstGeom prst="rect">
            <a:avLst/>
          </a:prstGeom>
        </p:spPr>
      </p:pic>
      <p:pic>
        <p:nvPicPr>
          <p:cNvPr id="5" name="Picture 5" descr="t2.tiff"/>
          <p:cNvPicPr>
            <a:picLocks noChangeAspect="1"/>
          </p:cNvPicPr>
          <p:nvPr/>
        </p:nvPicPr>
        <p:blipFill>
          <a:blip r:embed="rId3"/>
          <a:srcRect b="15045"/>
          <a:stretch>
            <a:fillRect/>
          </a:stretch>
        </p:blipFill>
        <p:spPr bwMode="auto">
          <a:xfrm>
            <a:off x="5029200" y="1298973"/>
            <a:ext cx="2947988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t3.tif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6212" y="2701529"/>
            <a:ext cx="2820988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t4.tiff"/>
          <p:cNvPicPr>
            <a:picLocks noChangeAspect="1"/>
          </p:cNvPicPr>
          <p:nvPr/>
        </p:nvPicPr>
        <p:blipFill>
          <a:blip r:embed="rId5"/>
          <a:srcRect t="15079"/>
          <a:stretch>
            <a:fillRect/>
          </a:stretch>
        </p:blipFill>
        <p:spPr bwMode="auto">
          <a:xfrm>
            <a:off x="5029200" y="2803923"/>
            <a:ext cx="2998788" cy="194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2133600" y="2371695"/>
            <a:ext cx="1219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 pitchFamily="-84" charset="0"/>
              </a:rPr>
              <a:t>triangle</a:t>
            </a: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5334000" y="2744392"/>
            <a:ext cx="3200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Arial" pitchFamily="-84" charset="0"/>
              </a:rPr>
              <a:t>tessellated triangle</a:t>
            </a: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1371600" y="4394568"/>
            <a:ext cx="3200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 pitchFamily="-84" charset="0"/>
              </a:rPr>
              <a:t>twist without tessellation</a:t>
            </a:r>
          </a:p>
        </p:txBody>
      </p: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5257800" y="4394568"/>
            <a:ext cx="3200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 pitchFamily="-84" charset="0"/>
              </a:rPr>
              <a:t>twist after tessellation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2: CAD </a:t>
            </a:r>
            <a:endParaRPr lang="en-US" dirty="0"/>
          </a:p>
        </p:txBody>
      </p:sp>
      <p:pic>
        <p:nvPicPr>
          <p:cNvPr id="4" name="Content Placeholder 3" descr="Harding2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14907" r="-14907"/>
          <a:stretch>
            <a:fillRect/>
          </a:stretch>
        </p:blipFill>
        <p:spPr>
          <a:xfrm>
            <a:off x="457200" y="1063229"/>
            <a:ext cx="8229600" cy="3394472"/>
          </a:xfrm>
        </p:spPr>
      </p:pic>
      <p:sp>
        <p:nvSpPr>
          <p:cNvPr id="5" name="TextBox 4"/>
          <p:cNvSpPr txBox="1"/>
          <p:nvPr/>
        </p:nvSpPr>
        <p:spPr>
          <a:xfrm>
            <a:off x="2293701" y="4662556"/>
            <a:ext cx="5080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Stephen Harding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3: 3D Maze</a:t>
            </a:r>
            <a:endParaRPr lang="en-US" dirty="0"/>
          </a:p>
        </p:txBody>
      </p:sp>
      <p:pic>
        <p:nvPicPr>
          <p:cNvPr id="4" name="Content Placeholder 3" descr="Balaoro2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95482" r="-95482"/>
          <a:stretch>
            <a:fillRect/>
          </a:stretch>
        </p:blipFill>
        <p:spPr/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 Project: CSG Modeler</a:t>
            </a:r>
            <a:endParaRPr lang="en-US" dirty="0"/>
          </a:p>
        </p:txBody>
      </p:sp>
      <p:pic>
        <p:nvPicPr>
          <p:cNvPr id="4" name="Content Placeholder 3" descr="friedland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18692" r="-18692"/>
          <a:stretch>
            <a:fillRect/>
          </a:stretch>
        </p:blipFill>
        <p:spPr>
          <a:xfrm>
            <a:off x="457200" y="1063229"/>
            <a:ext cx="8229600" cy="3394472"/>
          </a:xfrm>
        </p:spPr>
      </p:pic>
      <p:sp>
        <p:nvSpPr>
          <p:cNvPr id="5" name="TextBox 4"/>
          <p:cNvSpPr txBox="1"/>
          <p:nvPr/>
        </p:nvSpPr>
        <p:spPr>
          <a:xfrm>
            <a:off x="2113617" y="4501190"/>
            <a:ext cx="4852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Zach </a:t>
            </a:r>
            <a:r>
              <a:rPr lang="en-US" dirty="0" err="1" smtClean="0"/>
              <a:t>Friendland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Term Project: Animate </a:t>
            </a:r>
            <a:r>
              <a:rPr lang="en-US" sz="3600" dirty="0" err="1" smtClean="0"/>
              <a:t>Voronoi</a:t>
            </a:r>
            <a:r>
              <a:rPr lang="en-US" sz="3600" dirty="0" smtClean="0"/>
              <a:t> Diagram</a:t>
            </a:r>
            <a:endParaRPr lang="en-US" sz="3600" dirty="0"/>
          </a:p>
        </p:txBody>
      </p:sp>
      <p:pic>
        <p:nvPicPr>
          <p:cNvPr id="4" name="Content Placeholder 3" descr="corriveau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77560" r="-77560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WebGL?</a:t>
            </a:r>
          </a:p>
          <a:p>
            <a:r>
              <a:rPr lang="en-US" dirty="0" smtClean="0"/>
              <a:t>From OpenGL to WebGL</a:t>
            </a:r>
          </a:p>
          <a:p>
            <a:r>
              <a:rPr lang="en-US" dirty="0" smtClean="0"/>
              <a:t>Student Projects</a:t>
            </a:r>
          </a:p>
          <a:p>
            <a:r>
              <a:rPr lang="en-US" dirty="0" smtClean="0"/>
              <a:t>Tools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1191E71-0304-44EC-9C02-17D54F45514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41235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10287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 smtClean="0"/>
              <a:t>From OpenGL to WebGL</a:t>
            </a:r>
            <a:endParaRPr lang="en-US" sz="7200" dirty="0"/>
          </a:p>
        </p:txBody>
      </p:sp>
      <p:pic>
        <p:nvPicPr>
          <p:cNvPr id="3" name="Picture 2" descr="WebGL_30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7375872" y="4307681"/>
            <a:ext cx="1682856" cy="835819"/>
          </a:xfrm>
          <a:prstGeom prst="rect">
            <a:avLst/>
          </a:prstGeom>
        </p:spPr>
      </p:pic>
      <p:pic>
        <p:nvPicPr>
          <p:cNvPr id="4" name="Picture 3" descr="OpenGL_30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573004" y="4307681"/>
            <a:ext cx="1682857" cy="835819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6454126" y="4516636"/>
            <a:ext cx="723481" cy="40183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933658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10287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 smtClean="0"/>
              <a:t>TODO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072681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10287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 smtClean="0"/>
              <a:t>Student Projects</a:t>
            </a:r>
            <a:endParaRPr lang="en-US" sz="7200" dirty="0"/>
          </a:p>
        </p:txBody>
      </p:sp>
      <p:pic>
        <p:nvPicPr>
          <p:cNvPr id="3" name="Picture 2" descr="penn_fulllogo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625306" y="3387049"/>
            <a:ext cx="1400297" cy="461521"/>
          </a:xfrm>
          <a:prstGeom prst="rect">
            <a:avLst/>
          </a:prstGeom>
        </p:spPr>
      </p:pic>
      <p:pic>
        <p:nvPicPr>
          <p:cNvPr id="5" name="Picture 4" descr="UNM_Logo_Sp_Vert_CMYK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856085" y="3145927"/>
            <a:ext cx="1740674" cy="85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541832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10287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 smtClean="0"/>
              <a:t>TODO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009597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0229" y="2303500"/>
            <a:ext cx="6783543" cy="472513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Student projects from</a:t>
            </a:r>
            <a:endParaRPr lang="en-US" sz="2400" dirty="0"/>
          </a:p>
        </p:txBody>
      </p:sp>
      <p:pic>
        <p:nvPicPr>
          <p:cNvPr id="4" name="Picture 3" descr="penn_fulllogo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876550" y="822960"/>
            <a:ext cx="3390900" cy="11176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80229" y="2785676"/>
            <a:ext cx="6783543" cy="1028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>
                <a:hlinkClick r:id="rId4"/>
              </a:rPr>
              <a:t>CIS 565</a:t>
            </a:r>
            <a:r>
              <a:rPr lang="en-US" sz="2400" dirty="0" smtClean="0"/>
              <a:t>: GPU Programming and Architecture</a:t>
            </a:r>
            <a:br>
              <a:rPr lang="en-US" sz="2400" dirty="0" smtClean="0"/>
            </a:br>
            <a:r>
              <a:rPr lang="en-US" sz="2400" dirty="0" smtClean="0">
                <a:hlinkClick r:id="rId5"/>
              </a:rPr>
              <a:t>CIS 700/003</a:t>
            </a:r>
            <a:r>
              <a:rPr lang="en-US" sz="2400" dirty="0" smtClean="0"/>
              <a:t>: Real-Time Rendering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5733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Ray Marching Distance Fields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28800" y="4638786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linkClick r:id="rId3"/>
              </a:rPr>
              <a:t>Nop </a:t>
            </a:r>
            <a:r>
              <a:rPr lang="en-US" dirty="0" smtClean="0">
                <a:hlinkClick r:id="rId3"/>
              </a:rPr>
              <a:t>Jiarathanakul </a:t>
            </a:r>
            <a:r>
              <a:rPr lang="en-US" dirty="0" smtClean="0"/>
              <a:t>– CIS 565 Spring 2012</a:t>
            </a:r>
            <a:endParaRPr lang="en-US" dirty="0"/>
          </a:p>
        </p:txBody>
      </p:sp>
      <p:pic>
        <p:nvPicPr>
          <p:cNvPr id="3" name="Picture 2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1" y="1200150"/>
            <a:ext cx="6175211" cy="344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83854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Procedural Infinite </a:t>
            </a:r>
            <a:r>
              <a:rPr lang="en-US" dirty="0"/>
              <a:t>City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4638786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hlinkClick r:id="rId3"/>
              </a:rPr>
              <a:t>Alice Yang</a:t>
            </a:r>
            <a:r>
              <a:rPr lang="en-US" dirty="0" smtClean="0"/>
              <a:t> – CIS 565 Spring 2012</a:t>
            </a:r>
            <a:endParaRPr lang="en-US" dirty="0"/>
          </a:p>
        </p:txBody>
      </p:sp>
      <p:pic>
        <p:nvPicPr>
          <p:cNvPr id="4" name="Picture 3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500" y="1220203"/>
            <a:ext cx="6477000" cy="340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552714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845" y="1200150"/>
            <a:ext cx="5896310" cy="33620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28800" y="4638786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linkClick r:id="rId5"/>
              </a:rPr>
              <a:t>Hao Wu</a:t>
            </a:r>
            <a:r>
              <a:rPr lang="en-US" dirty="0"/>
              <a:t> and </a:t>
            </a:r>
            <a:r>
              <a:rPr lang="en-US" dirty="0">
                <a:hlinkClick r:id="rId6"/>
              </a:rPr>
              <a:t>Guanyu </a:t>
            </a:r>
            <a:r>
              <a:rPr lang="en-US" dirty="0" smtClean="0">
                <a:hlinkClick r:id="rId6"/>
              </a:rPr>
              <a:t>He</a:t>
            </a:r>
            <a:r>
              <a:rPr lang="en-US" dirty="0" smtClean="0"/>
              <a:t> – CIS 565 Fall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378261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Deferred Shading</a:t>
            </a:r>
            <a:endParaRPr lang="en-US" dirty="0"/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3956" y="1257300"/>
            <a:ext cx="5496088" cy="3371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4638786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  <a:r>
              <a:rPr lang="en-US" dirty="0">
                <a:hlinkClick r:id="rId5"/>
              </a:rPr>
              <a:t>Sijie </a:t>
            </a:r>
            <a:r>
              <a:rPr lang="en-US" dirty="0" smtClean="0">
                <a:hlinkClick r:id="rId5"/>
              </a:rPr>
              <a:t>Tian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 smtClean="0">
                <a:hlinkClick r:id="rId6"/>
              </a:rPr>
              <a:t>Yuqin Shao </a:t>
            </a:r>
            <a:r>
              <a:rPr lang="en-US" dirty="0" smtClean="0"/>
              <a:t>– CIS 565 Fall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836589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Particle Fluid Simulation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47787" y="4638786"/>
            <a:ext cx="644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linkClick r:id="rId3"/>
              </a:rPr>
              <a:t>Alex Miller</a:t>
            </a:r>
            <a:r>
              <a:rPr lang="en-US" dirty="0"/>
              <a:t> and </a:t>
            </a:r>
            <a:r>
              <a:rPr lang="en-US" dirty="0">
                <a:hlinkClick r:id="rId4"/>
              </a:rPr>
              <a:t>Noah Lyons</a:t>
            </a:r>
            <a:r>
              <a:rPr lang="en-US" dirty="0" smtClean="0">
                <a:hlinkClick r:id="rId5"/>
              </a:rPr>
              <a:t> </a:t>
            </a:r>
            <a:r>
              <a:rPr lang="en-US" dirty="0" smtClean="0"/>
              <a:t>– CIS 700/003 Spring 2014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057400"/>
            <a:ext cx="8229600" cy="1028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smtClean="0"/>
              <a:t>TODO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72984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WebGL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WebGL</a:t>
            </a:r>
            <a:r>
              <a:rPr lang="en-US" dirty="0" smtClean="0"/>
              <a:t> 1.0 is a JavaScript implementation of OpenGL ES 2.0</a:t>
            </a:r>
          </a:p>
          <a:p>
            <a:pPr lvl="1"/>
            <a:r>
              <a:rPr lang="en-US" dirty="0" smtClean="0"/>
              <a:t>uses HTML5 Canvas element</a:t>
            </a:r>
          </a:p>
          <a:p>
            <a:pPr lvl="1"/>
            <a:r>
              <a:rPr lang="en-US" dirty="0" smtClean="0"/>
              <a:t>runs in all recent browsers</a:t>
            </a:r>
          </a:p>
          <a:p>
            <a:r>
              <a:rPr lang="en-US" dirty="0" smtClean="0"/>
              <a:t>OpenGL ES 2.0 is based on OpenGL 3.1</a:t>
            </a:r>
          </a:p>
          <a:p>
            <a:pPr lvl="1"/>
            <a:r>
              <a:rPr lang="en-US" dirty="0" smtClean="0"/>
              <a:t>shader based</a:t>
            </a:r>
          </a:p>
          <a:p>
            <a:pPr lvl="1"/>
            <a:r>
              <a:rPr lang="en-US" dirty="0" smtClean="0"/>
              <a:t>all fixed function pipeline functionality deprecated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10287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 smtClean="0"/>
              <a:t>Tools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933658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Shader Editors</a:t>
            </a:r>
            <a:endParaRPr lang="en-US" dirty="0"/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5725" y="1266658"/>
            <a:ext cx="5172550" cy="362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248891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Capability Tools</a:t>
            </a:r>
            <a:endParaRPr lang="en-US" dirty="0"/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314450"/>
            <a:ext cx="3048000" cy="2835176"/>
          </a:xfrm>
          <a:prstGeom prst="rect">
            <a:avLst/>
          </a:prstGeom>
        </p:spPr>
      </p:pic>
      <p:pic>
        <p:nvPicPr>
          <p:cNvPr id="8" name="Picture 7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0" y="1314450"/>
            <a:ext cx="3337354" cy="1600200"/>
          </a:xfrm>
          <a:prstGeom prst="rect">
            <a:avLst/>
          </a:prstGeom>
        </p:spPr>
      </p:pic>
      <p:pic>
        <p:nvPicPr>
          <p:cNvPr id="6" name="Picture 5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1600" y="2457450"/>
            <a:ext cx="3352800" cy="185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6993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Tracing Framework</a:t>
            </a:r>
            <a:endParaRPr lang="en-US" dirty="0"/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739" y="1543050"/>
            <a:ext cx="7352522" cy="316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767207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WebGL Tools - Firefox</a:t>
            </a:r>
            <a:endParaRPr lang="en-US" dirty="0"/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2857500"/>
            <a:ext cx="4571832" cy="2019152"/>
          </a:xfrm>
          <a:prstGeom prst="rect">
            <a:avLst/>
          </a:prstGeom>
        </p:spPr>
      </p:pic>
      <p:pic>
        <p:nvPicPr>
          <p:cNvPr id="5" name="Picture 4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000" y="1371600"/>
            <a:ext cx="4572000" cy="228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9132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WebGL Tools - Chrome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1371600"/>
            <a:ext cx="3576384" cy="16580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2343150"/>
            <a:ext cx="4648200" cy="225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1501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880" y="1342391"/>
            <a:ext cx="366776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Patrick Cozzi</a:t>
            </a:r>
          </a:p>
          <a:p>
            <a:pPr marL="0" indent="0">
              <a:buNone/>
            </a:pPr>
            <a:r>
              <a:rPr lang="en-US" sz="2000" dirty="0"/>
              <a:t>Analytical Graphics, Inc.</a:t>
            </a:r>
          </a:p>
          <a:p>
            <a:pPr marL="0" indent="0">
              <a:buNone/>
            </a:pPr>
            <a:r>
              <a:rPr lang="en-US" sz="2000" dirty="0"/>
              <a:t>University of Pennsylvania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>
                <a:hlinkClick r:id="rId3"/>
              </a:rPr>
              <a:t>@pjcozzi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>
                <a:hlinkClick r:id="rId4"/>
              </a:rPr>
              <a:t>pjcozzi@siggraph.org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>
                <a:hlinkClick r:id="rId5"/>
              </a:rPr>
              <a:t>www.seas.upenn.edu</a:t>
            </a:r>
            <a:r>
              <a:rPr lang="en-US" sz="2000" dirty="0">
                <a:hlinkClick r:id="rId5"/>
              </a:rPr>
              <a:t>/~pcozzi</a:t>
            </a:r>
            <a:r>
              <a:rPr lang="en-US" sz="2000" dirty="0" smtClean="0">
                <a:hlinkClick r:id="rId5"/>
              </a:rPr>
              <a:t>/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03520" y="1342391"/>
            <a:ext cx="321056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000" dirty="0" smtClean="0"/>
              <a:t>Ed Angel</a:t>
            </a:r>
          </a:p>
          <a:p>
            <a:pPr marL="0" indent="0">
              <a:buNone/>
            </a:pPr>
            <a:r>
              <a:rPr lang="en-US" sz="2000" dirty="0"/>
              <a:t>University of New Mexico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>
                <a:hlinkClick r:id="rId6"/>
              </a:rPr>
              <a:t>angel</a:t>
            </a:r>
            <a:r>
              <a:rPr lang="en-US" sz="2000" dirty="0">
                <a:hlinkClick r:id="rId6"/>
              </a:rPr>
              <a:t>@</a:t>
            </a:r>
            <a:r>
              <a:rPr lang="en-US" sz="2000" dirty="0" smtClean="0">
                <a:hlinkClick r:id="rId6"/>
              </a:rPr>
              <a:t>cs.unm.edu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>
                <a:hlinkClick r:id="rId7"/>
              </a:rPr>
              <a:t>www.cs.unm.edu</a:t>
            </a:r>
            <a:r>
              <a:rPr lang="en-US" sz="2000" dirty="0">
                <a:hlinkClick r:id="rId7"/>
              </a:rPr>
              <a:t>/~angel</a:t>
            </a:r>
            <a:r>
              <a:rPr lang="en-US" sz="2000" dirty="0" smtClean="0">
                <a:hlinkClick r:id="rId7"/>
              </a:rPr>
              <a:t>/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Font typeface="Arial"/>
              <a:buNone/>
            </a:pPr>
            <a:endParaRPr lang="en-US" sz="2000" dirty="0" smtClean="0"/>
          </a:p>
          <a:p>
            <a:pPr marL="0" indent="0">
              <a:buFont typeface="Arial"/>
              <a:buNone/>
            </a:pPr>
            <a:endParaRPr lang="en-US" sz="2000" dirty="0" smtClean="0"/>
          </a:p>
          <a:p>
            <a:pPr marL="0" indent="0">
              <a:buFont typeface="Arial"/>
              <a:buNone/>
            </a:pPr>
            <a:endParaRPr lang="en-US" sz="2000" dirty="0" smtClean="0"/>
          </a:p>
          <a:p>
            <a:pPr marL="0" indent="0">
              <a:buFont typeface="Arial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96244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</a:t>
            </a:r>
            <a:r>
              <a:rPr lang="en-US" dirty="0" err="1" smtClean="0"/>
              <a:t>WebGL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Runs across multiple devices including many smart phones</a:t>
            </a:r>
          </a:p>
          <a:p>
            <a:r>
              <a:rPr lang="en-US" dirty="0" smtClean="0"/>
              <a:t>No system dependencies</a:t>
            </a:r>
          </a:p>
          <a:p>
            <a:r>
              <a:rPr lang="en-US" dirty="0" smtClean="0"/>
              <a:t>Uses local resources</a:t>
            </a:r>
          </a:p>
          <a:p>
            <a:r>
              <a:rPr lang="en-US" dirty="0" smtClean="0"/>
              <a:t>Integrates with other web applications</a:t>
            </a:r>
          </a:p>
        </p:txBody>
      </p:sp>
      <p:pic>
        <p:nvPicPr>
          <p:cNvPr id="4" name="Picture 3" descr="WebGL_3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534443" y="3847419"/>
            <a:ext cx="2609557" cy="129608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Teach with WebGL?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Broad deployment – web and mobile</a:t>
            </a:r>
          </a:p>
          <a:p>
            <a:r>
              <a:rPr lang="en-US" dirty="0" smtClean="0"/>
              <a:t>Low barrier-to-entry</a:t>
            </a:r>
          </a:p>
          <a:p>
            <a:r>
              <a:rPr lang="en-US" dirty="0" smtClean="0"/>
              <a:t>Fast Iteration</a:t>
            </a:r>
          </a:p>
          <a:p>
            <a:r>
              <a:rPr lang="en-US" dirty="0"/>
              <a:t>Tools</a:t>
            </a:r>
          </a:p>
          <a:p>
            <a:r>
              <a:rPr lang="en-US" dirty="0" smtClean="0"/>
              <a:t>Performance</a:t>
            </a:r>
          </a:p>
          <a:p>
            <a:r>
              <a:rPr lang="en-US" dirty="0" smtClean="0"/>
              <a:t>Modern-</a:t>
            </a:r>
            <a:r>
              <a:rPr lang="en-US" dirty="0" err="1" smtClean="0"/>
              <a:t>ish</a:t>
            </a:r>
            <a:r>
              <a:rPr lang="en-US" dirty="0" smtClean="0"/>
              <a:t> API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1191E71-0304-44EC-9C02-17D54F45514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98947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Why not WebGL?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3229"/>
            <a:ext cx="8686800" cy="339447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Students need to learn </a:t>
            </a:r>
            <a:r>
              <a:rPr lang="en-US" dirty="0" smtClean="0"/>
              <a:t>JavaScript: not an issue</a:t>
            </a:r>
          </a:p>
          <a:p>
            <a:r>
              <a:rPr lang="en-US" dirty="0" smtClean="0"/>
              <a:t>Academic integrity? </a:t>
            </a:r>
            <a:r>
              <a:rPr lang="en-US" dirty="0" smtClean="0"/>
              <a:t> not </a:t>
            </a:r>
            <a:r>
              <a:rPr lang="en-US" dirty="0" smtClean="0"/>
              <a:t>an issue</a:t>
            </a:r>
            <a:endParaRPr lang="en-US" dirty="0" smtClean="0"/>
          </a:p>
          <a:p>
            <a:r>
              <a:rPr lang="en-US" dirty="0" smtClean="0"/>
              <a:t>Not as sophisticated as recent versions of desktop OpenGL: not an issue for most classes</a:t>
            </a:r>
          </a:p>
          <a:p>
            <a:r>
              <a:rPr lang="en-US" dirty="0" smtClean="0"/>
              <a:t>Startup time higher: minor issue</a:t>
            </a:r>
          </a:p>
          <a:p>
            <a:r>
              <a:rPr lang="en-US" dirty="0" smtClean="0"/>
              <a:t>Speed: not an issue once data gets to GPU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07738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WebGL in Teaching</a:t>
            </a:r>
            <a:endParaRPr lang="en-US" dirty="0"/>
          </a:p>
        </p:txBody>
      </p:sp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2456" y="1419225"/>
            <a:ext cx="2580603" cy="2914650"/>
          </a:xfrm>
          <a:prstGeom prst="rect">
            <a:avLst/>
          </a:prstGeom>
        </p:spPr>
      </p:pic>
      <p:pic>
        <p:nvPicPr>
          <p:cNvPr id="7" name="Picture 6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1640" y="1419225"/>
            <a:ext cx="2476500" cy="11212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71641" y="2540427"/>
            <a:ext cx="2476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Interactive 3D </a:t>
            </a:r>
            <a:r>
              <a:rPr lang="en-US" sz="1200" dirty="0" smtClean="0"/>
              <a:t>Graphics Udacity course by Eric Haines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24041" y="3970056"/>
            <a:ext cx="1925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Intro class now in WebGL</a:t>
            </a:r>
          </a:p>
        </p:txBody>
      </p:sp>
      <p:pic>
        <p:nvPicPr>
          <p:cNvPr id="9" name="Picture 8" descr="S14_LogoV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397" y="3130676"/>
            <a:ext cx="1264352" cy="9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9786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High-Profile WebGL Uses</a:t>
            </a:r>
            <a:endParaRPr lang="en-US" dirty="0"/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055" y="1539478"/>
            <a:ext cx="2286134" cy="1403747"/>
          </a:xfrm>
          <a:prstGeom prst="rect">
            <a:avLst/>
          </a:prstGeom>
        </p:spPr>
      </p:pic>
      <p:pic>
        <p:nvPicPr>
          <p:cNvPr id="5" name="Picture 4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5154" y="1539478"/>
            <a:ext cx="2306365" cy="1405648"/>
          </a:xfrm>
          <a:prstGeom prst="rect">
            <a:avLst/>
          </a:prstGeom>
        </p:spPr>
      </p:pic>
      <p:pic>
        <p:nvPicPr>
          <p:cNvPr id="6" name="Picture 5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84808" y="3450432"/>
            <a:ext cx="2306366" cy="1417955"/>
          </a:xfrm>
          <a:prstGeom prst="rect">
            <a:avLst/>
          </a:prstGeom>
        </p:spPr>
      </p:pic>
      <p:pic>
        <p:nvPicPr>
          <p:cNvPr id="7" name="Picture 6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2282" y="1539479"/>
            <a:ext cx="2304518" cy="1411131"/>
          </a:xfrm>
          <a:prstGeom prst="rect">
            <a:avLst/>
          </a:prstGeom>
        </p:spPr>
      </p:pic>
      <p:pic>
        <p:nvPicPr>
          <p:cNvPr id="3" name="Picture 2">
            <a:hlinkClick r:id="rId11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37574" y="3450432"/>
            <a:ext cx="2321662" cy="140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95003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WebGL</a:t>
            </a:r>
            <a:r>
              <a:rPr lang="en-US" dirty="0" smtClean="0"/>
              <a:t> from the beginning</a:t>
            </a:r>
          </a:p>
          <a:p>
            <a:r>
              <a:rPr lang="en-US" dirty="0" smtClean="0"/>
              <a:t>OpenGL then </a:t>
            </a:r>
            <a:r>
              <a:rPr lang="en-US" dirty="0" err="1" smtClean="0"/>
              <a:t>WebGL</a:t>
            </a:r>
            <a:endParaRPr lang="en-US" dirty="0" smtClean="0"/>
          </a:p>
          <a:p>
            <a:pPr lvl="1"/>
            <a:r>
              <a:rPr lang="en-US" dirty="0" smtClean="0"/>
              <a:t>fixed function OpenGL or shader-based OpenGL</a:t>
            </a:r>
          </a:p>
          <a:p>
            <a:r>
              <a:rPr lang="en-US" dirty="0" smtClean="0"/>
              <a:t>Both approaches share some key elements that must be presented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14_Preso">
  <a:themeElements>
    <a:clrScheme name="SIG2014">
      <a:dk1>
        <a:srgbClr val="413B36"/>
      </a:dk1>
      <a:lt1>
        <a:sysClr val="window" lastClr="FFFFFF"/>
      </a:lt1>
      <a:dk2>
        <a:srgbClr val="413B36"/>
      </a:dk2>
      <a:lt2>
        <a:srgbClr val="F8F8F8"/>
      </a:lt2>
      <a:accent1>
        <a:srgbClr val="413B36"/>
      </a:accent1>
      <a:accent2>
        <a:srgbClr val="D94E32"/>
      </a:accent2>
      <a:accent3>
        <a:srgbClr val="008F73"/>
      </a:accent3>
      <a:accent4>
        <a:srgbClr val="ACA091"/>
      </a:accent4>
      <a:accent5>
        <a:srgbClr val="5F5F5F"/>
      </a:accent5>
      <a:accent6>
        <a:srgbClr val="4D4D4D"/>
      </a:accent6>
      <a:hlink>
        <a:srgbClr val="D94E32"/>
      </a:hlink>
      <a:folHlink>
        <a:srgbClr val="DC795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2360</TotalTime>
  <Words>2634</Words>
  <Application>Microsoft Macintosh PowerPoint</Application>
  <PresentationFormat>On-screen Show (16:9)</PresentationFormat>
  <Paragraphs>343</Paragraphs>
  <Slides>36</Slides>
  <Notes>25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S14_Preso</vt:lpstr>
      <vt:lpstr>Slide 1</vt:lpstr>
      <vt:lpstr>Contents</vt:lpstr>
      <vt:lpstr>What is WebGL</vt:lpstr>
      <vt:lpstr>Why WebGL</vt:lpstr>
      <vt:lpstr>Why Teach with WebGL?</vt:lpstr>
      <vt:lpstr>Why not WebGL?</vt:lpstr>
      <vt:lpstr>WebGL in Teaching</vt:lpstr>
      <vt:lpstr>High-Profile WebGL Uses</vt:lpstr>
      <vt:lpstr>Two Approaches</vt:lpstr>
      <vt:lpstr>Necessary New Elements</vt:lpstr>
      <vt:lpstr>Starting with WebGL  Ed’s course</vt:lpstr>
      <vt:lpstr>Student projects from</vt:lpstr>
      <vt:lpstr>Syllabus</vt:lpstr>
      <vt:lpstr>Basic Decisions</vt:lpstr>
      <vt:lpstr>Project 1: Tessellation and Twist</vt:lpstr>
      <vt:lpstr>Project 2: CAD </vt:lpstr>
      <vt:lpstr>Project 3: 3D Maze</vt:lpstr>
      <vt:lpstr>Term Project: CSG Modeler</vt:lpstr>
      <vt:lpstr>Term Project: Animate Voronoi Diagram</vt:lpstr>
      <vt:lpstr>From OpenGL to WebGL</vt:lpstr>
      <vt:lpstr>TODO</vt:lpstr>
      <vt:lpstr>Student Projects</vt:lpstr>
      <vt:lpstr>TODO</vt:lpstr>
      <vt:lpstr>Student projects from</vt:lpstr>
      <vt:lpstr>Ray Marching Distance Fields</vt:lpstr>
      <vt:lpstr>Procedural Infinite City</vt:lpstr>
      <vt:lpstr>Water</vt:lpstr>
      <vt:lpstr>Deferred Shading</vt:lpstr>
      <vt:lpstr>Particle Fluid Simulation</vt:lpstr>
      <vt:lpstr>Tools</vt:lpstr>
      <vt:lpstr>Online Shader Editors</vt:lpstr>
      <vt:lpstr>System Capability Tools</vt:lpstr>
      <vt:lpstr>Web Tracing Framework</vt:lpstr>
      <vt:lpstr>WebGL Tools - Firefox</vt:lpstr>
      <vt:lpstr>WebGL Tools - Chrome</vt:lpstr>
      <vt:lpstr>Contact Info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Todd Szymanski</dc:creator>
  <cp:lastModifiedBy>Ed Angel</cp:lastModifiedBy>
  <cp:revision>51</cp:revision>
  <cp:lastPrinted>2014-06-09T22:22:00Z</cp:lastPrinted>
  <dcterms:created xsi:type="dcterms:W3CDTF">2014-06-10T22:21:49Z</dcterms:created>
  <dcterms:modified xsi:type="dcterms:W3CDTF">2014-06-11T02:01:41Z</dcterms:modified>
</cp:coreProperties>
</file>