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0" r:id="rId3"/>
    <p:sldId id="331" r:id="rId4"/>
    <p:sldId id="328" r:id="rId5"/>
    <p:sldId id="322" r:id="rId6"/>
    <p:sldId id="307" r:id="rId7"/>
    <p:sldId id="301" r:id="rId8"/>
    <p:sldId id="304" r:id="rId9"/>
    <p:sldId id="313" r:id="rId10"/>
    <p:sldId id="318" r:id="rId11"/>
    <p:sldId id="326" r:id="rId12"/>
    <p:sldId id="314" r:id="rId13"/>
    <p:sldId id="324" r:id="rId14"/>
    <p:sldId id="319" r:id="rId15"/>
    <p:sldId id="315" r:id="rId16"/>
    <p:sldId id="320" r:id="rId17"/>
    <p:sldId id="311" r:id="rId18"/>
    <p:sldId id="327" r:id="rId19"/>
    <p:sldId id="305" r:id="rId20"/>
    <p:sldId id="325" r:id="rId21"/>
    <p:sldId id="306" r:id="rId22"/>
    <p:sldId id="329" r:id="rId23"/>
    <p:sldId id="323" r:id="rId24"/>
    <p:sldId id="312" r:id="rId25"/>
    <p:sldId id="291" r:id="rId26"/>
    <p:sldId id="317" r:id="rId27"/>
    <p:sldId id="31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A57CD"/>
    <a:srgbClr val="E6B9B8"/>
    <a:srgbClr val="D99795"/>
    <a:srgbClr val="93CDDD"/>
    <a:srgbClr val="D7E4BC"/>
    <a:srgbClr val="8A3CC4"/>
    <a:srgbClr val="009A00"/>
    <a:srgbClr val="996633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9337" autoAdjust="0"/>
  </p:normalViewPr>
  <p:slideViewPr>
    <p:cSldViewPr snapToGrid="0">
      <p:cViewPr varScale="1">
        <p:scale>
          <a:sx n="37" d="100"/>
          <a:sy n="37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E675F3-9270-4FBA-BFA1-230A5CA6BC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E2400-0057-416B-BB41-769D7F631C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E78A0A0F-6857-4518-BE0F-344B3A361B72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61818-C479-4B03-B912-737FFA1DC8A5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CF9B3-2600-4CE1-9EEA-2D7D43E76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B132D-E520-4297-9A61-7043C912AE61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9AA88-C662-492C-BBEB-BFE780946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6633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636" y="6379284"/>
            <a:ext cx="656217" cy="304800"/>
          </a:xfrm>
        </p:spPr>
        <p:txBody>
          <a:bodyPr/>
          <a:lstStyle>
            <a:lvl1pPr algn="ctr">
              <a:defRPr sz="1600"/>
            </a:lvl1pPr>
          </a:lstStyle>
          <a:p>
            <a:fld id="{65114C9D-5146-469F-AD36-4EECD05ED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2457D-2537-4084-BFEF-8FBCC42FB6DA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0345-88A6-4DDC-8361-429309531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C952E-5C79-4A69-8F07-6ACB18357C98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5B274-27D3-4799-85B6-2C12E625F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12301-34E3-4A19-9F5C-A904B4C9FD82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3A642-A287-4E72-AE22-DC48B0C05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0BE58-5381-404E-9CE6-F246BE9C4106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00F7-22DB-48C9-9A21-7813835CD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EB31B-019D-4D6F-AEA5-CC43784CCD0A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116E-383D-4695-88DC-8AB0CBA96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822AD-BDE0-41B9-91A7-37E07F89C828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999D-D9E3-4750-B06C-A23D949B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206DC-6862-4930-98E3-3364A4DC3CD6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847-F090-4CA3-8277-AD9C102E6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C29936-C63C-4A35-847C-2130C59AE8DB}" type="datetime1">
              <a:rPr lang="en-US"/>
              <a:pPr/>
              <a:t>11/17/2010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E9464B-FB6E-49F6-B78C-780A1C2B34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0641F43B-8A1E-4009-B290-096CFF277788}" type="datetime1">
              <a:rPr lang="en-US"/>
              <a:pPr/>
              <a:t>11/17/2010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5475" y="1143000"/>
            <a:ext cx="6972300" cy="2209800"/>
          </a:xfrm>
        </p:spPr>
        <p:txBody>
          <a:bodyPr/>
          <a:lstStyle/>
          <a:p>
            <a:r>
              <a:rPr lang="en-US" sz="3600" dirty="0" smtClean="0"/>
              <a:t>CS-150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Computing for Business </a:t>
            </a:r>
            <a:r>
              <a:rPr lang="en-US" sz="3600" dirty="0" smtClean="0"/>
              <a:t>Students</a:t>
            </a:r>
            <a:r>
              <a:rPr lang="en-US" sz="3600" i="1" dirty="0" smtClean="0">
                <a:solidFill>
                  <a:srgbClr val="996633"/>
                </a:solidFill>
              </a:rPr>
              <a:t> Financial Forecast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/>
            <a:r>
              <a:rPr lang="en-US" sz="2000" dirty="0"/>
              <a:t>Instructor: </a:t>
            </a:r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e-mail: </a:t>
            </a:r>
            <a:r>
              <a:rPr lang="en-US" sz="2000" dirty="0" smtClean="0"/>
              <a:t>barrick@cs.unm.edu</a:t>
            </a:r>
            <a:endParaRPr lang="en-US" sz="2000" dirty="0"/>
          </a:p>
          <a:p>
            <a:pPr marL="457200" indent="-457200" algn="l"/>
            <a:r>
              <a:rPr lang="en-US" sz="2000" dirty="0" smtClean="0"/>
              <a:t>       www.cs.unm.edu/~barrick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Office: Farris Engineering  Center (FEC) room </a:t>
            </a:r>
            <a:r>
              <a:rPr lang="en-US" sz="2000" dirty="0" smtClean="0"/>
              <a:t>106</a:t>
            </a:r>
            <a:endParaRPr lang="en-US" sz="2000" dirty="0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5607050" y="3692525"/>
          <a:ext cx="2990850" cy="2374900"/>
        </p:xfrm>
        <a:graphic>
          <a:graphicData uri="http://schemas.openxmlformats.org/presentationml/2006/ole">
            <p:oleObj spid="_x0000_s2061" name="Image" r:id="rId3" imgW="12266667" imgH="97396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86C3-95B1-4E4B-BEDE-9B5D4DC88B5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Income Example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31267" y="4049326"/>
            <a:ext cx="8194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 smtClean="0"/>
              <a:t>Given </a:t>
            </a:r>
            <a:r>
              <a:rPr lang="en-US" sz="2400" dirty="0"/>
              <a:t>the 2009 values </a:t>
            </a:r>
            <a:r>
              <a:rPr lang="en-US" sz="2400" dirty="0" smtClean="0"/>
              <a:t>above</a:t>
            </a:r>
            <a:r>
              <a:rPr lang="en-US" sz="2400" dirty="0"/>
              <a:t>, </a:t>
            </a:r>
            <a:r>
              <a:rPr lang="en-US" sz="2400" dirty="0" smtClean="0"/>
              <a:t>what is the </a:t>
            </a:r>
            <a:r>
              <a:rPr lang="en-US" sz="2400" dirty="0"/>
              <a:t>value of Gross Revenue in 2009?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0406" y="4961049"/>
            <a:ext cx="8194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 smtClean="0"/>
              <a:t>Gross Revenue = Printer Revenue   +   Ink Revenue</a:t>
            </a:r>
          </a:p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 smtClean="0"/>
              <a:t>                          =          C2*C4          +        C3*C5</a:t>
            </a:r>
          </a:p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 smtClean="0"/>
              <a:t>                          =                       $2,400.00</a:t>
            </a:r>
            <a:endParaRPr lang="en-US" sz="2400" dirty="0"/>
          </a:p>
        </p:txBody>
      </p:sp>
      <p:pic>
        <p:nvPicPr>
          <p:cNvPr id="13" name="Picture 12" descr="inc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708" y="1282592"/>
            <a:ext cx="8476735" cy="264772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86C3-95B1-4E4B-BEDE-9B5D4DC88B5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Quiz: Gross Revenue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31267" y="4040659"/>
            <a:ext cx="81946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 smtClean="0"/>
              <a:t>The best equation to enter in cell C6 is</a:t>
            </a:r>
          </a:p>
          <a:p>
            <a:pPr marL="457200" indent="-457200">
              <a:spcBef>
                <a:spcPct val="50000"/>
              </a:spcBef>
              <a:buClr>
                <a:srgbClr val="996633"/>
              </a:buClr>
              <a:buFont typeface="+mj-lt"/>
              <a:buAutoNum type="alphaLcParenR"/>
              <a:tabLst>
                <a:tab pos="344488" algn="l"/>
              </a:tabLst>
            </a:pPr>
            <a:r>
              <a:rPr lang="en-US" sz="2400" dirty="0" smtClean="0"/>
              <a:t>=C2*C3 + C4*C5</a:t>
            </a:r>
          </a:p>
          <a:p>
            <a:pPr marL="457200" indent="-457200">
              <a:spcBef>
                <a:spcPct val="50000"/>
              </a:spcBef>
              <a:buClr>
                <a:srgbClr val="996633"/>
              </a:buClr>
              <a:buFont typeface="+mj-lt"/>
              <a:buAutoNum type="alphaLcParenR"/>
              <a:tabLst>
                <a:tab pos="344488" algn="l"/>
              </a:tabLst>
            </a:pPr>
            <a:r>
              <a:rPr lang="en-US" sz="2400" dirty="0" smtClean="0"/>
              <a:t>=$C$2*C3 + $C$4*C5</a:t>
            </a:r>
          </a:p>
          <a:p>
            <a:pPr marL="457200" indent="-457200">
              <a:spcBef>
                <a:spcPct val="50000"/>
              </a:spcBef>
              <a:buClr>
                <a:srgbClr val="996633"/>
              </a:buClr>
              <a:buFont typeface="+mj-lt"/>
              <a:buAutoNum type="alphaLcParenR"/>
              <a:tabLst>
                <a:tab pos="344488" algn="l"/>
              </a:tabLst>
            </a:pPr>
            <a:r>
              <a:rPr lang="en-US" sz="2400" dirty="0" smtClean="0"/>
              <a:t>=C2*C4 + C3*C5</a:t>
            </a:r>
          </a:p>
        </p:txBody>
      </p:sp>
      <p:pic>
        <p:nvPicPr>
          <p:cNvPr id="8" name="Picture 7" descr="GrossReven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655" y="1279638"/>
            <a:ext cx="8002619" cy="26374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50720" y="4604010"/>
            <a:ext cx="38883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996633"/>
              </a:buClr>
              <a:buFont typeface="+mj-lt"/>
              <a:buAutoNum type="alphaLcParenR" startAt="4"/>
              <a:tabLst>
                <a:tab pos="344488" algn="l"/>
              </a:tabLst>
            </a:pPr>
            <a:r>
              <a:rPr lang="en-US" sz="2400" dirty="0" smtClean="0"/>
              <a:t>=C2*C4 + $C$3*$C$5</a:t>
            </a:r>
          </a:p>
          <a:p>
            <a:pPr marL="457200" indent="-457200">
              <a:spcBef>
                <a:spcPct val="50000"/>
              </a:spcBef>
              <a:buClr>
                <a:srgbClr val="996633"/>
              </a:buClr>
              <a:buFont typeface="+mj-lt"/>
              <a:buAutoNum type="alphaLcParenR" startAt="4"/>
              <a:tabLst>
                <a:tab pos="344488" algn="l"/>
              </a:tabLst>
            </a:pPr>
            <a:r>
              <a:rPr lang="en-US" sz="2400" dirty="0" smtClean="0"/>
              <a:t>=$C$2*C4 + $C$3*C5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AB5D-3186-4F3B-BAE5-4E03B15FBAD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Financial Forecast - Expenses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52732" y="4906448"/>
            <a:ext cx="7896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Within a single year, </a:t>
            </a:r>
            <a:r>
              <a:rPr lang="en-US" sz="2400" b="1" i="1" dirty="0" smtClean="0"/>
              <a:t>production facility costs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personnel costs</a:t>
            </a:r>
            <a:r>
              <a:rPr lang="en-US" sz="2400" dirty="0" smtClean="0"/>
              <a:t> are </a:t>
            </a:r>
            <a:r>
              <a:rPr lang="en-US" sz="2400" i="1" dirty="0" smtClean="0"/>
              <a:t>relatively insensitive</a:t>
            </a:r>
            <a:r>
              <a:rPr lang="en-US" sz="2400" dirty="0" smtClean="0"/>
              <a:t> to the number of items sold. 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/>
              <a:t>Fixed costs</a:t>
            </a:r>
            <a:r>
              <a:rPr lang="en-US" sz="2400" dirty="0" smtClean="0"/>
              <a:t> can change from year to year.</a:t>
            </a:r>
            <a:endParaRPr lang="en-US" sz="2400" dirty="0"/>
          </a:p>
        </p:txBody>
      </p:sp>
      <p:pic>
        <p:nvPicPr>
          <p:cNvPr id="6" name="Picture 5" descr="Expen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9" y="1441941"/>
            <a:ext cx="7797114" cy="331026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Fixed verses Marginal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5597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Travis and Evan are planning to start an on-site, computer repair service company. They imagine their primary expenses will be: a custom utility van, gasoline, tools, replacement computer parts, insurance, and their salaries. Which two of these are most likely to be Marginal Costs? 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 van and the gasoline.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Their salaries and the insurance.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Their salaries and the tools.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 van and the tools.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 gasoline and replacement computer parts.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68C7-984A-4BB0-A71B-EFDDD395668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996633"/>
                </a:solidFill>
              </a:rPr>
              <a:t>Total Printer Manufacturing Cost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5405438"/>
            <a:ext cx="7835900" cy="1277937"/>
          </a:xfrm>
        </p:spPr>
        <p:txBody>
          <a:bodyPr/>
          <a:lstStyle/>
          <a:p>
            <a:pPr>
              <a:buClr>
                <a:srgbClr val="996633"/>
              </a:buClr>
            </a:pPr>
            <a:r>
              <a:rPr lang="en-US" sz="2400" dirty="0"/>
              <a:t>Both tables have Printer Units Sold.</a:t>
            </a:r>
          </a:p>
          <a:p>
            <a:pPr>
              <a:buClr>
                <a:srgbClr val="996633"/>
              </a:buClr>
            </a:pPr>
            <a:r>
              <a:rPr lang="en-US" sz="2400" dirty="0"/>
              <a:t>Does it matter which of these is referenced in the equation to find the Total Printer Manufacturing Cost? 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866775" y="1285875"/>
          <a:ext cx="6653213" cy="2535238"/>
        </p:xfrm>
        <a:graphic>
          <a:graphicData uri="http://schemas.openxmlformats.org/presentationml/2006/ole">
            <p:oleObj spid="_x0000_s139268" name="Image" r:id="rId3" imgW="12330159" imgH="4698413" progId="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887413" y="3844925"/>
          <a:ext cx="8112125" cy="1528763"/>
        </p:xfrm>
        <a:graphic>
          <a:graphicData uri="http://schemas.openxmlformats.org/presentationml/2006/ole">
            <p:oleObj spid="_x0000_s139269" name="Image" r:id="rId4" imgW="15161905" imgH="28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DE70-92F3-4B66-B042-FBB5B856631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935913" cy="712787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Earnings Before Taxes </a:t>
            </a:r>
            <a:r>
              <a:rPr lang="en-US" sz="3200" dirty="0">
                <a:solidFill>
                  <a:srgbClr val="996633"/>
                </a:solidFill>
              </a:rPr>
              <a:t>(the bottom line)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249363" y="1368425"/>
            <a:ext cx="69342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How is this calculated?</a:t>
            </a:r>
          </a:p>
          <a:p>
            <a:pPr marL="342900" indent="-342900">
              <a:spcBef>
                <a:spcPct val="50000"/>
              </a:spcBef>
            </a:pP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What justification for any negative numbers might the presenter of this financial forecast give to a prospective investor?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805-62D3-4B6B-A401-4E62E04F4EC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996633"/>
                </a:solidFill>
              </a:rPr>
              <a:t>Quiz: Total </a:t>
            </a:r>
            <a:r>
              <a:rPr lang="en-US" sz="3200" dirty="0" smtClean="0">
                <a:solidFill>
                  <a:srgbClr val="996633"/>
                </a:solidFill>
              </a:rPr>
              <a:t>Expenses</a:t>
            </a:r>
            <a:endParaRPr lang="en-US" sz="3200" dirty="0">
              <a:solidFill>
                <a:srgbClr val="996633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713" y="4349578"/>
            <a:ext cx="7558087" cy="2298357"/>
          </a:xfrm>
        </p:spPr>
        <p:txBody>
          <a:bodyPr/>
          <a:lstStyle/>
          <a:p>
            <a:pPr marL="533400" indent="-533400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/>
              <a:t>Which equation is the best choice for cell </a:t>
            </a:r>
            <a:r>
              <a:rPr lang="en-US" sz="2000" dirty="0" smtClean="0"/>
              <a:t>C11?</a:t>
            </a:r>
            <a:endParaRPr lang="en-US" sz="2000" dirty="0"/>
          </a:p>
          <a:p>
            <a:pPr marL="533400" indent="-533400">
              <a:spcBef>
                <a:spcPts val="600"/>
              </a:spcBef>
              <a:buClr>
                <a:srgbClr val="996633"/>
              </a:buClr>
              <a:buFont typeface="Wingdings" pitchFamily="2" charset="2"/>
              <a:buAutoNum type="alphaLcParenR"/>
            </a:pPr>
            <a:r>
              <a:rPr lang="en-US" sz="2000" dirty="0" smtClean="0"/>
              <a:t>=C2 + C3 + C5 + C6 + C7 + C8 + C9 + C10</a:t>
            </a:r>
            <a:endParaRPr lang="en-US" sz="2000" dirty="0"/>
          </a:p>
          <a:p>
            <a:pPr marL="533400" indent="-533400">
              <a:spcBef>
                <a:spcPts val="600"/>
              </a:spcBef>
              <a:buFont typeface="Wingdings" pitchFamily="2" charset="2"/>
              <a:buAutoNum type="alphaLcParenR"/>
            </a:pPr>
            <a:r>
              <a:rPr lang="en-US" sz="2000" dirty="0" smtClean="0"/>
              <a:t>=C2 + C3 + (C5 + C6 + C7 + C8 + C9)*C10</a:t>
            </a:r>
          </a:p>
          <a:p>
            <a:pPr marL="533400" indent="-533400">
              <a:spcBef>
                <a:spcPts val="600"/>
              </a:spcBef>
              <a:buFont typeface="Wingdings" pitchFamily="2" charset="2"/>
              <a:buAutoNum type="alphaLcParenR"/>
            </a:pPr>
            <a:r>
              <a:rPr lang="en-US" sz="2000" dirty="0" smtClean="0"/>
              <a:t>=(C2 + C3 + C5 + C6 + C7 + C8 + C9)*C10</a:t>
            </a:r>
          </a:p>
          <a:p>
            <a:pPr marL="533400" indent="-533400">
              <a:spcBef>
                <a:spcPts val="600"/>
              </a:spcBef>
              <a:buFont typeface="Wingdings" pitchFamily="2" charset="2"/>
              <a:buAutoNum type="alphaLcParenR"/>
            </a:pPr>
            <a:r>
              <a:rPr lang="en-US" sz="2000" dirty="0" smtClean="0"/>
              <a:t>=(C2 + C3 + C5 + C6 + C7 + C8 + C9)*$C$10</a:t>
            </a:r>
          </a:p>
          <a:p>
            <a:pPr marL="533400" indent="-533400">
              <a:spcBef>
                <a:spcPts val="600"/>
              </a:spcBef>
              <a:buFont typeface="Wingdings" pitchFamily="2" charset="2"/>
              <a:buAutoNum type="alphaLcParenR"/>
            </a:pPr>
            <a:r>
              <a:rPr lang="en-US" sz="2000" dirty="0" smtClean="0"/>
              <a:t>=($C$2 + $C$3 + C5 + C6 + C7 + C8 + C9)*$C$10</a:t>
            </a:r>
          </a:p>
        </p:txBody>
      </p:sp>
      <p:pic>
        <p:nvPicPr>
          <p:cNvPr id="10" name="Picture 9" descr="Expense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044" y="936986"/>
            <a:ext cx="6824000" cy="331374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B586-4BFD-49E8-9767-E8AABD7D7A3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Round(value, digits)</a:t>
            </a:r>
          </a:p>
        </p:txBody>
      </p:sp>
      <p:pic>
        <p:nvPicPr>
          <p:cNvPr id="131076" name="Picture 4" descr="lab10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416050"/>
            <a:ext cx="80645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roundHe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713" y="3579813"/>
            <a:ext cx="5359400" cy="2944812"/>
          </a:xfrm>
          <a:prstGeom prst="rect">
            <a:avLst/>
          </a:prstGeom>
          <a:noFill/>
        </p:spPr>
      </p:pic>
      <p:pic>
        <p:nvPicPr>
          <p:cNvPr id="131079" name="Picture 7" descr="excelHel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8" y="3629025"/>
            <a:ext cx="3213100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Round()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4508" y="2755558"/>
            <a:ext cx="7965860" cy="38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B1, C1, D1 and E1 show the equations as text used in B2, C2, D2 and E2.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200" kern="0" dirty="0" smtClean="0">
                <a:latin typeface="+mn-lt"/>
              </a:rPr>
              <a:t>Cells B2:E2 are formatted as currency with  no decimal places.</a:t>
            </a:r>
          </a:p>
          <a:p>
            <a:pPr marL="533400" lvl="0" indent="-533400">
              <a:spcBef>
                <a:spcPts val="1200"/>
              </a:spcBef>
              <a:buClr>
                <a:srgbClr val="996633"/>
              </a:buClr>
              <a:buSzPct val="90000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values will display in </a:t>
            </a:r>
            <a:r>
              <a:rPr lang="en-US" sz="2200" kern="0" dirty="0" smtClean="0"/>
              <a:t>B2, C3, D2, and E2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AutoNum type="alphaLcParenR"/>
              <a:tabLst/>
              <a:defRPr/>
            </a:pPr>
            <a:r>
              <a:rPr lang="en-US" sz="2200" kern="0" dirty="0" smtClean="0">
                <a:latin typeface="+mn-lt"/>
              </a:rPr>
              <a:t>$7,  $8,  $77,  $77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AutoNum type="alphaLcParenR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$7,  $8,  $70,  $77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AutoNum type="alphaLcParenR"/>
              <a:tabLst/>
              <a:defRPr/>
            </a:pPr>
            <a:r>
              <a:rPr lang="en-US" sz="2200" kern="0" dirty="0" smtClean="0">
                <a:latin typeface="+mn-lt"/>
              </a:rPr>
              <a:t>$7,  $8,  $70,  $80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AutoNum type="alphaLcParenR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$8,  $8,  $77,  $77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AutoNum type="alphaLcParenR"/>
              <a:tabLst/>
              <a:defRPr/>
            </a:pPr>
            <a:r>
              <a:rPr lang="en-US" sz="2200" kern="0" dirty="0" smtClean="0">
                <a:latin typeface="+mn-lt"/>
              </a:rPr>
              <a:t>$8,  $8,  $77,  $80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06" y="1317760"/>
            <a:ext cx="8575590" cy="122508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664409" y="6100119"/>
            <a:ext cx="572530" cy="518984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19383" y="6120713"/>
            <a:ext cx="572530" cy="518984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59642" y="6091881"/>
            <a:ext cx="1940011" cy="518984"/>
          </a:xfrm>
          <a:prstGeom prst="rect">
            <a:avLst/>
          </a:prstGeom>
          <a:solidFill>
            <a:srgbClr val="D7E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38B-2A19-4D47-9EC4-C12C1657095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317002"/>
            <a:ext cx="8203474" cy="712787"/>
          </a:xfrm>
        </p:spPr>
        <p:txBody>
          <a:bodyPr/>
          <a:lstStyle/>
          <a:p>
            <a:r>
              <a:rPr lang="en-US" dirty="0" err="1" smtClean="0">
                <a:solidFill>
                  <a:srgbClr val="996633"/>
                </a:solidFill>
              </a:rPr>
              <a:t>VLOOKUP</a:t>
            </a:r>
            <a:r>
              <a:rPr lang="en-US" dirty="0" smtClean="0">
                <a:solidFill>
                  <a:srgbClr val="996633"/>
                </a:solidFill>
              </a:rPr>
              <a:t>(</a:t>
            </a:r>
            <a:r>
              <a:rPr lang="en-US" sz="3000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3000" dirty="0" smtClean="0">
                <a:solidFill>
                  <a:srgbClr val="996633"/>
                </a:solidFill>
              </a:rPr>
              <a:t>,  </a:t>
            </a:r>
            <a:r>
              <a:rPr lang="en-US" sz="3000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3000" dirty="0" smtClean="0">
                <a:solidFill>
                  <a:srgbClr val="996633"/>
                </a:solidFill>
              </a:rPr>
              <a:t>,  </a:t>
            </a:r>
            <a:r>
              <a:rPr lang="en-US" sz="3000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colunm_num</a:t>
            </a:r>
            <a:r>
              <a:rPr lang="en-US" dirty="0" smtClean="0">
                <a:solidFill>
                  <a:srgbClr val="996633"/>
                </a:solidFill>
              </a:rPr>
              <a:t>)</a:t>
            </a:r>
            <a:endParaRPr lang="en-US" dirty="0">
              <a:solidFill>
                <a:srgbClr val="9966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62025" y="1847850"/>
          <a:ext cx="7959725" cy="3517900"/>
        </p:xfrm>
        <a:graphic>
          <a:graphicData uri="http://schemas.openxmlformats.org/presentationml/2006/ole">
            <p:oleObj spid="_x0000_s124935" name="Worksheet" r:id="rId3" imgW="7958938" imgH="3518519" progId="Excel.Sheet.12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5666" y="1306641"/>
            <a:ext cx="3260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Active Excel Table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88726" y="5458512"/>
            <a:ext cx="69184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smtClean="0"/>
              <a:t>Shipping Cost (fill down from D2):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 smtClean="0"/>
              <a:t>     =</a:t>
            </a:r>
            <a:r>
              <a:rPr lang="en-US" sz="2800" dirty="0" err="1" smtClean="0"/>
              <a:t>VLOOKUP</a:t>
            </a:r>
            <a:r>
              <a:rPr lang="en-US" sz="2800" dirty="0" smtClean="0"/>
              <a:t>(B2,    $H$2:$J$4,   C2 )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(it’s almost over folks)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95400"/>
            <a:ext cx="8077200" cy="4835525"/>
          </a:xfrm>
        </p:spPr>
        <p:txBody>
          <a:bodyPr/>
          <a:lstStyle/>
          <a:p>
            <a:r>
              <a:rPr lang="en-US" dirty="0" smtClean="0"/>
              <a:t>Nov 15 – Lecture - Lab 11 Finical Forecast</a:t>
            </a:r>
            <a:br>
              <a:rPr lang="en-US" dirty="0" smtClean="0"/>
            </a:br>
            <a:r>
              <a:rPr lang="en-US" dirty="0" smtClean="0"/>
              <a:t>		Lab 10 continued during Lab Sessions</a:t>
            </a:r>
          </a:p>
          <a:p>
            <a:r>
              <a:rPr lang="en-US" dirty="0" smtClean="0"/>
              <a:t>Nov 22 – Lecture/Lab/Office Hours Cancelled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Lab Optional Monday-Wednesday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Enjoy Thanksgiving</a:t>
            </a:r>
          </a:p>
          <a:p>
            <a:r>
              <a:rPr lang="en-US" dirty="0" smtClean="0"/>
              <a:t>Nov 29 – Final Exam Review (Bring your </a:t>
            </a:r>
            <a:br>
              <a:rPr lang="en-US" dirty="0" smtClean="0"/>
            </a:br>
            <a:r>
              <a:rPr lang="en-US" dirty="0" smtClean="0"/>
              <a:t>		Questions)</a:t>
            </a:r>
            <a:br>
              <a:rPr lang="en-US" dirty="0" smtClean="0"/>
            </a:br>
            <a:r>
              <a:rPr lang="en-US" dirty="0" smtClean="0"/>
              <a:t>                Lab 11 during Lab (Due Dec 5)</a:t>
            </a:r>
          </a:p>
          <a:p>
            <a:r>
              <a:rPr lang="en-US" dirty="0" smtClean="0"/>
              <a:t>Dec 6 – Final Exam During Labs</a:t>
            </a:r>
            <a:br>
              <a:rPr lang="en-US" dirty="0" smtClean="0"/>
            </a:br>
            <a:r>
              <a:rPr lang="en-US" dirty="0" smtClean="0"/>
              <a:t>	        No Lecture</a:t>
            </a:r>
          </a:p>
          <a:p>
            <a:r>
              <a:rPr lang="en-US" dirty="0" smtClean="0"/>
              <a:t>Dec 11, 11:59 PM Last Day Labs accepted,     </a:t>
            </a:r>
            <a:br>
              <a:rPr lang="en-US" dirty="0" smtClean="0"/>
            </a:br>
            <a:r>
              <a:rPr lang="en-US" dirty="0" smtClean="0"/>
              <a:t>              Lab 12 Due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38B-2A19-4D47-9EC4-C12C1657095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317002"/>
            <a:ext cx="8203474" cy="712787"/>
          </a:xfrm>
        </p:spPr>
        <p:txBody>
          <a:bodyPr/>
          <a:lstStyle/>
          <a:p>
            <a:r>
              <a:rPr lang="en-US" dirty="0" err="1" smtClean="0">
                <a:solidFill>
                  <a:srgbClr val="996633"/>
                </a:solidFill>
              </a:rPr>
              <a:t>VLOOKUP</a:t>
            </a:r>
            <a:r>
              <a:rPr lang="en-US" dirty="0" smtClean="0">
                <a:solidFill>
                  <a:srgbClr val="996633"/>
                </a:solidFill>
              </a:rPr>
              <a:t>(</a:t>
            </a:r>
            <a:r>
              <a:rPr lang="en-US" sz="3000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3000" dirty="0" smtClean="0">
                <a:solidFill>
                  <a:srgbClr val="996633"/>
                </a:solidFill>
              </a:rPr>
              <a:t>,  </a:t>
            </a:r>
            <a:r>
              <a:rPr lang="en-US" sz="3000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3000" dirty="0" smtClean="0">
                <a:solidFill>
                  <a:srgbClr val="996633"/>
                </a:solidFill>
              </a:rPr>
              <a:t>,  </a:t>
            </a:r>
            <a:r>
              <a:rPr lang="en-US" sz="3000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colunm_num</a:t>
            </a:r>
            <a:r>
              <a:rPr lang="en-US" dirty="0" smtClean="0">
                <a:solidFill>
                  <a:srgbClr val="996633"/>
                </a:solidFill>
              </a:rPr>
              <a:t>)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897" y="1295399"/>
            <a:ext cx="8059783" cy="53927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The V in </a:t>
            </a:r>
            <a:r>
              <a:rPr lang="en-US" sz="2200" b="1" i="1" dirty="0" err="1">
                <a:solidFill>
                  <a:srgbClr val="996633"/>
                </a:solidFill>
              </a:rPr>
              <a:t>VLOOKUP</a:t>
            </a:r>
            <a:r>
              <a:rPr lang="en-US" sz="2200" dirty="0"/>
              <a:t> stands for vertical</a:t>
            </a:r>
            <a:r>
              <a:rPr lang="en-US" sz="22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The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2200" dirty="0" smtClean="0"/>
              <a:t> is searched for in the first column of the table. </a:t>
            </a:r>
          </a:p>
          <a:p>
            <a:pPr lvl="1">
              <a:spcBef>
                <a:spcPts val="1200"/>
              </a:spcBef>
            </a:pPr>
            <a:r>
              <a:rPr lang="en-US" sz="2200" dirty="0" err="1" smtClean="0"/>
              <a:t>VLOOKUP</a:t>
            </a:r>
            <a:r>
              <a:rPr lang="en-US" sz="2200" dirty="0" smtClean="0"/>
              <a:t> finds the row of the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200" dirty="0" smtClean="0"/>
              <a:t> containing the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2200" dirty="0" smtClean="0"/>
              <a:t>. 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If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2200" dirty="0" smtClean="0"/>
              <a:t> is not in the table, then </a:t>
            </a:r>
            <a:r>
              <a:rPr lang="en-US" sz="2200" dirty="0" err="1" smtClean="0"/>
              <a:t>VLOOKUP</a:t>
            </a:r>
            <a:r>
              <a:rPr lang="en-US" sz="2200" dirty="0" smtClean="0"/>
              <a:t> finds the row </a:t>
            </a:r>
            <a:r>
              <a:rPr lang="en-US" sz="2200" b="1" i="1" dirty="0" smtClean="0"/>
              <a:t>before</a:t>
            </a:r>
            <a:r>
              <a:rPr lang="en-US" sz="2200" dirty="0" smtClean="0"/>
              <a:t> the first table number </a:t>
            </a:r>
            <a:r>
              <a:rPr lang="en-US" sz="2200" b="1" i="1" dirty="0" smtClean="0"/>
              <a:t>greater than</a:t>
            </a:r>
            <a:r>
              <a:rPr lang="en-US" sz="2200" dirty="0" smtClean="0"/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If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lookup_value</a:t>
            </a:r>
            <a:r>
              <a:rPr lang="en-US" sz="2200" dirty="0" smtClean="0"/>
              <a:t> is greater than all the first column table numbers, then </a:t>
            </a:r>
            <a:r>
              <a:rPr lang="en-US" sz="2200" dirty="0" err="1" smtClean="0"/>
              <a:t>VLOOKUP</a:t>
            </a:r>
            <a:r>
              <a:rPr lang="en-US" sz="2200" dirty="0" smtClean="0"/>
              <a:t> finds the last row of the table.</a:t>
            </a:r>
          </a:p>
          <a:p>
            <a:pPr>
              <a:spcBef>
                <a:spcPts val="1200"/>
              </a:spcBef>
            </a:pPr>
            <a:r>
              <a:rPr lang="en-US" sz="2200" dirty="0" err="1" smtClean="0"/>
              <a:t>VLOOKUP</a:t>
            </a:r>
            <a:r>
              <a:rPr lang="en-US" sz="2200" dirty="0" smtClean="0"/>
              <a:t> </a:t>
            </a:r>
            <a:r>
              <a:rPr lang="en-US" sz="2200" b="1" i="1" dirty="0" smtClean="0"/>
              <a:t>returns the value</a:t>
            </a:r>
            <a:r>
              <a:rPr lang="en-US" sz="2200" dirty="0" smtClean="0"/>
              <a:t> in the found row and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column_num</a:t>
            </a:r>
            <a:r>
              <a:rPr lang="en-US" sz="2200" dirty="0" smtClean="0"/>
              <a:t> of the table.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The first column of the table MUST be in increasing order.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1E4C-D135-4DC2-8BF3-119C0D72F31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277813"/>
            <a:ext cx="8097837" cy="712787"/>
          </a:xfrm>
        </p:spPr>
        <p:txBody>
          <a:bodyPr/>
          <a:lstStyle/>
          <a:p>
            <a:r>
              <a:rPr lang="en-US" sz="3400" dirty="0">
                <a:solidFill>
                  <a:srgbClr val="996633"/>
                </a:solidFill>
              </a:rPr>
              <a:t>Deeply Nested IF() Returns Letter Grade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23825" y="1558925"/>
          <a:ext cx="8809038" cy="3870325"/>
        </p:xfrm>
        <a:graphic>
          <a:graphicData uri="http://schemas.openxmlformats.org/presentationml/2006/ole">
            <p:oleObj spid="_x0000_s125956" name="Image" r:id="rId3" imgW="15060317" imgH="6615873" progId="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203450" y="4324350"/>
          <a:ext cx="6630988" cy="577850"/>
        </p:xfrm>
        <a:graphic>
          <a:graphicData uri="http://schemas.openxmlformats.org/presentationml/2006/ole">
            <p:oleObj spid="_x0000_s125957" name="Image" r:id="rId4" imgW="6120635" imgH="533145" progId="">
              <p:embed/>
            </p:oleObj>
          </a:graphicData>
        </a:graphic>
      </p:graphicFrame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5151438" y="2625725"/>
            <a:ext cx="3584575" cy="1747838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1709738" y="2606675"/>
            <a:ext cx="506412" cy="172085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25364" y="5143929"/>
            <a:ext cx="5881816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It is necessary, in the nesting, that </a:t>
            </a:r>
          </a:p>
          <a:p>
            <a:pPr>
              <a:spcBef>
                <a:spcPct val="50000"/>
              </a:spcBef>
            </a:pPr>
            <a:r>
              <a:rPr lang="en-US" sz="2200" dirty="0" smtClean="0"/>
              <a:t>	IF(</a:t>
            </a:r>
            <a:r>
              <a:rPr lang="en-US" sz="2200" dirty="0" smtClean="0">
                <a:solidFill>
                  <a:srgbClr val="0033CC"/>
                </a:solidFill>
              </a:rPr>
              <a:t>B2</a:t>
            </a:r>
            <a:r>
              <a:rPr lang="en-US" sz="2200" dirty="0" smtClean="0"/>
              <a:t>&lt;</a:t>
            </a:r>
            <a:r>
              <a:rPr lang="en-US" sz="2200" dirty="0" smtClean="0">
                <a:solidFill>
                  <a:srgbClr val="009A00"/>
                </a:solidFill>
              </a:rPr>
              <a:t>$A$12</a:t>
            </a:r>
            <a:r>
              <a:rPr lang="en-US" sz="2200" dirty="0" smtClean="0"/>
              <a:t>...  is before </a:t>
            </a:r>
          </a:p>
          <a:p>
            <a:pPr>
              <a:spcBef>
                <a:spcPct val="50000"/>
              </a:spcBef>
            </a:pPr>
            <a:r>
              <a:rPr lang="en-US" sz="2200" dirty="0" smtClean="0"/>
              <a:t>	,IF(</a:t>
            </a:r>
            <a:r>
              <a:rPr lang="en-US" sz="2200" dirty="0" smtClean="0">
                <a:solidFill>
                  <a:srgbClr val="0033CC"/>
                </a:solidFill>
              </a:rPr>
              <a:t>B2</a:t>
            </a:r>
            <a:r>
              <a:rPr lang="en-US" sz="2200" dirty="0" smtClean="0"/>
              <a:t>&lt;</a:t>
            </a:r>
            <a:r>
              <a:rPr lang="en-US" sz="2200" dirty="0" smtClean="0">
                <a:solidFill>
                  <a:srgbClr val="C00000"/>
                </a:solidFill>
              </a:rPr>
              <a:t>$A$13</a:t>
            </a:r>
            <a:r>
              <a:rPr lang="en-US" sz="2200" dirty="0" smtClean="0"/>
              <a:t>...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38B-2A19-4D47-9EC4-C12C1657095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2615" y="277813"/>
            <a:ext cx="8031893" cy="712787"/>
          </a:xfrm>
        </p:spPr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Letter Grade by IF and </a:t>
            </a:r>
            <a:r>
              <a:rPr lang="en-US" dirty="0" err="1" smtClean="0">
                <a:solidFill>
                  <a:srgbClr val="996633"/>
                </a:solidFill>
              </a:rPr>
              <a:t>VLOOKUP</a:t>
            </a:r>
            <a:endParaRPr lang="en-US" dirty="0">
              <a:solidFill>
                <a:srgbClr val="9966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8105" y="1865013"/>
          <a:ext cx="6781800" cy="3248025"/>
        </p:xfrm>
        <a:graphic>
          <a:graphicData uri="http://schemas.openxmlformats.org/presentationml/2006/ole">
            <p:oleObj spid="_x0000_s144387" name="Worksheet" r:id="rId3" imgW="6781282" imgH="3248049" progId="Excel.Sheet.12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3309" y="1244857"/>
            <a:ext cx="3260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Active Excel Table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751" y="5770605"/>
            <a:ext cx="64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r>
              <a:rPr lang="en-US" sz="2800" dirty="0" err="1" smtClean="0"/>
              <a:t>VLOOKUP</a:t>
            </a:r>
            <a:r>
              <a:rPr lang="en-US" sz="2800" dirty="0" smtClean="0"/>
              <a:t>(B2,   $F$2:$G$6,    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E956-DA0E-4BE0-99B6-C8ABF1E91F48}" type="slidenum">
              <a:rPr lang="en-US"/>
              <a:pPr/>
              <a:t>24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Quiz: </a:t>
            </a:r>
            <a:r>
              <a:rPr lang="en-US" dirty="0">
                <a:solidFill>
                  <a:srgbClr val="996633"/>
                </a:solidFill>
              </a:rPr>
              <a:t>Total Cost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4414702"/>
            <a:ext cx="7772400" cy="2012224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n-US" sz="2200" dirty="0"/>
              <a:t>Which </a:t>
            </a:r>
            <a:r>
              <a:rPr lang="en-US" sz="2200" dirty="0" smtClean="0"/>
              <a:t>is the best Excel </a:t>
            </a:r>
            <a:r>
              <a:rPr lang="en-US" sz="2200" dirty="0"/>
              <a:t>equation </a:t>
            </a:r>
            <a:r>
              <a:rPr lang="en-US" sz="2200" dirty="0" smtClean="0"/>
              <a:t>to enter </a:t>
            </a:r>
            <a:r>
              <a:rPr lang="en-US" sz="2200" dirty="0"/>
              <a:t>in </a:t>
            </a:r>
            <a:r>
              <a:rPr lang="en-US" sz="2200" dirty="0" smtClean="0"/>
              <a:t>cell D2?</a:t>
            </a:r>
            <a:endParaRPr lang="en-US" sz="2200" dirty="0"/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a)</a:t>
            </a:r>
            <a:r>
              <a:rPr lang="en-US" sz="2200" dirty="0"/>
              <a:t> </a:t>
            </a:r>
            <a:r>
              <a:rPr lang="en-US" sz="2200" dirty="0" smtClean="0"/>
              <a:t>=A2 + $B$2 + C2</a:t>
            </a:r>
            <a:endParaRPr lang="en-US" sz="2200" dirty="0"/>
          </a:p>
          <a:p>
            <a:pPr>
              <a:spcBef>
                <a:spcPct val="35000"/>
              </a:spcBef>
              <a:buNone/>
            </a:pPr>
            <a:r>
              <a:rPr lang="en-US" sz="2200" dirty="0">
                <a:solidFill>
                  <a:srgbClr val="996633"/>
                </a:solidFill>
              </a:rPr>
              <a:t>	b) </a:t>
            </a:r>
            <a:r>
              <a:rPr lang="en-US" sz="2200" dirty="0" smtClean="0"/>
              <a:t>=A2 + B2 + $C$2</a:t>
            </a:r>
            <a:endParaRPr lang="en-US" sz="2200" dirty="0"/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c)</a:t>
            </a:r>
            <a:r>
              <a:rPr lang="en-US" sz="2200" dirty="0"/>
              <a:t> </a:t>
            </a:r>
            <a:r>
              <a:rPr lang="en-US" sz="2200" dirty="0" smtClean="0"/>
              <a:t>=A2 </a:t>
            </a:r>
            <a:r>
              <a:rPr lang="en-US" sz="2200" dirty="0"/>
              <a:t>+ </a:t>
            </a:r>
            <a:r>
              <a:rPr lang="en-US" sz="2200" dirty="0" smtClean="0"/>
              <a:t>C2</a:t>
            </a:r>
            <a:endParaRPr lang="en-US" sz="2200" dirty="0"/>
          </a:p>
        </p:txBody>
      </p:sp>
      <p:pic>
        <p:nvPicPr>
          <p:cNvPr id="6" name="Picture 5" descr="TotalC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825" y="1327497"/>
            <a:ext cx="7961905" cy="2819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25187" y="4847805"/>
            <a:ext cx="3939099" cy="12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35000"/>
              </a:spcBef>
              <a:buClr>
                <a:srgbClr val="996633"/>
              </a:buClr>
              <a:buSzPct val="90000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d)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lang="en-US" sz="2200" noProof="0" dirty="0" smtClean="0"/>
              <a:t>$</a:t>
            </a:r>
            <a:r>
              <a:rPr lang="en-US" sz="2200" dirty="0" smtClean="0"/>
              <a:t>A$2 + C2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35000"/>
              </a:spcBef>
              <a:buClr>
                <a:srgbClr val="996633"/>
              </a:buClr>
              <a:buSzPct val="90000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e) </a:t>
            </a:r>
            <a:r>
              <a:rPr lang="en-US" sz="2200" kern="0" dirty="0" smtClean="0"/>
              <a:t>=</a:t>
            </a:r>
            <a:r>
              <a:rPr lang="en-US" sz="2200" dirty="0" smtClean="0"/>
              <a:t>A2 + $C$2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664D-8B44-46A0-900C-C1D0FB64A73D}" type="slidenum">
              <a:rPr lang="en-US"/>
              <a:pPr/>
              <a:t>25</a:t>
            </a:fld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01297"/>
            <a:ext cx="7986713" cy="24466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	</a:t>
            </a: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Quiz: </a:t>
            </a:r>
            <a:r>
              <a:rPr lang="en-US" dirty="0">
                <a:solidFill>
                  <a:srgbClr val="996633"/>
                </a:solidFill>
              </a:rPr>
              <a:t>Shipping Costs using IF()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798513" y="3954162"/>
            <a:ext cx="8002587" cy="27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n-US" sz="2200" dirty="0" smtClean="0"/>
              <a:t>Which is the best Excel equation to enter in cell C2?</a:t>
            </a:r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a)</a:t>
            </a:r>
            <a:r>
              <a:rPr lang="en-US" sz="2200" dirty="0"/>
              <a:t> </a:t>
            </a:r>
            <a:r>
              <a:rPr lang="en-US" sz="2200" dirty="0" smtClean="0"/>
              <a:t>=IF(B2&lt;G3,     H2,    IF(B2&lt;G4,     H3,   H4))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b)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 smtClean="0"/>
              <a:t>=IF(B2&lt;$G$3,    $H$2,    IF(B2&lt;$G$4,    $H$3,    $H$4))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c)</a:t>
            </a:r>
            <a:r>
              <a:rPr lang="en-US" sz="2200" dirty="0"/>
              <a:t> </a:t>
            </a:r>
            <a:r>
              <a:rPr lang="en-US" sz="2200" dirty="0" smtClean="0"/>
              <a:t>=IF(B2&gt;$G$2,    $H$2,    IF(B2&gt;$G$3,    $H$3,    $H$4))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d)</a:t>
            </a:r>
            <a:r>
              <a:rPr lang="en-US" sz="2200" dirty="0"/>
              <a:t> </a:t>
            </a:r>
            <a:r>
              <a:rPr lang="en-US" sz="2200" dirty="0" smtClean="0"/>
              <a:t>=IF(B2&gt;$G$2,    $H$3,    IF(B2&gt;$G$2,    $H$3,    $H$4))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e)</a:t>
            </a:r>
            <a:r>
              <a:rPr lang="en-US" sz="2200" dirty="0"/>
              <a:t> </a:t>
            </a:r>
            <a:r>
              <a:rPr lang="en-US" sz="2200" dirty="0" smtClean="0"/>
              <a:t>=IF(B2&lt;$G$2,    $H$2,    IF(B2&lt;$G$3,    $H$3,    $H$4))</a:t>
            </a:r>
            <a:endParaRPr lang="en-US" sz="2200" dirty="0"/>
          </a:p>
        </p:txBody>
      </p:sp>
      <p:pic>
        <p:nvPicPr>
          <p:cNvPr id="10" name="Picture 9" descr="ShippingCost-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901" y="981508"/>
            <a:ext cx="7961905" cy="28190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3AB7-30B8-4D51-81BD-CE97B7A4E675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462588"/>
            <a:ext cx="7986713" cy="889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0066FF"/>
                </a:solidFill>
              </a:rPr>
              <a:t>	</a:t>
            </a:r>
            <a:endParaRPr lang="en-US" sz="2400" b="1">
              <a:latin typeface="Courier New" pitchFamily="49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Quiz: </a:t>
            </a:r>
            <a:r>
              <a:rPr lang="en-US" dirty="0">
                <a:solidFill>
                  <a:srgbClr val="996633"/>
                </a:solidFill>
              </a:rPr>
              <a:t>Shipping Costs: </a:t>
            </a:r>
            <a:r>
              <a:rPr lang="en-US" dirty="0" err="1">
                <a:solidFill>
                  <a:srgbClr val="996633"/>
                </a:solidFill>
              </a:rPr>
              <a:t>VLOOKUP</a:t>
            </a:r>
            <a:r>
              <a:rPr lang="en-US" dirty="0">
                <a:solidFill>
                  <a:srgbClr val="996633"/>
                </a:solidFill>
              </a:rPr>
              <a:t>()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798513" y="3948113"/>
            <a:ext cx="8002587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n-US" sz="2200" dirty="0" smtClean="0"/>
              <a:t>Which is the best Excel equation to enter in cell C2?</a:t>
            </a:r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996633"/>
                </a:solidFill>
              </a:rPr>
              <a:t>a)</a:t>
            </a:r>
            <a:r>
              <a:rPr lang="en-US" sz="2200" dirty="0" smtClean="0"/>
              <a:t> =</a:t>
            </a:r>
            <a:r>
              <a:rPr lang="en-US" sz="2200" dirty="0" err="1" smtClean="0"/>
              <a:t>VLOOKUP</a:t>
            </a:r>
            <a:r>
              <a:rPr lang="en-US" sz="2200" dirty="0" smtClean="0"/>
              <a:t>(A2,  G2:H4,  2)</a:t>
            </a:r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b)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 smtClean="0"/>
              <a:t>=</a:t>
            </a:r>
            <a:r>
              <a:rPr lang="en-US" sz="2200" dirty="0" err="1" smtClean="0"/>
              <a:t>VLOOKUP</a:t>
            </a:r>
            <a:r>
              <a:rPr lang="en-US" sz="2200" dirty="0" smtClean="0"/>
              <a:t>($A$2,  $G$2:$H$4,  2)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c)</a:t>
            </a:r>
            <a:r>
              <a:rPr lang="en-US" sz="2200" dirty="0"/>
              <a:t> </a:t>
            </a:r>
            <a:r>
              <a:rPr lang="en-US" sz="2200" dirty="0" smtClean="0"/>
              <a:t>=</a:t>
            </a:r>
            <a:r>
              <a:rPr lang="en-US" sz="2200" dirty="0" err="1" smtClean="0"/>
              <a:t>VLOOKUP</a:t>
            </a:r>
            <a:r>
              <a:rPr lang="en-US" sz="2200" dirty="0" smtClean="0"/>
              <a:t>(B2,  G2:H4,  2)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d)</a:t>
            </a:r>
            <a:r>
              <a:rPr lang="en-US" sz="2200" dirty="0"/>
              <a:t> </a:t>
            </a:r>
            <a:r>
              <a:rPr lang="en-US" sz="2200" dirty="0" smtClean="0"/>
              <a:t>=</a:t>
            </a:r>
            <a:r>
              <a:rPr lang="en-US" sz="2200" dirty="0" err="1" smtClean="0"/>
              <a:t>VLOOKUP</a:t>
            </a:r>
            <a:r>
              <a:rPr lang="en-US" sz="2200" dirty="0" smtClean="0"/>
              <a:t>($B$2,  $G$2:$H$4,  2)</a:t>
            </a:r>
            <a:endParaRPr lang="en-US" sz="2200" dirty="0"/>
          </a:p>
          <a:p>
            <a:pPr marL="342900" indent="-34290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>
                <a:solidFill>
                  <a:srgbClr val="996633"/>
                </a:solidFill>
              </a:rPr>
              <a:t>	e</a:t>
            </a:r>
            <a:r>
              <a:rPr lang="en-US" sz="2200" dirty="0" smtClean="0">
                <a:solidFill>
                  <a:srgbClr val="996633"/>
                </a:solidFill>
              </a:rPr>
              <a:t>)</a:t>
            </a:r>
            <a:r>
              <a:rPr lang="en-US" sz="2200" dirty="0" smtClean="0"/>
              <a:t> =</a:t>
            </a:r>
            <a:r>
              <a:rPr lang="en-US" sz="2200" dirty="0" err="1" smtClean="0"/>
              <a:t>VLOOKUP</a:t>
            </a:r>
            <a:r>
              <a:rPr lang="en-US" sz="2200" dirty="0" smtClean="0"/>
              <a:t>(B2,  $G$2:$H$4,  2)</a:t>
            </a:r>
            <a:endParaRPr lang="en-US" sz="2200" dirty="0"/>
          </a:p>
        </p:txBody>
      </p:sp>
      <p:pic>
        <p:nvPicPr>
          <p:cNvPr id="10" name="Picture 9" descr="ShippingCost-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329" y="944437"/>
            <a:ext cx="8011848" cy="28367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0A4F6-A58F-40B4-99DA-6487294E52AC}" type="slidenum">
              <a:rPr lang="en-US"/>
              <a:pPr/>
              <a:t>27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87325"/>
            <a:ext cx="8142288" cy="803275"/>
          </a:xfrm>
        </p:spPr>
        <p:txBody>
          <a:bodyPr/>
          <a:lstStyle/>
          <a:p>
            <a:r>
              <a:rPr lang="en-US" sz="2800" dirty="0" smtClean="0">
                <a:solidFill>
                  <a:srgbClr val="996633"/>
                </a:solidFill>
              </a:rPr>
              <a:t>Excel Poem by John </a:t>
            </a:r>
            <a:r>
              <a:rPr lang="en-US" sz="2800" dirty="0" err="1" smtClean="0">
                <a:solidFill>
                  <a:srgbClr val="996633"/>
                </a:solidFill>
              </a:rPr>
              <a:t>Walkenbach</a:t>
            </a:r>
            <a:endParaRPr lang="en-US" sz="2800" dirty="0">
              <a:solidFill>
                <a:srgbClr val="996633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476" y="3794169"/>
            <a:ext cx="8130745" cy="62107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2400" dirty="0" smtClean="0">
                <a:solidFill>
                  <a:srgbClr val="996633"/>
                </a:solidFill>
              </a:rPr>
              <a:t>=((A1+B1+C1+(A2*SQRT(B2)))/A3)+(A4*B4)=(A5^B5)+C5</a:t>
            </a:r>
          </a:p>
        </p:txBody>
      </p:sp>
      <p:pic>
        <p:nvPicPr>
          <p:cNvPr id="130053" name="Picture 5" descr="po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34" y="897924"/>
            <a:ext cx="4962525" cy="276383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81381" y="4402183"/>
            <a:ext cx="6609924" cy="223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dozen, a gross and a score,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 three times the square root of four,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Divided by seven,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 five times eleven,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Equals nine squared and not a bit more.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12 – PowerPoint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 smtClean="0"/>
              <a:t>Dec 11, 11:59 PM </a:t>
            </a:r>
            <a:endParaRPr lang="en-US" dirty="0" smtClean="0"/>
          </a:p>
          <a:p>
            <a:r>
              <a:rPr lang="en-US" dirty="0" smtClean="0"/>
              <a:t>No Lecture on PowerPoint</a:t>
            </a:r>
          </a:p>
          <a:p>
            <a:r>
              <a:rPr lang="en-US" b="1" i="1" dirty="0" smtClean="0"/>
              <a:t>Optional</a:t>
            </a:r>
          </a:p>
          <a:p>
            <a:r>
              <a:rPr lang="en-US" dirty="0" smtClean="0"/>
              <a:t>You choose to do it, it counts for 200 points (instead of the normal 100 points) and your lab grade will be out of 1300 (as opposed to 1100).</a:t>
            </a:r>
          </a:p>
          <a:p>
            <a:r>
              <a:rPr lang="en-US" dirty="0" smtClean="0"/>
              <a:t>Note that do to the due date, you can’t hand this in late.</a:t>
            </a:r>
            <a:endParaRPr lang="en-US" dirty="0" smtClean="0"/>
          </a:p>
          <a:p>
            <a:r>
              <a:rPr lang="en-US" dirty="0" smtClean="0"/>
              <a:t>This my current understanding, any changes will only be to your advantage.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Which of the following uses </a:t>
            </a:r>
            <a:r>
              <a:rPr lang="en-US" i="1" dirty="0"/>
              <a:t>Correct Syntax</a:t>
            </a:r>
            <a:r>
              <a:rPr lang="en-US" dirty="0"/>
              <a:t>?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996633"/>
                </a:solidFill>
              </a:rPr>
              <a:t>a)</a:t>
            </a:r>
            <a:r>
              <a:rPr lang="en-US" dirty="0"/>
              <a:t> =</a:t>
            </a:r>
            <a:r>
              <a:rPr lang="en-US" dirty="0" smtClean="0"/>
              <a:t>IF(WEEKDAY(C3)=1,C3+1,C3)</a:t>
            </a:r>
            <a:endParaRPr lang="en-US" dirty="0"/>
          </a:p>
          <a:p>
            <a:pPr>
              <a:spcBef>
                <a:spcPts val="2400"/>
              </a:spcBef>
              <a:buNone/>
            </a:pPr>
            <a:r>
              <a:rPr lang="en-US" dirty="0">
                <a:solidFill>
                  <a:srgbClr val="996633"/>
                </a:solidFill>
              </a:rPr>
              <a:t>b)</a:t>
            </a:r>
            <a:r>
              <a:rPr lang="en-US" dirty="0"/>
              <a:t> </a:t>
            </a:r>
            <a:r>
              <a:rPr lang="en-US" dirty="0" smtClean="0"/>
              <a:t>=IF(WEEKDAY(C3=1),C3+1,C3)</a:t>
            </a:r>
            <a:endParaRPr lang="en-US" dirty="0"/>
          </a:p>
          <a:p>
            <a:pPr>
              <a:spcBef>
                <a:spcPts val="2400"/>
              </a:spcBef>
              <a:buNone/>
            </a:pPr>
            <a:r>
              <a:rPr lang="en-US" dirty="0">
                <a:solidFill>
                  <a:srgbClr val="996633"/>
                </a:solidFill>
              </a:rPr>
              <a:t>c)</a:t>
            </a:r>
            <a:r>
              <a:rPr lang="en-US" dirty="0"/>
              <a:t> </a:t>
            </a:r>
            <a:r>
              <a:rPr lang="en-US" dirty="0" smtClean="0"/>
              <a:t>=IF(WEEKDAY(C3=1,C3+1),C3)</a:t>
            </a:r>
            <a:endParaRPr lang="en-US" dirty="0"/>
          </a:p>
          <a:p>
            <a:pPr>
              <a:spcBef>
                <a:spcPts val="2400"/>
              </a:spcBef>
              <a:buNone/>
            </a:pPr>
            <a:r>
              <a:rPr lang="en-US" dirty="0">
                <a:solidFill>
                  <a:srgbClr val="996633"/>
                </a:solidFill>
              </a:rPr>
              <a:t>d)</a:t>
            </a:r>
            <a:r>
              <a:rPr lang="en-US" dirty="0"/>
              <a:t> </a:t>
            </a:r>
            <a:r>
              <a:rPr lang="en-US" dirty="0" smtClean="0"/>
              <a:t>=IF(WEEKDAY(C3)=(1,C3+1,C3))</a:t>
            </a:r>
            <a:endParaRPr lang="en-US" dirty="0"/>
          </a:p>
          <a:p>
            <a:pPr>
              <a:spcBef>
                <a:spcPts val="2400"/>
              </a:spcBef>
              <a:buNone/>
            </a:pPr>
            <a:r>
              <a:rPr lang="en-US" dirty="0">
                <a:solidFill>
                  <a:srgbClr val="996633"/>
                </a:solidFill>
              </a:rPr>
              <a:t>e)</a:t>
            </a:r>
            <a:r>
              <a:rPr lang="en-US" dirty="0"/>
              <a:t> </a:t>
            </a:r>
            <a:r>
              <a:rPr lang="en-US" dirty="0" smtClean="0"/>
              <a:t>=IF(WEEKDAY(C3=1,(C3+1,C3))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Employer Contribution Percentage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7127" y="1339402"/>
            <a:ext cx="804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=IF(H2&lt;=$C$4,  </a:t>
            </a:r>
            <a:r>
              <a:rPr lang="pt-BR" sz="2000" dirty="0" smtClean="0">
                <a:solidFill>
                  <a:srgbClr val="0033CC"/>
                </a:solidFill>
              </a:rPr>
              <a:t>H2</a:t>
            </a:r>
            <a:r>
              <a:rPr lang="pt-BR" sz="2000" dirty="0" smtClean="0"/>
              <a:t>,   IF(H2&gt;=13%, </a:t>
            </a:r>
            <a:r>
              <a:rPr lang="pt-BR" sz="2000" dirty="0" smtClean="0">
                <a:solidFill>
                  <a:srgbClr val="8A3CC4"/>
                </a:solidFill>
              </a:rPr>
              <a:t>7%</a:t>
            </a:r>
            <a:r>
              <a:rPr lang="pt-BR" sz="2000" dirty="0" smtClean="0"/>
              <a:t>,  </a:t>
            </a:r>
            <a:r>
              <a:rPr lang="pt-BR" sz="2000" dirty="0" smtClean="0">
                <a:solidFill>
                  <a:srgbClr val="008000"/>
                </a:solidFill>
              </a:rPr>
              <a:t>(</a:t>
            </a:r>
            <a:r>
              <a:rPr lang="pt-BR" sz="2000" dirty="0" smtClean="0">
                <a:solidFill>
                  <a:srgbClr val="009A00"/>
                </a:solidFill>
              </a:rPr>
              <a:t>H2-$C$4) * 25% + $C$4</a:t>
            </a:r>
            <a:r>
              <a:rPr lang="pt-BR" sz="2000" dirty="0" smtClean="0"/>
              <a:t>) )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980350" y="2987901"/>
            <a:ext cx="888643" cy="450757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205729" y="2363274"/>
            <a:ext cx="1300769" cy="25758"/>
          </a:xfrm>
          <a:prstGeom prst="straightConnector1">
            <a:avLst/>
          </a:prstGeom>
          <a:ln w="38100">
            <a:solidFill>
              <a:srgbClr val="9966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978203" y="5445618"/>
            <a:ext cx="491544" cy="4915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18231" y="5537915"/>
            <a:ext cx="1365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Case 1: </a:t>
            </a:r>
            <a:r>
              <a:rPr lang="en-US" sz="2000" dirty="0" smtClean="0">
                <a:solidFill>
                  <a:srgbClr val="C00000"/>
                </a:solidFill>
              </a:rPr>
              <a:t>Should be 5.00%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6993228" y="4675029"/>
            <a:ext cx="708340" cy="4765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5505" y="3964547"/>
            <a:ext cx="1365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A00"/>
                </a:solidFill>
              </a:rPr>
              <a:t>Case 3: </a:t>
            </a:r>
            <a:r>
              <a:rPr lang="en-US" sz="2000" dirty="0" smtClean="0">
                <a:solidFill>
                  <a:srgbClr val="C00000"/>
                </a:solidFill>
              </a:rPr>
              <a:t>Should be 5.25%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8" name="Picture 27" descr="StudentQu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54" y="1790162"/>
            <a:ext cx="6605964" cy="48553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925134" y="4374524"/>
            <a:ext cx="309081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C4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 not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contain the value 5%. The value in C4 is 4.90%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E58C-D180-4552-84BB-5412F4F1A84C}" type="slidenum">
              <a:rPr lang="en-US"/>
              <a:pPr/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Quiz: </a:t>
            </a:r>
            <a:r>
              <a:rPr lang="en-US" dirty="0">
                <a:solidFill>
                  <a:srgbClr val="996633"/>
                </a:solidFill>
              </a:rPr>
              <a:t>Student Loan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814388" y="1274763"/>
          <a:ext cx="7624762" cy="1630362"/>
        </p:xfrm>
        <a:graphic>
          <a:graphicData uri="http://schemas.openxmlformats.org/presentationml/2006/ole">
            <p:oleObj spid="_x0000_s126980" name="Image" r:id="rId3" imgW="11758730" imgH="2514286" progId="">
              <p:embed/>
            </p:oleObj>
          </a:graphicData>
        </a:graphic>
      </p:graphicFrame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011238" y="2998788"/>
            <a:ext cx="773588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/>
              <a:t>A student loan is taken out for $5200.00 on 3/1/2008. The loan has an APR of 4.25%. There are no payments due for 4 years. </a:t>
            </a:r>
            <a:r>
              <a:rPr lang="en-US" dirty="0" smtClean="0"/>
              <a:t>Starting on the lone date, the </a:t>
            </a:r>
            <a:r>
              <a:rPr lang="en-US" dirty="0"/>
              <a:t>loan balance accrues </a:t>
            </a:r>
            <a:r>
              <a:rPr lang="en-US" dirty="0" smtClean="0"/>
              <a:t>interest compounded monthly. </a:t>
            </a:r>
            <a:r>
              <a:rPr lang="en-US" dirty="0"/>
              <a:t>Which equation entered in B3 can fill down through B5 to correctly give the balance of the loan each month?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a)</a:t>
            </a:r>
            <a:r>
              <a:rPr lang="en-US" sz="2200" dirty="0"/>
              <a:t> = B2*$E$2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b)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= B2*$E$2/12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c) </a:t>
            </a:r>
            <a:r>
              <a:rPr lang="en-US" sz="2200" dirty="0"/>
              <a:t>= B2 + B2*($E$2/12)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d)</a:t>
            </a:r>
            <a:r>
              <a:rPr lang="en-US" sz="2200" dirty="0"/>
              <a:t> = $E$1 + $E$1*($E$2/12)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996633"/>
                </a:solidFill>
              </a:rPr>
              <a:t>e) </a:t>
            </a:r>
            <a:r>
              <a:rPr lang="en-US" sz="2200" dirty="0"/>
              <a:t>= E1 + E1*($E$2/12)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FCF-5E14-448A-A0D7-AD6F5642C646}" type="slidenum">
              <a:rPr lang="en-US"/>
              <a:pPr/>
              <a:t>7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6633"/>
                </a:solidFill>
              </a:rPr>
              <a:t>Financial Forecast Terms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300163"/>
            <a:ext cx="8068447" cy="5347772"/>
          </a:xfrm>
        </p:spPr>
        <p:txBody>
          <a:bodyPr/>
          <a:lstStyle/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 smtClean="0">
                <a:solidFill>
                  <a:srgbClr val="996633"/>
                </a:solidFill>
              </a:rPr>
              <a:t>Financial Forecast</a:t>
            </a:r>
            <a:r>
              <a:rPr lang="en-US" sz="2400" dirty="0" smtClean="0"/>
              <a:t> </a:t>
            </a:r>
            <a:r>
              <a:rPr lang="en-US" sz="2400" dirty="0"/>
              <a:t>can refer to an annual projection of income and expenses for a company, division or department. </a:t>
            </a:r>
          </a:p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>
                <a:solidFill>
                  <a:srgbClr val="996633"/>
                </a:solidFill>
              </a:rPr>
              <a:t>Fixed </a:t>
            </a:r>
            <a:r>
              <a:rPr lang="en-US" sz="2400" b="1" i="1" dirty="0" smtClean="0">
                <a:solidFill>
                  <a:srgbClr val="996633"/>
                </a:solidFill>
              </a:rPr>
              <a:t>Costs</a:t>
            </a:r>
            <a:r>
              <a:rPr lang="en-US" sz="2400" dirty="0" smtClean="0"/>
              <a:t>: Insensitive to annual performance.</a:t>
            </a:r>
            <a:r>
              <a:rPr lang="en-US" sz="2400" dirty="0"/>
              <a:t>	</a:t>
            </a:r>
          </a:p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>
                <a:solidFill>
                  <a:srgbClr val="996633"/>
                </a:solidFill>
              </a:rPr>
              <a:t>Variable Cost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rgbClr val="996633"/>
                </a:solidFill>
              </a:rPr>
              <a:t>Marginal </a:t>
            </a:r>
            <a:r>
              <a:rPr lang="en-US" sz="2400" b="1" i="1" dirty="0" smtClean="0">
                <a:solidFill>
                  <a:srgbClr val="996633"/>
                </a:solidFill>
              </a:rPr>
              <a:t>Costs</a:t>
            </a:r>
            <a:r>
              <a:rPr lang="en-US" sz="2400" dirty="0" smtClean="0"/>
              <a:t>: Sensitive to annual performance</a:t>
            </a:r>
            <a:endParaRPr lang="en-US" sz="2400" dirty="0"/>
          </a:p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>
                <a:solidFill>
                  <a:srgbClr val="996633"/>
                </a:solidFill>
              </a:rPr>
              <a:t>Unit Sale </a:t>
            </a:r>
            <a:r>
              <a:rPr lang="en-US" sz="2400" b="1" i="1" dirty="0" smtClean="0">
                <a:solidFill>
                  <a:srgbClr val="996633"/>
                </a:solidFill>
              </a:rPr>
              <a:t>Price</a:t>
            </a:r>
            <a:r>
              <a:rPr lang="en-US" sz="2400" dirty="0" smtClean="0"/>
              <a:t>: Price one item is sold for.</a:t>
            </a:r>
            <a:endParaRPr lang="en-US" sz="2400" dirty="0"/>
          </a:p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>
                <a:solidFill>
                  <a:srgbClr val="996633"/>
                </a:solidFill>
              </a:rPr>
              <a:t>Unit Manufacturing </a:t>
            </a:r>
            <a:r>
              <a:rPr lang="en-US" sz="2400" b="1" i="1" dirty="0" smtClean="0">
                <a:solidFill>
                  <a:srgbClr val="996633"/>
                </a:solidFill>
              </a:rPr>
              <a:t>Cost</a:t>
            </a:r>
            <a:r>
              <a:rPr lang="en-US" sz="2400" dirty="0" smtClean="0"/>
              <a:t>: Cost making one item.</a:t>
            </a:r>
            <a:r>
              <a:rPr lang="en-US" sz="2400" b="1" i="1" dirty="0" smtClean="0">
                <a:solidFill>
                  <a:srgbClr val="996633"/>
                </a:solidFill>
              </a:rPr>
              <a:t> </a:t>
            </a:r>
            <a:endParaRPr lang="en-US" sz="2400" dirty="0"/>
          </a:p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 smtClean="0">
                <a:solidFill>
                  <a:srgbClr val="996633"/>
                </a:solidFill>
              </a:rPr>
              <a:t>Gross Revenue</a:t>
            </a:r>
            <a:r>
              <a:rPr lang="en-US" sz="2400" dirty="0" smtClean="0"/>
              <a:t> : Total Income before subtracting costs.</a:t>
            </a:r>
            <a:endParaRPr lang="en-US" sz="2400" b="1" i="1" dirty="0">
              <a:solidFill>
                <a:srgbClr val="996633"/>
              </a:solidFill>
            </a:endParaRPr>
          </a:p>
          <a:p>
            <a:pPr>
              <a:spcBef>
                <a:spcPct val="70000"/>
              </a:spcBef>
              <a:buClr>
                <a:srgbClr val="996633"/>
              </a:buClr>
              <a:buNone/>
            </a:pPr>
            <a:r>
              <a:rPr lang="en-US" sz="2400" b="1" i="1" dirty="0">
                <a:solidFill>
                  <a:srgbClr val="996633"/>
                </a:solidFill>
              </a:rPr>
              <a:t>Earnings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b="1" i="1" dirty="0" smtClean="0">
                <a:solidFill>
                  <a:srgbClr val="996633"/>
                </a:solidFill>
              </a:rPr>
              <a:t>Profits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(Gross Revenue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Total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Costs).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A3D6-62A3-4C4F-99FA-0934F96B5B98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124083" name="Object 179"/>
          <p:cNvGraphicFramePr>
            <a:graphicFrameLocks noChangeAspect="1"/>
          </p:cNvGraphicFramePr>
          <p:nvPr/>
        </p:nvGraphicFramePr>
        <p:xfrm>
          <a:off x="260350" y="1403350"/>
          <a:ext cx="8636000" cy="3290888"/>
        </p:xfrm>
        <a:graphic>
          <a:graphicData uri="http://schemas.openxmlformats.org/presentationml/2006/ole">
            <p:oleObj spid="_x0000_s124083" name="Image" r:id="rId3" imgW="12330159" imgH="4698413" progId="">
              <p:embed/>
            </p:oleObj>
          </a:graphicData>
        </a:graphic>
      </p:graphicFrame>
      <p:sp>
        <p:nvSpPr>
          <p:cNvPr id="124084" name="Rectangle 18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Financial Forecast - Assumptions</a:t>
            </a:r>
          </a:p>
        </p:txBody>
      </p:sp>
      <p:sp>
        <p:nvSpPr>
          <p:cNvPr id="124085" name="Text Box 181"/>
          <p:cNvSpPr txBox="1">
            <a:spLocks noChangeArrowheads="1"/>
          </p:cNvSpPr>
          <p:nvPr/>
        </p:nvSpPr>
        <p:spPr bwMode="auto">
          <a:xfrm>
            <a:off x="758825" y="4872038"/>
            <a:ext cx="7896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996633"/>
              </a:buClr>
              <a:tabLst>
                <a:tab pos="344488" algn="l"/>
              </a:tabLst>
            </a:pPr>
            <a:r>
              <a:rPr lang="en-US" sz="2400" b="1" i="1" dirty="0" smtClean="0">
                <a:solidFill>
                  <a:srgbClr val="996633"/>
                </a:solidFill>
              </a:rPr>
              <a:t>Fixed costs</a:t>
            </a:r>
            <a:r>
              <a:rPr lang="en-US" sz="2400" dirty="0" smtClean="0">
                <a:solidFill>
                  <a:srgbClr val="0033CC"/>
                </a:solidFill>
              </a:rPr>
              <a:t>, such as personnel and facility are </a:t>
            </a:r>
            <a:r>
              <a:rPr lang="en-US" sz="2400" b="1" i="1" dirty="0" smtClean="0">
                <a:solidFill>
                  <a:srgbClr val="0033CC"/>
                </a:solidFill>
              </a:rPr>
              <a:t>not included</a:t>
            </a:r>
            <a:r>
              <a:rPr lang="en-US" sz="2400" dirty="0" smtClean="0">
                <a:solidFill>
                  <a:srgbClr val="0033CC"/>
                </a:solidFill>
              </a:rPr>
              <a:t> in the </a:t>
            </a:r>
            <a:r>
              <a:rPr lang="en-US" sz="2400" b="1" i="1" dirty="0" smtClean="0">
                <a:solidFill>
                  <a:srgbClr val="0033CC"/>
                </a:solidFill>
              </a:rPr>
              <a:t>unit cost</a:t>
            </a:r>
            <a:r>
              <a:rPr lang="en-US" sz="2400" dirty="0" smtClean="0">
                <a:solidFill>
                  <a:srgbClr val="0033CC"/>
                </a:solidFill>
              </a:rPr>
              <a:t> of the printer and ink cartridge.</a:t>
            </a:r>
            <a:endParaRPr lang="en-US" sz="2400" dirty="0">
              <a:solidFill>
                <a:srgbClr val="0033CC"/>
              </a:solidFill>
            </a:endParaRPr>
          </a:p>
          <a:p>
            <a:pPr marL="344488" indent="-344488">
              <a:spcBef>
                <a:spcPct val="50000"/>
              </a:spcBef>
              <a:buClr>
                <a:srgbClr val="996633"/>
              </a:buClr>
              <a:tabLst>
                <a:tab pos="344488" algn="l"/>
              </a:tabLst>
            </a:pPr>
            <a:r>
              <a:rPr lang="en-US" sz="2400" b="1" i="1" dirty="0">
                <a:solidFill>
                  <a:srgbClr val="996633"/>
                </a:solidFill>
              </a:rPr>
              <a:t>What is odd</a:t>
            </a:r>
            <a:r>
              <a:rPr lang="en-US" sz="2400" dirty="0">
                <a:solidFill>
                  <a:srgbClr val="0033CC"/>
                </a:solidFill>
              </a:rPr>
              <a:t> about </a:t>
            </a:r>
            <a:r>
              <a:rPr lang="en-US" sz="2400" dirty="0" smtClean="0">
                <a:solidFill>
                  <a:srgbClr val="0033CC"/>
                </a:solidFill>
              </a:rPr>
              <a:t>some of the values in this table?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AC2-2BDF-47D1-9BA6-6146E50792F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Financial Forecast - Income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68338" y="3406775"/>
            <a:ext cx="819467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800" dirty="0">
                <a:solidFill>
                  <a:srgbClr val="996633"/>
                </a:solidFill>
              </a:rPr>
              <a:t>Units Sold and Sale Price:</a:t>
            </a:r>
          </a:p>
          <a:p>
            <a:pPr marL="630238" lvl="1">
              <a:spcBef>
                <a:spcPct val="2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>
                <a:solidFill>
                  <a:srgbClr val="996633"/>
                </a:solidFill>
              </a:rPr>
              <a:t>2009:</a:t>
            </a:r>
            <a:r>
              <a:rPr lang="en-US" sz="2400" dirty="0"/>
              <a:t> Cell reference to assumption.</a:t>
            </a:r>
          </a:p>
          <a:p>
            <a:pPr marL="630238" lvl="1">
              <a:spcBef>
                <a:spcPct val="2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>
                <a:solidFill>
                  <a:srgbClr val="996633"/>
                </a:solidFill>
              </a:rPr>
              <a:t>2010:</a:t>
            </a:r>
            <a:r>
              <a:rPr lang="en-US" sz="2400" dirty="0"/>
              <a:t> (2009 value) + (2009 value 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/>
              <a:t> Percent Increase).</a:t>
            </a:r>
          </a:p>
          <a:p>
            <a:pPr marL="630238" lvl="1">
              <a:spcBef>
                <a:spcPct val="2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>
                <a:solidFill>
                  <a:srgbClr val="996633"/>
                </a:solidFill>
              </a:rPr>
              <a:t>2011: </a:t>
            </a:r>
            <a:r>
              <a:rPr lang="en-US" sz="2400" dirty="0"/>
              <a:t>Fill Right from 2010.</a:t>
            </a:r>
          </a:p>
          <a:p>
            <a:pPr marL="344488" indent="-344488">
              <a:spcBef>
                <a:spcPct val="5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800" dirty="0">
                <a:solidFill>
                  <a:srgbClr val="996633"/>
                </a:solidFill>
              </a:rPr>
              <a:t>Gross Revenue:</a:t>
            </a:r>
          </a:p>
          <a:p>
            <a:pPr marL="630238" lvl="1">
              <a:spcBef>
                <a:spcPct val="2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>
                <a:solidFill>
                  <a:srgbClr val="996633"/>
                </a:solidFill>
              </a:rPr>
              <a:t>2009: </a:t>
            </a:r>
            <a:r>
              <a:rPr lang="en-US" sz="2400" dirty="0"/>
              <a:t>Revenue from printers + Revenue from ink</a:t>
            </a:r>
            <a:r>
              <a:rPr lang="en-US" sz="2400" dirty="0" smtClean="0"/>
              <a:t>.</a:t>
            </a:r>
          </a:p>
          <a:p>
            <a:pPr marL="630238" lvl="1">
              <a:spcBef>
                <a:spcPct val="20000"/>
              </a:spcBef>
              <a:buClr>
                <a:srgbClr val="996633"/>
              </a:buClr>
              <a:buFont typeface="Arial" charset="0"/>
              <a:buNone/>
              <a:tabLst>
                <a:tab pos="344488" algn="l"/>
              </a:tabLst>
            </a:pPr>
            <a:r>
              <a:rPr lang="en-US" sz="2400" dirty="0" smtClean="0">
                <a:solidFill>
                  <a:srgbClr val="996633"/>
                </a:solidFill>
              </a:rPr>
              <a:t>2010: </a:t>
            </a:r>
            <a:r>
              <a:rPr lang="en-US" sz="2400" dirty="0" smtClean="0"/>
              <a:t>Fill Right from 2009.</a:t>
            </a:r>
            <a:endParaRPr lang="en-US" sz="2400" dirty="0"/>
          </a:p>
        </p:txBody>
      </p:sp>
      <p:pic>
        <p:nvPicPr>
          <p:cNvPr id="6" name="Picture 5" descr="incom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13" y="1376470"/>
            <a:ext cx="8455679" cy="20463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75438" y="1902941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A00"/>
                </a:solidFill>
              </a:rPr>
              <a:t>Ref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844" y="2215979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A00"/>
                </a:solidFill>
              </a:rPr>
              <a:t>Ref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2500184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A00"/>
                </a:solidFill>
              </a:rPr>
              <a:t>Ref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320" y="2800864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A00"/>
                </a:solidFill>
              </a:rPr>
              <a:t>Ref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3105664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433" y="1911178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0433" y="2195383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0432" y="2479589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5146" y="2800864"/>
            <a:ext cx="6549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=</a:t>
            </a:r>
          </a:p>
        </p:txBody>
      </p: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5865341" y="2088292"/>
            <a:ext cx="2487827" cy="7552"/>
          </a:xfrm>
          <a:prstGeom prst="straightConnector1">
            <a:avLst/>
          </a:prstGeom>
          <a:ln w="38100">
            <a:solidFill>
              <a:srgbClr val="9A57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5865341" y="2380049"/>
            <a:ext cx="2504303" cy="8924"/>
          </a:xfrm>
          <a:prstGeom prst="straightConnector1">
            <a:avLst/>
          </a:prstGeom>
          <a:ln w="38100">
            <a:solidFill>
              <a:srgbClr val="9A57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</p:cNvCxnSpPr>
          <p:nvPr/>
        </p:nvCxnSpPr>
        <p:spPr>
          <a:xfrm>
            <a:off x="5865340" y="2664255"/>
            <a:ext cx="2516660" cy="21280"/>
          </a:xfrm>
          <a:prstGeom prst="straightConnector1">
            <a:avLst/>
          </a:prstGeom>
          <a:ln w="38100">
            <a:solidFill>
              <a:srgbClr val="9A57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</p:cNvCxnSpPr>
          <p:nvPr/>
        </p:nvCxnSpPr>
        <p:spPr>
          <a:xfrm flipV="1">
            <a:off x="5890054" y="2977978"/>
            <a:ext cx="2463114" cy="7552"/>
          </a:xfrm>
          <a:prstGeom prst="straightConnector1">
            <a:avLst/>
          </a:prstGeom>
          <a:ln w="38100">
            <a:solidFill>
              <a:srgbClr val="9A57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56205" y="3273855"/>
            <a:ext cx="3509319" cy="686"/>
          </a:xfrm>
          <a:prstGeom prst="straightConnector1">
            <a:avLst/>
          </a:prstGeom>
          <a:ln w="38100">
            <a:solidFill>
              <a:srgbClr val="9A57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9011</TotalTime>
  <Words>1198</Words>
  <Application>Microsoft Office PowerPoint</Application>
  <PresentationFormat>On-screen Show (4:3)</PresentationFormat>
  <Paragraphs>189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Layers</vt:lpstr>
      <vt:lpstr>Image</vt:lpstr>
      <vt:lpstr>Worksheet</vt:lpstr>
      <vt:lpstr>CS-150 Computing for Business Students Financial Forecast </vt:lpstr>
      <vt:lpstr>Schedule (it’s almost over folks)</vt:lpstr>
      <vt:lpstr>Lab 12 – PowerPoint </vt:lpstr>
      <vt:lpstr>Quiz: Syntax</vt:lpstr>
      <vt:lpstr>Employer Contribution Percentage</vt:lpstr>
      <vt:lpstr>Quiz: Student Loan</vt:lpstr>
      <vt:lpstr>Financial Forecast Terms</vt:lpstr>
      <vt:lpstr>Financial Forecast - Assumptions</vt:lpstr>
      <vt:lpstr>Financial Forecast - Income</vt:lpstr>
      <vt:lpstr>Income Example</vt:lpstr>
      <vt:lpstr>Quiz: Gross Revenue</vt:lpstr>
      <vt:lpstr>Financial Forecast - Expenses</vt:lpstr>
      <vt:lpstr>Quiz: Fixed verses Marginal Costs</vt:lpstr>
      <vt:lpstr>Total Printer Manufacturing Cost</vt:lpstr>
      <vt:lpstr>Earnings Before Taxes (the bottom line)</vt:lpstr>
      <vt:lpstr>Quiz: Total Expenses</vt:lpstr>
      <vt:lpstr>Round(value, digits)</vt:lpstr>
      <vt:lpstr>Quiz: Round()</vt:lpstr>
      <vt:lpstr>VLOOKUP(lookup_value,  table,  colunm_num)</vt:lpstr>
      <vt:lpstr>VLOOKUP(lookup_value,  table,  colunm_num)</vt:lpstr>
      <vt:lpstr>Deeply Nested IF() Returns Letter Grade</vt:lpstr>
      <vt:lpstr>Slide 22</vt:lpstr>
      <vt:lpstr>Letter Grade by IF and VLOOKUP</vt:lpstr>
      <vt:lpstr>Quiz: Total Cost</vt:lpstr>
      <vt:lpstr>Quiz: Shipping Costs using IF()</vt:lpstr>
      <vt:lpstr>Quiz: Shipping Costs: VLOOKUP()</vt:lpstr>
      <vt:lpstr>Excel Poem by John Walkenbach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Matthew J. Barrick</cp:lastModifiedBy>
  <cp:revision>304</cp:revision>
  <dcterms:created xsi:type="dcterms:W3CDTF">2007-11-20T15:05:15Z</dcterms:created>
  <dcterms:modified xsi:type="dcterms:W3CDTF">2010-11-17T23:06:10Z</dcterms:modified>
</cp:coreProperties>
</file>