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79" r:id="rId2"/>
    <p:sldId id="362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54" r:id="rId13"/>
    <p:sldId id="353" r:id="rId14"/>
    <p:sldId id="356" r:id="rId15"/>
    <p:sldId id="358" r:id="rId16"/>
    <p:sldId id="359" r:id="rId17"/>
    <p:sldId id="357" r:id="rId18"/>
    <p:sldId id="361" r:id="rId19"/>
    <p:sldId id="335" r:id="rId20"/>
    <p:sldId id="346" r:id="rId21"/>
    <p:sldId id="334" r:id="rId22"/>
    <p:sldId id="333" r:id="rId23"/>
    <p:sldId id="350" r:id="rId24"/>
    <p:sldId id="337" r:id="rId25"/>
    <p:sldId id="338" r:id="rId26"/>
    <p:sldId id="339" r:id="rId27"/>
    <p:sldId id="340" r:id="rId28"/>
    <p:sldId id="349" r:id="rId29"/>
    <p:sldId id="342" r:id="rId30"/>
    <p:sldId id="343" r:id="rId31"/>
    <p:sldId id="347" r:id="rId32"/>
    <p:sldId id="341" r:id="rId33"/>
    <p:sldId id="351" r:id="rId34"/>
    <p:sldId id="352" r:id="rId35"/>
    <p:sldId id="363" r:id="rId36"/>
    <p:sldId id="379" r:id="rId37"/>
    <p:sldId id="364" r:id="rId38"/>
    <p:sldId id="365" r:id="rId39"/>
    <p:sldId id="380" r:id="rId40"/>
    <p:sldId id="366" r:id="rId41"/>
    <p:sldId id="367" r:id="rId42"/>
    <p:sldId id="36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00"/>
    <a:srgbClr val="0000CC"/>
    <a:srgbClr val="000000"/>
    <a:srgbClr val="996633"/>
    <a:srgbClr val="CC6600"/>
    <a:srgbClr val="008000"/>
    <a:srgbClr val="000099"/>
    <a:srgbClr val="FF9900"/>
    <a:srgbClr val="0033CC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0" autoAdjust="0"/>
  </p:normalViewPr>
  <p:slideViewPr>
    <p:cSldViewPr snapToGrid="0">
      <p:cViewPr varScale="1">
        <p:scale>
          <a:sx n="98" d="100"/>
          <a:sy n="98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E23C8C-F68B-4C65-981E-DE136EF51A9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29363-EB59-422E-B58E-157D5097049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29363-EB59-422E-B58E-157D5097049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398879C1-1030-44F2-BC4D-90A08A422206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4D950-B257-49DD-A5D7-01C845D10A0B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86D78-AA07-47A3-9875-FBD04B7B96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79EF7-0859-44A3-A23D-F1FBB64472DD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4070-0C7E-4CA3-876D-449EEDA37D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331" y="6336254"/>
            <a:ext cx="479613" cy="304800"/>
          </a:xfrm>
        </p:spPr>
        <p:txBody>
          <a:bodyPr/>
          <a:lstStyle>
            <a:lvl1pPr algn="ctr">
              <a:defRPr sz="1400"/>
            </a:lvl1pPr>
          </a:lstStyle>
          <a:p>
            <a:fld id="{35BE7A09-4144-45C0-88C6-F3E8C58A9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911AC-9F51-434C-B355-83F60D3DDEE9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ACB4-F035-4DF6-9C7F-50C219A5D4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6DD88-7E32-4910-9559-1920F23C14C7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3084-8201-40AD-BEE7-A80FA0E86E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E9752-52FB-4E7E-8622-208BF4CC051A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D1B1E-DF1C-4968-95EB-5553EB58D4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4586B-FE6D-4428-AA0D-13E928F3DB25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2068-D6B0-4BE3-8EB4-C1E258B89DA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E19412-AF51-463E-B082-2BAD9DC5E132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86003-D9ED-4715-ACCA-11BD22B796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AC6C8-FE90-4A3E-8BBB-708280EC178A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4759B-9BD2-44B0-A6B9-D1F1738401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A9C48-C83F-4C6A-A90F-16980EAF461E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2F1C-6B96-4C8E-A982-077D72BD73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1A84BF5-2005-4152-B941-83EF7D849006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BCF2B4-6EE4-4B94-B23C-722C881E511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08080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arrick@cs.unm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0DC885B-EA64-4728-B7C2-BB7433A8D281}" type="datetime1">
              <a:rPr lang="en-US"/>
              <a:pPr/>
              <a:t>8/26/2010</a:t>
            </a:fld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b="1" dirty="0" smtClean="0"/>
              <a:t>e-mail: </a:t>
            </a:r>
            <a:r>
              <a:rPr lang="en-US" sz="2000" dirty="0" smtClean="0">
                <a:hlinkClick r:id="rId2"/>
              </a:rPr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 smtClean="0"/>
              <a:t>   www.cs.unm.edu/~barrick</a:t>
            </a:r>
          </a:p>
          <a:p>
            <a:pPr marL="457200" indent="-457200" algn="l"/>
            <a:r>
              <a:rPr lang="en-US" sz="2000" b="1" dirty="0" smtClean="0"/>
              <a:t>   Office</a:t>
            </a:r>
            <a:r>
              <a:rPr lang="en-US" sz="2000" b="1" dirty="0"/>
              <a:t>:</a:t>
            </a:r>
            <a:r>
              <a:rPr lang="en-US" sz="2000" dirty="0"/>
              <a:t> Farris Engineering  Center (FEC) room </a:t>
            </a:r>
            <a:r>
              <a:rPr lang="en-US" sz="2000" dirty="0" smtClean="0"/>
              <a:t>106</a:t>
            </a:r>
            <a:endParaRPr lang="en-US" sz="2000" dirty="0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777285" y="1004888"/>
            <a:ext cx="7185740" cy="2347912"/>
          </a:xfrm>
          <a:noFill/>
          <a:ln/>
        </p:spPr>
        <p:txBody>
          <a:bodyPr/>
          <a:lstStyle/>
          <a:p>
            <a:r>
              <a:rPr lang="en-US" sz="3600" dirty="0" smtClean="0"/>
              <a:t>CS-150L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Computing for Business </a:t>
            </a:r>
            <a:r>
              <a:rPr lang="en-US" sz="3600" dirty="0" smtClean="0"/>
              <a:t>Students</a:t>
            </a:r>
            <a:br>
              <a:rPr lang="en-US" sz="3600" dirty="0" smtClean="0"/>
            </a:br>
            <a:r>
              <a:rPr lang="en-US" sz="3200" i="1" dirty="0" smtClean="0"/>
              <a:t>Lab 1: </a:t>
            </a:r>
            <a:br>
              <a:rPr lang="en-US" sz="3200" i="1" dirty="0" smtClean="0"/>
            </a:br>
            <a:r>
              <a:rPr lang="en-US" sz="3200" i="1" dirty="0" smtClean="0"/>
              <a:t>     The Résumé and Microsoft Word</a:t>
            </a:r>
            <a:endParaRPr lang="en-US" sz="3200" dirty="0"/>
          </a:p>
        </p:txBody>
      </p:sp>
      <p:pic>
        <p:nvPicPr>
          <p:cNvPr id="7" name="Picture 6" descr="Chapter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892" y="3657600"/>
            <a:ext cx="1981200" cy="246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/ Show Extensions (Windows 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howFileExtention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460" y="1286775"/>
            <a:ext cx="7549592" cy="51800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914400" y="2011623"/>
            <a:ext cx="2359843" cy="51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8157" y="4586712"/>
            <a:ext cx="928540" cy="51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Wo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91" y="1536568"/>
            <a:ext cx="8206286" cy="51181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56701" y="1168923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073897" y="1404594"/>
            <a:ext cx="358218" cy="254524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578" y="138456"/>
            <a:ext cx="1329768" cy="13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 descr="al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80" y="1505862"/>
            <a:ext cx="3796496" cy="992549"/>
          </a:xfrm>
          <a:prstGeom prst="rect">
            <a:avLst/>
          </a:prstGeom>
        </p:spPr>
      </p:pic>
      <p:pic>
        <p:nvPicPr>
          <p:cNvPr id="12" name="Picture 11" descr="align-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8136" y="1502590"/>
            <a:ext cx="3765887" cy="98454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>
            <a:off x="403320" y="2884216"/>
            <a:ext cx="1232950" cy="391093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377313" y="2586371"/>
            <a:ext cx="1168555" cy="922386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693014" y="3663631"/>
            <a:ext cx="5463087" cy="1861406"/>
          </a:xfrm>
          <a:ln w="38100">
            <a:solidFill>
              <a:srgbClr val="996633"/>
            </a:solidFill>
          </a:ln>
        </p:spPr>
        <p:txBody>
          <a:bodyPr/>
          <a:lstStyle/>
          <a:p>
            <a:pPr>
              <a:buNone/>
            </a:pPr>
            <a:r>
              <a:rPr lang="en-US" sz="2400" dirty="0" smtClean="0"/>
              <a:t>Whose woods these are I think I know.</a:t>
            </a:r>
          </a:p>
          <a:p>
            <a:pPr>
              <a:buNone/>
            </a:pPr>
            <a:r>
              <a:rPr lang="en-US" sz="2400" dirty="0" smtClean="0"/>
              <a:t>His house is in the village though;</a:t>
            </a:r>
          </a:p>
          <a:p>
            <a:pPr>
              <a:buNone/>
            </a:pPr>
            <a:r>
              <a:rPr lang="en-US" sz="2400" dirty="0" smtClean="0"/>
              <a:t>He will not see me stopping here</a:t>
            </a:r>
          </a:p>
          <a:p>
            <a:pPr>
              <a:buNone/>
            </a:pPr>
            <a:r>
              <a:rPr lang="en-US" sz="2400" dirty="0" smtClean="0"/>
              <a:t>To watch his woods fill up with snow. </a:t>
            </a:r>
            <a:endParaRPr lang="en-US" dirty="0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6954592" y="3622849"/>
            <a:ext cx="1672106" cy="1824916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$1.23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$234.00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$2,000.00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$45.95</a:t>
            </a:r>
          </a:p>
        </p:txBody>
      </p: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1272863" y="2538878"/>
            <a:ext cx="2809740" cy="449022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Align Text Left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 bwMode="auto">
          <a:xfrm>
            <a:off x="4709376" y="2523852"/>
            <a:ext cx="2809740" cy="449022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Align Text Right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Justify: Paragraph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731" y="1295002"/>
            <a:ext cx="4494726" cy="4410339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3" indent="446088" algn="just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600" kern="0" dirty="0" smtClean="0">
                <a:latin typeface="+mn-lt"/>
              </a:rPr>
              <a:t>Align text to both the left and right margins, adding extra space between words as necessary.</a:t>
            </a:r>
          </a:p>
          <a:p>
            <a:pPr marL="17463" indent="446088" algn="just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600" kern="0" dirty="0" smtClean="0">
                <a:latin typeface="+mn-lt"/>
              </a:rPr>
              <a:t>This creates a clean look along the left and right side of the page.</a:t>
            </a:r>
          </a:p>
          <a:p>
            <a:pPr marL="17463" indent="446088" algn="just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600" kern="0" dirty="0" smtClean="0">
                <a:latin typeface="+mn-lt"/>
              </a:rPr>
              <a:t>Justified text looks best when there are many words on a line.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0440" y="5743977"/>
            <a:ext cx="8096491" cy="959476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Text formatted with “Justify” may or may not include paragraph indenting.</a:t>
            </a:r>
          </a:p>
        </p:txBody>
      </p:sp>
      <p:pic>
        <p:nvPicPr>
          <p:cNvPr id="8" name="Picture 7" descr="Justif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035" y="1332468"/>
            <a:ext cx="4095965" cy="31585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582687" y="4022202"/>
            <a:ext cx="1851947" cy="243072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00600" y="4693025"/>
            <a:ext cx="1301736" cy="434561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00979" y="484243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Justify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5" y="277813"/>
            <a:ext cx="8148577" cy="712787"/>
          </a:xfrm>
        </p:spPr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3387" y="2459865"/>
            <a:ext cx="7917083" cy="3992450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marL="0" indent="47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Line spacing is vertical space added between each line.</a:t>
            </a:r>
          </a:p>
          <a:p>
            <a:pPr marL="0" indent="47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Paragraph spacing is vertical space added between each paragraph.</a:t>
            </a:r>
          </a:p>
          <a:p>
            <a:pPr marL="0" indent="47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Paragraph spacing is different from leaving a blank line between each paragraph.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9686" y="1522966"/>
            <a:ext cx="7720315" cy="5208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800" kern="0" dirty="0" smtClean="0">
                <a:latin typeface="+mn-lt"/>
              </a:rPr>
              <a:t>28 pt Arial with line spacing set to 1.5.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5" y="277813"/>
            <a:ext cx="8148577" cy="712787"/>
          </a:xfrm>
        </p:spPr>
        <p:txBody>
          <a:bodyPr/>
          <a:lstStyle/>
          <a:p>
            <a:r>
              <a:rPr lang="en-US" dirty="0" smtClean="0"/>
              <a:t>Paragraph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3387" y="2459865"/>
            <a:ext cx="7917083" cy="3155324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marL="0" indent="4763" algn="just">
              <a:spcBef>
                <a:spcPts val="1400"/>
              </a:spcBef>
              <a:buNone/>
            </a:pPr>
            <a:r>
              <a:rPr lang="en-US" dirty="0" smtClean="0"/>
              <a:t>Line spacing is vertical space added between each line.</a:t>
            </a:r>
          </a:p>
          <a:p>
            <a:pPr marL="0" indent="4763" algn="just">
              <a:spcBef>
                <a:spcPts val="1400"/>
              </a:spcBef>
              <a:buNone/>
            </a:pPr>
            <a:r>
              <a:rPr lang="en-US" dirty="0" smtClean="0"/>
              <a:t>Paragraph spacing is vertical space added between each paragraph.</a:t>
            </a:r>
          </a:p>
          <a:p>
            <a:pPr marL="0" indent="4763" algn="just">
              <a:spcBef>
                <a:spcPts val="1400"/>
              </a:spcBef>
              <a:buNone/>
            </a:pPr>
            <a:r>
              <a:rPr lang="en-US" dirty="0" smtClean="0"/>
              <a:t>Paragraph spacing is different from leaving a blank line between each paragraph.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9686" y="1522966"/>
            <a:ext cx="7720315" cy="5208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800" kern="0" dirty="0" smtClean="0">
                <a:latin typeface="+mn-lt"/>
              </a:rPr>
              <a:t>28 pt Arial with Paragraph Spacing set to 14 pt.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5" y="277813"/>
            <a:ext cx="8148577" cy="712787"/>
          </a:xfrm>
        </p:spPr>
        <p:txBody>
          <a:bodyPr/>
          <a:lstStyle/>
          <a:p>
            <a:r>
              <a:rPr lang="en-US" dirty="0" smtClean="0"/>
              <a:t>Blank Line Between Paragraphs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3387" y="2459865"/>
            <a:ext cx="7917083" cy="3721994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marL="0" indent="4763" algn="just">
              <a:spcBef>
                <a:spcPts val="0"/>
              </a:spcBef>
              <a:buNone/>
            </a:pPr>
            <a:r>
              <a:rPr lang="en-US" dirty="0" smtClean="0"/>
              <a:t>Line spacing is vertical space added between each line.</a:t>
            </a:r>
          </a:p>
          <a:p>
            <a:pPr marL="0" indent="4763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4763" algn="just">
              <a:spcBef>
                <a:spcPts val="0"/>
              </a:spcBef>
              <a:buNone/>
            </a:pPr>
            <a:r>
              <a:rPr lang="en-US" dirty="0" smtClean="0"/>
              <a:t>Paragraph spacing is vertical space added between each paragraph.</a:t>
            </a:r>
          </a:p>
          <a:p>
            <a:pPr marL="0" indent="4763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4763" algn="just">
              <a:spcBef>
                <a:spcPts val="0"/>
              </a:spcBef>
              <a:buNone/>
            </a:pPr>
            <a:r>
              <a:rPr lang="en-US" dirty="0" smtClean="0"/>
              <a:t>Paragraph spacing is different from leaving a blank line between each paragraph.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9686" y="1522966"/>
            <a:ext cx="7720315" cy="5208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spcBef>
                <a:spcPct val="45000"/>
              </a:spcBef>
              <a:buClr>
                <a:srgbClr val="996633"/>
              </a:buClr>
              <a:buSzPct val="90000"/>
            </a:pPr>
            <a:r>
              <a:rPr lang="en-US" sz="2800" kern="0" dirty="0" smtClean="0">
                <a:latin typeface="+mn-lt"/>
              </a:rPr>
              <a:t>28 pt Arial with Blank Line Between Paragraphs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ra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99" y="1237293"/>
            <a:ext cx="5765080" cy="33015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and Paragraph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Picture 13" descr="ParagraphFormat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8318" y="1490751"/>
            <a:ext cx="2589483" cy="34955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14" descr="ParagraphFormatting-Spac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00" y="4867835"/>
            <a:ext cx="6603175" cy="181587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33" name="Straight Arrow Connector 32"/>
          <p:cNvCxnSpPr>
            <a:endCxn id="15" idx="3"/>
          </p:cNvCxnSpPr>
          <p:nvPr/>
        </p:nvCxnSpPr>
        <p:spPr>
          <a:xfrm rot="5400000">
            <a:off x="6892018" y="4209589"/>
            <a:ext cx="2024041" cy="1108325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889899" y="3799307"/>
            <a:ext cx="639158" cy="32885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umbere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791" y="1688202"/>
            <a:ext cx="6928834" cy="48527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Numbering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numbered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651" y="972383"/>
            <a:ext cx="5033587" cy="16935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579034" y="5138670"/>
            <a:ext cx="3461158" cy="775014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75020" y="4549503"/>
            <a:ext cx="1493950" cy="859624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spcBef>
                <a:spcPts val="0"/>
              </a:spcBef>
              <a:buClr>
                <a:srgbClr val="996633"/>
              </a:buClr>
              <a:buSzPct val="90000"/>
            </a:pPr>
            <a:r>
              <a:rPr lang="en-US" sz="2400" kern="0" dirty="0" smtClean="0">
                <a:latin typeface="+mn-lt"/>
              </a:rPr>
              <a:t>Selected</a:t>
            </a:r>
          </a:p>
          <a:p>
            <a:pPr marL="533400" indent="-533400" algn="ctr">
              <a:spcBef>
                <a:spcPts val="0"/>
              </a:spcBef>
              <a:buClr>
                <a:srgbClr val="996633"/>
              </a:buClr>
              <a:buSzPct val="90000"/>
            </a:pPr>
            <a:r>
              <a:rPr lang="en-US" sz="2400" kern="0" dirty="0" smtClean="0">
                <a:latin typeface="+mn-lt"/>
              </a:rPr>
              <a:t>Text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204661"/>
            <a:ext cx="6803136" cy="712787"/>
          </a:xfrm>
        </p:spPr>
        <p:txBody>
          <a:bodyPr/>
          <a:lstStyle/>
          <a:p>
            <a:r>
              <a:rPr lang="en-US" dirty="0" smtClean="0"/>
              <a:t>Define New Number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 descr="numbe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72" y="896446"/>
            <a:ext cx="5211354" cy="5693329"/>
          </a:xfrm>
          <a:prstGeom prst="rect">
            <a:avLst/>
          </a:prstGeom>
          <a:ln>
            <a:solidFill>
              <a:srgbClr val="996633"/>
            </a:solidFill>
          </a:ln>
        </p:spPr>
      </p:pic>
      <p:pic>
        <p:nvPicPr>
          <p:cNvPr id="12" name="Picture 11" descr="number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2016" y="1510668"/>
            <a:ext cx="3456887" cy="440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The Résumé and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772400" cy="949036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Using Microsoft Word to Create a Résumé to Strict Specifications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Chapter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153" y="2020562"/>
            <a:ext cx="3786520" cy="438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272" y="2341419"/>
            <a:ext cx="38792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Skills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Web Browser  and URL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File Extensions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Save as file format.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Numbered and bulleted lists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Line spacing, paragraph spacing,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Alignment, and indenting.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The Ruler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2000" dirty="0" smtClean="0"/>
              <a:t>Use a simple table to control page layout.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2105-BBD7-4DA9-822A-291B17923B4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New Number Format</a:t>
            </a:r>
            <a:endParaRPr lang="en-US" dirty="0"/>
          </a:p>
        </p:txBody>
      </p:sp>
      <p:pic>
        <p:nvPicPr>
          <p:cNvPr id="11" name="Picture 10" descr="HangingIn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92" y="4438677"/>
            <a:ext cx="8669438" cy="18555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 descr="NumberedLis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955" y="1180616"/>
            <a:ext cx="4296158" cy="54806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1342663" y="2835796"/>
            <a:ext cx="3449256" cy="1944547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umberedLis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78" y="1275043"/>
            <a:ext cx="2552381" cy="224761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240911" y="2258991"/>
            <a:ext cx="1564512" cy="669403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52041" y="4120587"/>
            <a:ext cx="1234634" cy="108031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204661"/>
            <a:ext cx="5047488" cy="712787"/>
          </a:xfrm>
        </p:spPr>
        <p:txBody>
          <a:bodyPr/>
          <a:lstStyle/>
          <a:p>
            <a:r>
              <a:rPr lang="en-US" dirty="0" smtClean="0"/>
              <a:t>Customized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Bull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40" y="988239"/>
            <a:ext cx="5517763" cy="5701422"/>
          </a:xfrm>
          <a:prstGeom prst="rect">
            <a:avLst/>
          </a:prstGeom>
          <a:ln>
            <a:solidFill>
              <a:srgbClr val="996633"/>
            </a:solidFill>
          </a:ln>
        </p:spPr>
      </p:pic>
      <p:pic>
        <p:nvPicPr>
          <p:cNvPr id="7" name="Picture 6" descr="Bulle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558" y="1840992"/>
            <a:ext cx="3252522" cy="4260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624" y="182880"/>
            <a:ext cx="1487424" cy="646331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First, Select Symbol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1024" y="176784"/>
            <a:ext cx="1487424" cy="646331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Next, set Font &amp; </a:t>
            </a:r>
            <a:r>
              <a:rPr lang="en-US" dirty="0"/>
              <a:t>C</a:t>
            </a:r>
            <a:r>
              <a:rPr lang="en-US" dirty="0" smtClean="0"/>
              <a:t>olor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931408" y="1603247"/>
            <a:ext cx="1670308" cy="121924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089646" y="1383793"/>
            <a:ext cx="1658116" cy="57302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 (Bullets &amp; Numbered)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IncreaseInd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253" y="1313645"/>
            <a:ext cx="7325256" cy="3155324"/>
          </a:xfrm>
          <a:prstGeom prst="rect">
            <a:avLst/>
          </a:prstGeom>
        </p:spPr>
      </p:pic>
      <p:pic>
        <p:nvPicPr>
          <p:cNvPr id="6" name="Picture 5" descr="nestedL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096" y="2848314"/>
            <a:ext cx="3827944" cy="3679815"/>
          </a:xfrm>
          <a:prstGeom prst="rect">
            <a:avLst/>
          </a:prstGeom>
          <a:ln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547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the text and press “Enter” after each list item.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all the items and format all items as the outer 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the inner items and format those.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5306" y="4144701"/>
            <a:ext cx="2081514" cy="254739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tabLst/>
              <a:defRPr/>
            </a:pPr>
            <a:r>
              <a:rPr lang="en-US" sz="2800" kern="0" dirty="0" smtClean="0">
                <a:latin typeface="+mn-lt"/>
              </a:rPr>
              <a:t>Blue</a:t>
            </a:r>
          </a:p>
          <a:p>
            <a:pPr marL="514350" lvl="0" indent="-514350">
              <a:spcBef>
                <a:spcPct val="20000"/>
              </a:spcBef>
              <a:buClr>
                <a:srgbClr val="996633"/>
              </a:buClr>
              <a:buSzPct val="90000"/>
            </a:pPr>
            <a:r>
              <a:rPr lang="en-US" sz="2800" kern="0" dirty="0" smtClean="0">
                <a:latin typeface="+mn-lt"/>
              </a:rPr>
              <a:t>Periwinkle</a:t>
            </a:r>
          </a:p>
          <a:p>
            <a:pPr marL="514350" lvl="0" indent="-514350">
              <a:spcBef>
                <a:spcPct val="20000"/>
              </a:spcBef>
              <a:buClr>
                <a:srgbClr val="996633"/>
              </a:buClr>
              <a:buSzPct val="90000"/>
            </a:pPr>
            <a:r>
              <a:rPr lang="en-US" sz="2800" kern="0" dirty="0" smtClean="0">
                <a:latin typeface="+mn-lt"/>
              </a:rPr>
              <a:t>Sapphire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tabLst/>
              <a:defRPr/>
            </a:pPr>
            <a:r>
              <a:rPr lang="en-US" sz="2800" kern="0" dirty="0" smtClean="0">
                <a:latin typeface="+mn-lt"/>
              </a:rPr>
              <a:t>Green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86894" y="4148562"/>
            <a:ext cx="2567651" cy="254739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n-US" sz="2800" kern="0" dirty="0" smtClean="0">
                <a:latin typeface="+mn-lt"/>
              </a:rPr>
              <a:t>Blue</a:t>
            </a:r>
          </a:p>
          <a:p>
            <a:pPr marL="514350" lvl="0" indent="-514350">
              <a:spcBef>
                <a:spcPct val="200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800" kern="0" dirty="0" smtClean="0">
                <a:latin typeface="+mn-lt"/>
              </a:rPr>
              <a:t>Periwinkle</a:t>
            </a:r>
          </a:p>
          <a:p>
            <a:pPr marL="514350" lvl="0" indent="-514350">
              <a:spcBef>
                <a:spcPct val="20000"/>
              </a:spcBef>
              <a:buClr>
                <a:srgbClr val="996633"/>
              </a:buClr>
              <a:buSzPct val="90000"/>
              <a:buFont typeface="+mj-lt"/>
              <a:buAutoNum type="arabicPeriod"/>
            </a:pPr>
            <a:r>
              <a:rPr lang="en-US" sz="2800" kern="0" dirty="0" smtClean="0">
                <a:latin typeface="+mn-lt"/>
              </a:rPr>
              <a:t>Sapphire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n-US" sz="2800" kern="0" dirty="0" smtClean="0">
                <a:latin typeface="+mn-lt"/>
              </a:rPr>
              <a:t>Green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07260" y="4138914"/>
            <a:ext cx="2874379" cy="254739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n-US" sz="2800" kern="0" dirty="0" smtClean="0">
                <a:latin typeface="+mn-lt"/>
              </a:rPr>
              <a:t>Blue</a:t>
            </a:r>
          </a:p>
          <a:p>
            <a:pPr marL="971550" lvl="1" indent="-51435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v"/>
            </a:pPr>
            <a:r>
              <a:rPr lang="en-US" sz="2800" kern="0" dirty="0" smtClean="0">
                <a:latin typeface="+mn-lt"/>
              </a:rPr>
              <a:t>Periwinkle</a:t>
            </a:r>
          </a:p>
          <a:p>
            <a:pPr marL="971550" lvl="1" indent="-51435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Char char="v"/>
            </a:pPr>
            <a:r>
              <a:rPr lang="en-US" sz="2800" kern="0" dirty="0" smtClean="0">
                <a:latin typeface="+mn-lt"/>
              </a:rPr>
              <a:t>Sapphire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n-US" sz="2800" kern="0" dirty="0" smtClean="0">
                <a:latin typeface="+mn-lt"/>
              </a:rPr>
              <a:t>Green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Ruler: Use to set Tabs and Indents</a:t>
            </a:r>
            <a:endParaRPr lang="en-US" dirty="0"/>
          </a:p>
        </p:txBody>
      </p:sp>
      <p:pic>
        <p:nvPicPr>
          <p:cNvPr id="6" name="Content Placeholder 5" descr="Ruler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797" y="1231138"/>
            <a:ext cx="6279110" cy="232727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3157728" y="1682496"/>
            <a:ext cx="3255264" cy="731520"/>
            <a:chOff x="3938016" y="1694688"/>
            <a:chExt cx="3255264" cy="731520"/>
          </a:xfrm>
        </p:grpSpPr>
        <p:sp>
          <p:nvSpPr>
            <p:cNvPr id="7" name="Explosion 2 6"/>
            <p:cNvSpPr/>
            <p:nvPr/>
          </p:nvSpPr>
          <p:spPr>
            <a:xfrm>
              <a:off x="3938016" y="1694688"/>
              <a:ext cx="1414272" cy="731520"/>
            </a:xfrm>
            <a:prstGeom prst="irregularSeal2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08448" y="1877568"/>
              <a:ext cx="2084832" cy="2316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rot="16200000" flipH="1">
            <a:off x="3564329" y="2674313"/>
            <a:ext cx="959036" cy="251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ul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72" y="4003372"/>
            <a:ext cx="8802624" cy="4538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14" descr="Rul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0186" y="2450593"/>
            <a:ext cx="2526182" cy="1353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816608" y="5023104"/>
            <a:ext cx="2377440" cy="43088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Left Page Margin</a:t>
            </a:r>
            <a:endParaRPr lang="en-US" sz="2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584960" y="4255008"/>
            <a:ext cx="914400" cy="76809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62144" y="4675632"/>
            <a:ext cx="2572512" cy="43088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Right Page Margin</a:t>
            </a:r>
            <a:endParaRPr lang="en-US" sz="2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7120128" y="4279392"/>
            <a:ext cx="475488" cy="32918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5248" y="5967984"/>
            <a:ext cx="1999488" cy="769441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Right Edge of Paper</a:t>
            </a:r>
            <a:endParaRPr lang="en-US" sz="2200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7717536" y="4864608"/>
            <a:ext cx="1548384" cy="694944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6320" y="5779008"/>
            <a:ext cx="1999488" cy="769441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Left Edge of Paper</a:t>
            </a:r>
            <a:endParaRPr lang="en-US" sz="2200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24384" y="4730496"/>
            <a:ext cx="1335024" cy="749808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Ruler: The Zero Point</a:t>
            </a:r>
            <a:endParaRPr lang="en-US" dirty="0"/>
          </a:p>
        </p:txBody>
      </p:sp>
      <p:pic>
        <p:nvPicPr>
          <p:cNvPr id="6" name="Content Placeholder 5" descr="Ruler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337" y="1447559"/>
            <a:ext cx="6552381" cy="2247619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3744" y="3986784"/>
            <a:ext cx="2791968" cy="178510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Left Page Margin</a:t>
            </a:r>
          </a:p>
          <a:p>
            <a:pPr algn="ctr"/>
            <a:r>
              <a:rPr lang="en-US" sz="2200" dirty="0" smtClean="0"/>
              <a:t>0  Mark on Ruler.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Set to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1.25</a:t>
            </a:r>
            <a:r>
              <a:rPr lang="en-US" sz="2200" dirty="0" smtClean="0"/>
              <a:t> inches from Edge of Paper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676144" y="2749296"/>
            <a:ext cx="2157984" cy="26822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2224" y="4248912"/>
            <a:ext cx="2444496" cy="76944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200" dirty="0" smtClean="0"/>
              <a:t> inch from </a:t>
            </a:r>
          </a:p>
          <a:p>
            <a:pPr algn="ctr"/>
            <a:r>
              <a:rPr lang="en-US" sz="2200" dirty="0" smtClean="0"/>
              <a:t>Left Page Margin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834128" y="2737104"/>
            <a:ext cx="2481072" cy="542544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0432" y="5873710"/>
            <a:ext cx="391363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Edge of Paper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-1.25</a:t>
            </a:r>
            <a:r>
              <a:rPr lang="en-US" sz="2200" dirty="0" smtClean="0"/>
              <a:t> inch mark on Ruler.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-256032" y="3584448"/>
            <a:ext cx="4072128" cy="512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Ruler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Ruler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521" y="1365504"/>
            <a:ext cx="8461381" cy="797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6976" y="5565648"/>
            <a:ext cx="2164080" cy="120032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/>
              <a:t> inch from </a:t>
            </a:r>
          </a:p>
          <a:p>
            <a:pPr algn="ctr"/>
            <a:r>
              <a:rPr lang="en-US" sz="2400" dirty="0" smtClean="0"/>
              <a:t>Left Page Margin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2595372" y="3832860"/>
            <a:ext cx="3456432" cy="9144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22720" y="5559552"/>
            <a:ext cx="2164080" cy="120032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/>
              <a:t> inches from </a:t>
            </a:r>
          </a:p>
          <a:p>
            <a:pPr algn="ctr"/>
            <a:r>
              <a:rPr lang="en-US" sz="2400" dirty="0" smtClean="0"/>
              <a:t>Left Page Margin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224016" y="3810000"/>
            <a:ext cx="3493008" cy="6096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57984" y="4596384"/>
            <a:ext cx="743712" cy="70788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½</a:t>
            </a:r>
            <a:endParaRPr lang="en-US" sz="4000" dirty="0" smtClean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16200000" flipV="1">
            <a:off x="1167384" y="3233928"/>
            <a:ext cx="2706624" cy="182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7568" y="4590288"/>
            <a:ext cx="969264" cy="70788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1½</a:t>
            </a:r>
            <a:endParaRPr lang="en-US" sz="4000" dirty="0" smtClean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rot="16200000" flipV="1">
            <a:off x="4826508" y="3244596"/>
            <a:ext cx="2676144" cy="15240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74064" y="3675888"/>
            <a:ext cx="743712" cy="70788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¼</a:t>
            </a:r>
            <a:endParaRPr lang="en-US" sz="4000" dirty="0" smtClean="0"/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rot="16200000" flipV="1">
            <a:off x="728472" y="2758440"/>
            <a:ext cx="1822704" cy="12192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84576" y="3706368"/>
            <a:ext cx="743712" cy="70788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¾</a:t>
            </a:r>
            <a:endParaRPr lang="en-US" sz="4000" dirty="0" smtClean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rot="16200000" flipV="1">
            <a:off x="2514600" y="2764536"/>
            <a:ext cx="1865376" cy="18288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28032" y="3742944"/>
            <a:ext cx="914400" cy="70788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1¼</a:t>
            </a:r>
            <a:endParaRPr lang="en-US" sz="4000" dirty="0" smtClean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rot="16200000" flipV="1">
            <a:off x="4343400" y="2801112"/>
            <a:ext cx="1865376" cy="18288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60464" y="3724656"/>
            <a:ext cx="896112" cy="70788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1¾</a:t>
            </a:r>
            <a:endParaRPr lang="en-US" sz="4000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6144768" y="2779776"/>
            <a:ext cx="1853184" cy="24384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77824" y="2731008"/>
            <a:ext cx="57302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⅛</a:t>
            </a:r>
            <a:endParaRPr lang="en-US" sz="4000" dirty="0" smtClean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rot="16200000" flipV="1">
            <a:off x="716280" y="2282952"/>
            <a:ext cx="890016" cy="6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04416" y="2724912"/>
            <a:ext cx="51206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⅜</a:t>
            </a:r>
          </a:p>
        </p:txBody>
      </p:sp>
      <p:cxnSp>
        <p:nvCxnSpPr>
          <p:cNvPr id="59" name="Straight Arrow Connector 58"/>
          <p:cNvCxnSpPr>
            <a:stCxn id="58" idx="0"/>
          </p:cNvCxnSpPr>
          <p:nvPr/>
        </p:nvCxnSpPr>
        <p:spPr>
          <a:xfrm rot="5400000" flipH="1" flipV="1">
            <a:off x="1618488" y="2276856"/>
            <a:ext cx="890016" cy="6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24912" y="2731008"/>
            <a:ext cx="51206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⅝</a:t>
            </a: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rot="5400000" flipH="1" flipV="1">
            <a:off x="2538984" y="2282952"/>
            <a:ext cx="890016" cy="6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614928" y="2718816"/>
            <a:ext cx="51206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⅞</a:t>
            </a:r>
          </a:p>
        </p:txBody>
      </p:sp>
      <p:cxnSp>
        <p:nvCxnSpPr>
          <p:cNvPr id="68" name="Straight Arrow Connector 67"/>
          <p:cNvCxnSpPr>
            <a:stCxn id="67" idx="0"/>
          </p:cNvCxnSpPr>
          <p:nvPr/>
        </p:nvCxnSpPr>
        <p:spPr>
          <a:xfrm rot="5400000" flipH="1" flipV="1">
            <a:off x="3429000" y="2270760"/>
            <a:ext cx="890016" cy="6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uler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571" y="2571388"/>
            <a:ext cx="5967729" cy="30247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Indent Marker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1856" y="1420368"/>
            <a:ext cx="3755136" cy="83099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+mn-lt"/>
                <a:cs typeface="Courier New" pitchFamily="49" charset="0"/>
              </a:rPr>
              <a:t>Left Indent</a:t>
            </a:r>
            <a:r>
              <a:rPr lang="en-US" sz="2400" dirty="0" smtClean="0">
                <a:latin typeface="+mn-lt"/>
                <a:cs typeface="Courier New" pitchFamily="49" charset="0"/>
              </a:rPr>
              <a:t> set to </a:t>
            </a:r>
            <a:r>
              <a:rPr lang="en-US" sz="2400" dirty="0" smtClean="0">
                <a:latin typeface="Arial"/>
                <a:cs typeface="Arial"/>
              </a:rPr>
              <a:t>¼ inch from the left page margin.</a:t>
            </a:r>
            <a:endParaRPr lang="en-US" sz="2400" dirty="0" smtClean="0">
              <a:latin typeface="+mn-lt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1926336" y="1835866"/>
            <a:ext cx="2255520" cy="1187749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0976" y="5742432"/>
            <a:ext cx="7778496" cy="83099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paragraph can have different Ruler settings.</a:t>
            </a:r>
          </a:p>
          <a:p>
            <a:pPr algn="ctr"/>
            <a:r>
              <a:rPr lang="en-US" sz="2400" dirty="0" smtClean="0"/>
              <a:t>The Ruler displays the settings for the </a:t>
            </a:r>
            <a:r>
              <a:rPr lang="en-US" sz="2400" b="1" i="1" dirty="0" smtClean="0"/>
              <a:t>active</a:t>
            </a:r>
            <a:r>
              <a:rPr lang="en-US" sz="2400" dirty="0" smtClean="0"/>
              <a:t> paragraph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7456" y="3340608"/>
            <a:ext cx="1798320" cy="1569660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+mn-lt"/>
                <a:cs typeface="Courier New" pitchFamily="49" charset="0"/>
              </a:rPr>
              <a:t>Active Paragraph </a:t>
            </a:r>
            <a:r>
              <a:rPr lang="en-US" sz="2400" dirty="0" smtClean="0">
                <a:latin typeface="+mn-lt"/>
                <a:cs typeface="Courier New" pitchFamily="49" charset="0"/>
              </a:rPr>
              <a:t>has the </a:t>
            </a:r>
            <a:r>
              <a:rPr lang="en-US" sz="2400" b="1" i="1" dirty="0" smtClean="0">
                <a:latin typeface="+mn-lt"/>
                <a:cs typeface="Courier New" pitchFamily="49" charset="0"/>
              </a:rPr>
              <a:t>curser.</a:t>
            </a:r>
            <a:endParaRPr lang="en-US" sz="2400" dirty="0" smtClean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4596384" y="4279392"/>
            <a:ext cx="2499360" cy="792480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12787"/>
          </a:xfrm>
        </p:spPr>
        <p:txBody>
          <a:bodyPr/>
          <a:lstStyle/>
          <a:p>
            <a:r>
              <a:rPr lang="en-US" dirty="0" smtClean="0"/>
              <a:t>Quiz: Reading The Ruler: Left Indent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66775" y="2708476"/>
            <a:ext cx="7959725" cy="40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left indent setting shown above?</a:t>
            </a:r>
          </a:p>
          <a:p>
            <a:pPr marL="533400" lvl="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  <a:defRPr/>
            </a:pPr>
            <a:r>
              <a:rPr lang="en-US" sz="2800" kern="0" dirty="0" smtClean="0">
                <a:latin typeface="+mn-lt"/>
              </a:rPr>
              <a:t>¾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an inch from the left page margin.</a:t>
            </a:r>
          </a:p>
          <a:p>
            <a:pPr marL="533400" lvl="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⅝ inches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1⅝ inches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1⅜ inches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1¾ inches from the left page margin.</a:t>
            </a:r>
          </a:p>
        </p:txBody>
      </p:sp>
      <p:pic>
        <p:nvPicPr>
          <p:cNvPr id="9" name="Picture 8" descr="Ruler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370" y="1319710"/>
            <a:ext cx="7799003" cy="115727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4672" y="1353312"/>
            <a:ext cx="7900416" cy="2401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Geeky Bumper Sticker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9056" y="1638407"/>
            <a:ext cx="7888224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out of 8 people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749" y="2522327"/>
            <a:ext cx="7560082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 trouble with fractions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343" y="5417127"/>
            <a:ext cx="2330829" cy="8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60473" y="6262255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http://www.thinkgeek.com</a:t>
            </a:r>
            <a:endParaRPr lang="en-US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140C4308-69FE-4BC0-9CF6-88451EBDA5A2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5C093-2A93-4EFC-840B-E6AFC7DFB3FD}" type="slidenum">
              <a:rPr lang="en-US"/>
              <a:pPr/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277813"/>
            <a:ext cx="7902575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Windows – </a:t>
            </a:r>
            <a:r>
              <a:rPr lang="en-US" dirty="0" err="1" smtClean="0"/>
              <a:t>Gotta</a:t>
            </a:r>
            <a:r>
              <a:rPr lang="en-US" dirty="0" smtClean="0"/>
              <a:t> Love it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2163"/>
            <a:ext cx="7772400" cy="4068762"/>
          </a:xfrm>
        </p:spPr>
        <p:txBody>
          <a:bodyPr/>
          <a:lstStyle/>
          <a:p>
            <a:pPr eaLnBrk="1" hangingPunct="1"/>
            <a:r>
              <a:rPr lang="en-US" dirty="0" smtClean="0"/>
              <a:t>"Why should I press the Start button to turn the computer off ?"    </a:t>
            </a:r>
            <a:r>
              <a:rPr lang="en-US" i="1" dirty="0" smtClean="0"/>
              <a:t>— A Windows user.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"Computer are like air conditioners: they stop working when you open windows.“</a:t>
            </a:r>
          </a:p>
          <a:p>
            <a:pPr algn="ctr" eaLnBrk="1" hangingPunct="1">
              <a:buNone/>
            </a:pPr>
            <a:r>
              <a:rPr lang="en-US" b="1" dirty="0" smtClean="0"/>
              <a:t>Schedule your time accordingly</a:t>
            </a:r>
            <a:r>
              <a:rPr lang="en-US" dirty="0" smtClean="0"/>
              <a:t>.</a:t>
            </a:r>
          </a:p>
        </p:txBody>
      </p:sp>
      <p:pic>
        <p:nvPicPr>
          <p:cNvPr id="4103" name="Picture 5" descr="Windows-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474788"/>
            <a:ext cx="19827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678" y="324036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uler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192" y="1257729"/>
            <a:ext cx="7658920" cy="34971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Hanging Indent on a Bulleted 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416" y="5120640"/>
            <a:ext cx="2535936" cy="110799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/>
              <a:t>First Line Indent</a:t>
            </a:r>
          </a:p>
          <a:p>
            <a:pPr algn="ctr"/>
            <a:r>
              <a:rPr lang="en-US" sz="2200" dirty="0" smtClean="0"/>
              <a:t>The bullet symbol starts here.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26720" y="2194560"/>
            <a:ext cx="3645408" cy="215798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88208" y="5151120"/>
            <a:ext cx="2273808" cy="110799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+mn-lt"/>
                <a:cs typeface="Courier New" pitchFamily="49" charset="0"/>
              </a:rPr>
              <a:t>Tab Marker</a:t>
            </a:r>
          </a:p>
          <a:p>
            <a:pPr algn="ctr"/>
            <a:r>
              <a:rPr lang="en-US" sz="2200" dirty="0" smtClean="0">
                <a:latin typeface="+mn-lt"/>
                <a:cs typeface="Courier New" pitchFamily="49" charset="0"/>
              </a:rPr>
              <a:t>The </a:t>
            </a:r>
            <a:r>
              <a:rPr lang="en-US" sz="2200" i="1" dirty="0" smtClean="0">
                <a:latin typeface="+mn-lt"/>
                <a:cs typeface="Courier New" pitchFamily="49" charset="0"/>
              </a:rPr>
              <a:t>first line</a:t>
            </a:r>
            <a:r>
              <a:rPr lang="en-US" sz="2200" dirty="0" smtClean="0">
                <a:latin typeface="+mn-lt"/>
                <a:cs typeface="Courier New" pitchFamily="49" charset="0"/>
              </a:rPr>
              <a:t> of text starts here</a:t>
            </a:r>
            <a:endParaRPr lang="en-US" sz="2200" dirty="0" smtClean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79904" y="3401568"/>
            <a:ext cx="3340608" cy="19507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3808" y="5181600"/>
            <a:ext cx="2755392" cy="144655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+mn-lt"/>
                <a:cs typeface="Courier New" pitchFamily="49" charset="0"/>
              </a:rPr>
              <a:t>Hanging Indent</a:t>
            </a:r>
          </a:p>
          <a:p>
            <a:pPr algn="ctr"/>
            <a:r>
              <a:rPr lang="en-US" sz="2200" dirty="0" smtClean="0">
                <a:latin typeface="+mn-lt"/>
                <a:cs typeface="Courier New" pitchFamily="49" charset="0"/>
              </a:rPr>
              <a:t>Each subsequent line in the paragraph starts here.</a:t>
            </a:r>
            <a:endParaRPr lang="en-US" sz="2200" dirty="0" smtClean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4498848" y="3133344"/>
            <a:ext cx="3371088" cy="71323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2105-BBD7-4DA9-822A-291B17923B4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Numbered List: Hanging Indent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102" y="1296365"/>
            <a:ext cx="7940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Bef>
                <a:spcPts val="1200"/>
              </a:spcBef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000" dirty="0" smtClean="0">
                <a:latin typeface="+mn-lt"/>
              </a:rPr>
              <a:t>The numbered list must be formatted with a hanging indent such that the </a:t>
            </a:r>
            <a:r>
              <a:rPr lang="en-US" sz="2000" b="1" i="1" dirty="0" smtClean="0">
                <a:latin typeface="+mn-lt"/>
              </a:rPr>
              <a:t>numbers start 0.5 inches (</a:t>
            </a:r>
            <a:r>
              <a:rPr lang="en-US" sz="2000" b="1" i="1" dirty="0" smtClean="0">
                <a:latin typeface="Arial"/>
                <a:cs typeface="Arial"/>
              </a:rPr>
              <a:t>½ inch) </a:t>
            </a:r>
            <a:r>
              <a:rPr lang="en-US" sz="2000" b="1" i="1" dirty="0" smtClean="0">
                <a:latin typeface="+mn-lt"/>
              </a:rPr>
              <a:t>from the left margin</a:t>
            </a:r>
            <a:r>
              <a:rPr lang="en-US" sz="2000" dirty="0" smtClean="0">
                <a:latin typeface="+mn-lt"/>
              </a:rPr>
              <a:t>. </a:t>
            </a:r>
          </a:p>
          <a:p>
            <a:pPr marL="688975" lvl="1" indent="-231775">
              <a:spcBef>
                <a:spcPts val="1200"/>
              </a:spcBef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b="1" i="1" dirty="0" smtClean="0">
                <a:latin typeface="+mn-lt"/>
              </a:rPr>
              <a:t>first line of text starts 1 inch from the left margin</a:t>
            </a:r>
            <a:r>
              <a:rPr lang="en-US" sz="2000" dirty="0" smtClean="0">
                <a:latin typeface="+mn-lt"/>
              </a:rPr>
              <a:t>. </a:t>
            </a:r>
          </a:p>
          <a:p>
            <a:pPr marL="1146175" lvl="2" indent="-231775">
              <a:spcBef>
                <a:spcPts val="1200"/>
              </a:spcBef>
              <a:buClr>
                <a:srgbClr val="996633"/>
              </a:buClr>
              <a:buFont typeface="Arial" pitchFamily="34" charset="0"/>
              <a:buChar char="■"/>
            </a:pPr>
            <a:r>
              <a:rPr lang="en-US" sz="2000" b="1" i="1" dirty="0" smtClean="0">
                <a:latin typeface="+mn-lt"/>
              </a:rPr>
              <a:t>Each subsequent line starts 1.5 inches (1</a:t>
            </a:r>
            <a:r>
              <a:rPr lang="en-US" sz="2000" b="1" i="1" dirty="0" smtClean="0">
                <a:latin typeface="Arial"/>
                <a:cs typeface="Arial"/>
              </a:rPr>
              <a:t>½ inches)</a:t>
            </a:r>
            <a:r>
              <a:rPr lang="en-US" sz="2000" b="1" i="1" dirty="0" smtClean="0">
                <a:latin typeface="+mn-lt"/>
              </a:rPr>
              <a:t> from the left page margin</a:t>
            </a:r>
            <a:r>
              <a:rPr lang="en-US" sz="2000" dirty="0" smtClean="0">
                <a:latin typeface="+mn-lt"/>
              </a:rPr>
              <a:t>.</a:t>
            </a:r>
          </a:p>
        </p:txBody>
      </p:sp>
      <p:pic>
        <p:nvPicPr>
          <p:cNvPr id="11" name="Picture 10" descr="HangingIn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92" y="4276632"/>
            <a:ext cx="8669438" cy="18555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86383" y="3446555"/>
            <a:ext cx="2083054" cy="461665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+mn-lt"/>
              </a:rPr>
              <a:t>View </a:t>
            </a:r>
            <a:r>
              <a:rPr lang="en-US" sz="2400" dirty="0" smtClean="0">
                <a:latin typeface="+mn-lt"/>
                <a:sym typeface="Wingdings 3"/>
              </a:rPr>
              <a:t></a:t>
            </a:r>
            <a:r>
              <a:rPr lang="en-US" sz="2400" dirty="0" smtClean="0">
                <a:latin typeface="+mn-lt"/>
              </a:rPr>
              <a:t> Ruler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5914663" y="3677388"/>
            <a:ext cx="671720" cy="755716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-266218" y="2870522"/>
            <a:ext cx="2696902" cy="81022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80663" y="3184967"/>
            <a:ext cx="2069940" cy="217989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1406322" y="3327722"/>
            <a:ext cx="1493139" cy="439837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Reading The Ruler</a:t>
            </a:r>
            <a:endParaRPr lang="en-US" dirty="0"/>
          </a:p>
        </p:txBody>
      </p:sp>
      <p:pic>
        <p:nvPicPr>
          <p:cNvPr id="6" name="Content Placeholder 5" descr="Ruler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64" y="1389888"/>
            <a:ext cx="8630145" cy="5076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66775" y="2182368"/>
            <a:ext cx="7959725" cy="45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left indent setting shown above?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AutoNum type="alphaLcParenR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¾ of an inch from the left page margin.</a:t>
            </a:r>
          </a:p>
          <a:p>
            <a:pPr marL="533400" lvl="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1 </a:t>
            </a:r>
            <a:r>
              <a:rPr lang="en-US" sz="2800" kern="0" dirty="0" smtClean="0">
                <a:latin typeface="Arial"/>
                <a:cs typeface="Arial"/>
              </a:rPr>
              <a:t>½</a:t>
            </a:r>
            <a:r>
              <a:rPr lang="en-US" sz="2800" kern="0" dirty="0" smtClean="0">
                <a:latin typeface="+mn-lt"/>
              </a:rPr>
              <a:t> inches</a:t>
            </a:r>
            <a:r>
              <a:rPr lang="en-US" sz="2800" kern="0" dirty="0" smtClean="0"/>
              <a:t>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/>
              <a:t>1 ¾ inches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/>
              <a:t>1 ⅜ inches from the left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/>
              <a:t>1 ⅓ inches from the left page margin.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Paragraph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95400"/>
            <a:ext cx="7946265" cy="1795041"/>
          </a:xfrm>
        </p:spPr>
        <p:txBody>
          <a:bodyPr/>
          <a:lstStyle/>
          <a:p>
            <a:pPr lvl="0"/>
            <a:r>
              <a:rPr lang="en-US" sz="2600" dirty="0" smtClean="0"/>
              <a:t>Below, the second paragraph is </a:t>
            </a:r>
            <a:r>
              <a:rPr lang="en-US" sz="2600" i="1" dirty="0" smtClean="0">
                <a:solidFill>
                  <a:srgbClr val="0000CC"/>
                </a:solidFill>
              </a:rPr>
              <a:t>active</a:t>
            </a:r>
            <a:r>
              <a:rPr lang="en-US" sz="2600" dirty="0" smtClean="0"/>
              <a:t>.</a:t>
            </a:r>
          </a:p>
          <a:p>
            <a:pPr lvl="0"/>
            <a:r>
              <a:rPr lang="en-US" sz="2600" dirty="0" smtClean="0"/>
              <a:t>The </a:t>
            </a:r>
            <a:r>
              <a:rPr lang="en-US" sz="2600" b="1" i="1" dirty="0" smtClean="0">
                <a:solidFill>
                  <a:srgbClr val="009900"/>
                </a:solidFill>
              </a:rPr>
              <a:t>Right Paragraph Margin</a:t>
            </a:r>
            <a:r>
              <a:rPr lang="en-US" sz="2600" dirty="0" smtClean="0"/>
              <a:t> is set to </a:t>
            </a:r>
            <a:r>
              <a:rPr lang="en-US" sz="2600" b="1" i="1" dirty="0" smtClean="0">
                <a:solidFill>
                  <a:srgbClr val="009900"/>
                </a:solidFill>
              </a:rPr>
              <a:t>0.5</a:t>
            </a:r>
            <a:r>
              <a:rPr lang="en-US" sz="2600" dirty="0" smtClean="0"/>
              <a:t> inches from the </a:t>
            </a:r>
            <a:r>
              <a:rPr lang="en-US" sz="2600" b="1" i="1" dirty="0" smtClean="0">
                <a:solidFill>
                  <a:srgbClr val="0000CC"/>
                </a:solidFill>
              </a:rPr>
              <a:t>Right Page Margin</a:t>
            </a:r>
            <a:r>
              <a:rPr lang="en-US" sz="2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rightMar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469" y="2955137"/>
            <a:ext cx="7618350" cy="359613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655714" y="3239038"/>
            <a:ext cx="3322750" cy="1841677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Reading the Right Margin</a:t>
            </a:r>
            <a:endParaRPr lang="en-US" dirty="0"/>
          </a:p>
        </p:txBody>
      </p:sp>
      <p:pic>
        <p:nvPicPr>
          <p:cNvPr id="5" name="Content Placeholder 4" descr="rightMargi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262" y="1468519"/>
            <a:ext cx="8285809" cy="83484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E676-B924-4D18-8E2B-DAF5BA277D6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3929" y="2581154"/>
            <a:ext cx="8148577" cy="40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setting of the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Paragraph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margin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33400" lvl="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  <a:defRPr/>
            </a:pPr>
            <a:r>
              <a:rPr lang="en-US" sz="2800" kern="0" dirty="0" smtClean="0">
                <a:latin typeface="+mn-lt"/>
              </a:rPr>
              <a:t>5</a:t>
            </a:r>
            <a:r>
              <a:rPr lang="en-US" sz="2800" kern="0" dirty="0" smtClean="0">
                <a:latin typeface="Arial"/>
                <a:cs typeface="Arial"/>
              </a:rPr>
              <a:t>½</a:t>
            </a:r>
            <a:r>
              <a:rPr lang="en-US" sz="2800" kern="0" dirty="0" smtClean="0"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inches from the right page margin.</a:t>
            </a:r>
          </a:p>
          <a:p>
            <a:pPr marL="533400" lvl="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5</a:t>
            </a:r>
            <a:r>
              <a:rPr lang="en-US" sz="2800" kern="0" dirty="0" smtClean="0">
                <a:latin typeface="Arial"/>
                <a:cs typeface="Arial"/>
              </a:rPr>
              <a:t>¾</a:t>
            </a:r>
            <a:r>
              <a:rPr lang="en-US" sz="2800" kern="0" dirty="0" smtClean="0">
                <a:latin typeface="+mn-lt"/>
              </a:rPr>
              <a:t> inches from the right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Arial"/>
                <a:cs typeface="Arial"/>
              </a:rPr>
              <a:t>½</a:t>
            </a:r>
            <a:r>
              <a:rPr lang="en-US" sz="2800" kern="0" dirty="0" smtClean="0">
                <a:latin typeface="+mn-lt"/>
              </a:rPr>
              <a:t> inches from the right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Arial"/>
                <a:cs typeface="Arial"/>
              </a:rPr>
              <a:t>¼</a:t>
            </a:r>
            <a:r>
              <a:rPr lang="en-US" sz="2800" kern="0" dirty="0" smtClean="0">
                <a:latin typeface="+mn-lt"/>
              </a:rPr>
              <a:t> inches from the right page margin.</a:t>
            </a:r>
          </a:p>
          <a:p>
            <a:pPr marL="533400" indent="-533400">
              <a:spcBef>
                <a:spcPct val="45000"/>
              </a:spcBef>
              <a:buClr>
                <a:srgbClr val="996633"/>
              </a:buClr>
              <a:buSzPct val="90000"/>
              <a:buFont typeface="Wingdings" pitchFamily="2" charset="2"/>
              <a:buAutoNum type="alphaLcParenR"/>
            </a:pPr>
            <a:r>
              <a:rPr lang="en-US" sz="2800" kern="0" dirty="0" smtClean="0">
                <a:latin typeface="+mn-lt"/>
              </a:rPr>
              <a:t>⅜ inches from the right page margin.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 in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4426525"/>
            <a:ext cx="2369127" cy="2112819"/>
          </a:xfrm>
        </p:spPr>
        <p:txBody>
          <a:bodyPr/>
          <a:lstStyle/>
          <a:p>
            <a:pPr marL="0" indent="3175">
              <a:buNone/>
            </a:pPr>
            <a:r>
              <a:rPr lang="en-US" sz="2400" dirty="0" smtClean="0"/>
              <a:t>Knowing the </a:t>
            </a:r>
            <a:r>
              <a:rPr lang="en-US" sz="2400" b="1" i="1" dirty="0" smtClean="0"/>
              <a:t>name</a:t>
            </a:r>
            <a:r>
              <a:rPr lang="en-US" sz="2400" dirty="0" smtClean="0"/>
              <a:t> of what you what to know… </a:t>
            </a:r>
          </a:p>
          <a:p>
            <a:pPr marL="0" indent="3175">
              <a:buNone/>
            </a:pPr>
            <a:r>
              <a:rPr lang="en-US" sz="2400" dirty="0" smtClean="0"/>
              <a:t>is power!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Hel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582" y="204435"/>
            <a:ext cx="4970927" cy="20951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hel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489" y="2424233"/>
            <a:ext cx="5358731" cy="42539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ight Arrow 7"/>
          <p:cNvSpPr/>
          <p:nvPr/>
        </p:nvSpPr>
        <p:spPr>
          <a:xfrm rot="10800000">
            <a:off x="5735781" y="277090"/>
            <a:ext cx="1884219" cy="51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0548409">
            <a:off x="1745673" y="3505199"/>
            <a:ext cx="1884219" cy="51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5" descr="sy0029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9042" y="193098"/>
            <a:ext cx="608157" cy="7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C:\Users\Joel\Pictures\Microsoft Clip Organizer\0001413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328" y="3600089"/>
            <a:ext cx="614421" cy="81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is friend (most of the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Google or another search engine to figure out how to do something is perfectly acceptable for a lab.</a:t>
            </a:r>
          </a:p>
          <a:p>
            <a:r>
              <a:rPr lang="en-US" dirty="0" smtClean="0"/>
              <a:t>Keep in mind that what you find on the Web might not the correct, accurate, or efficient way of doing something.</a:t>
            </a:r>
          </a:p>
          <a:p>
            <a:r>
              <a:rPr lang="en-US" sz="3600" dirty="0" smtClean="0"/>
              <a:t>This applies </a:t>
            </a:r>
            <a:r>
              <a:rPr lang="en-US" sz="3600" b="1" i="1" dirty="0" smtClean="0"/>
              <a:t>only</a:t>
            </a:r>
            <a:r>
              <a:rPr lang="en-US" sz="3600" dirty="0" smtClean="0"/>
              <a:t> to labs. Use of the Internet for </a:t>
            </a:r>
            <a:r>
              <a:rPr lang="en-US" sz="3600" smtClean="0"/>
              <a:t>any </a:t>
            </a:r>
            <a:r>
              <a:rPr lang="en-US" sz="3600" smtClean="0"/>
              <a:t>purpose is </a:t>
            </a:r>
            <a:r>
              <a:rPr lang="en-US" sz="3600" dirty="0" smtClean="0"/>
              <a:t>forbidden during exams!!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140E-27BF-419E-9386-82D4340D781D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5131" y="277813"/>
            <a:ext cx="7991060" cy="712787"/>
          </a:xfrm>
        </p:spPr>
        <p:txBody>
          <a:bodyPr/>
          <a:lstStyle/>
          <a:p>
            <a:r>
              <a:rPr lang="en-US" dirty="0" smtClean="0"/>
              <a:t>Insert  </a:t>
            </a:r>
            <a:r>
              <a:rPr lang="en-US" dirty="0" err="1" smtClean="0"/>
              <a:t>Ribbon</a:t>
            </a:r>
            <a:r>
              <a:rPr lang="en-US" dirty="0" err="1" smtClean="0">
                <a:cs typeface="Arial" charset="0"/>
              </a:rPr>
              <a:t>→</a:t>
            </a:r>
            <a:r>
              <a:rPr lang="en-US" dirty="0" err="1" smtClean="0"/>
              <a:t>Table</a:t>
            </a:r>
            <a:r>
              <a:rPr lang="en-US" dirty="0" err="1" smtClean="0">
                <a:cs typeface="Arial" charset="0"/>
              </a:rPr>
              <a:t>→Insert</a:t>
            </a:r>
            <a:r>
              <a:rPr lang="en-US" dirty="0" smtClean="0">
                <a:cs typeface="Arial" charset="0"/>
              </a:rPr>
              <a:t> Table...</a:t>
            </a:r>
            <a:endParaRPr lang="en-US" dirty="0"/>
          </a:p>
        </p:txBody>
      </p:sp>
      <p:pic>
        <p:nvPicPr>
          <p:cNvPr id="75782" name="Picture 6" descr="InsertTable-XP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1452563"/>
            <a:ext cx="3938588" cy="4638675"/>
          </a:xfrm>
          <a:prstGeom prst="rect">
            <a:avLst/>
          </a:prstGeom>
          <a:noFill/>
        </p:spPr>
      </p:pic>
      <p:pic>
        <p:nvPicPr>
          <p:cNvPr id="75783" name="Picture 7" descr="default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3748088"/>
            <a:ext cx="3562350" cy="2228850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27650" y="1649413"/>
            <a:ext cx="32335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/>
            <a:r>
              <a:rPr lang="en-US" sz="2400" dirty="0"/>
              <a:t>Default Table: </a:t>
            </a:r>
          </a:p>
          <a:p>
            <a:pPr marL="228600" indent="-228600">
              <a:buClr>
                <a:srgbClr val="996633"/>
              </a:buClr>
              <a:buSzPct val="90000"/>
              <a:buFont typeface="Arial" charset="0"/>
              <a:buChar char="■"/>
            </a:pPr>
            <a:r>
              <a:rPr lang="en-US" sz="2400" dirty="0"/>
              <a:t>Columns = 2</a:t>
            </a:r>
          </a:p>
          <a:p>
            <a:pPr marL="228600" indent="-228600">
              <a:buClr>
                <a:srgbClr val="996633"/>
              </a:buClr>
              <a:buSzPct val="90000"/>
              <a:buFont typeface="Arial" charset="0"/>
              <a:buChar char="■"/>
            </a:pPr>
            <a:r>
              <a:rPr lang="en-US" sz="2400" dirty="0"/>
              <a:t>Rows = 2</a:t>
            </a:r>
          </a:p>
          <a:p>
            <a:pPr marL="228600" indent="-228600">
              <a:buClr>
                <a:srgbClr val="996633"/>
              </a:buClr>
              <a:buSzPct val="90000"/>
              <a:buFont typeface="Arial" charset="0"/>
              <a:buChar char="■"/>
            </a:pPr>
            <a:r>
              <a:rPr lang="en-US" sz="2400" b="1" i="1" dirty="0">
                <a:solidFill>
                  <a:srgbClr val="996633"/>
                </a:solidFill>
              </a:rPr>
              <a:t>AutoFit to contents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2703443" y="3087758"/>
            <a:ext cx="2584174" cy="569842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CE25-DF96-4C17-A0DA-A6F7EF0E3A8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Formatting</a:t>
            </a:r>
            <a:endParaRPr lang="en-US" dirty="0"/>
          </a:p>
        </p:txBody>
      </p:sp>
      <p:pic>
        <p:nvPicPr>
          <p:cNvPr id="78852" name="Picture 4" descr="TableFromPastCS-150Ex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333625"/>
            <a:ext cx="8204200" cy="3276600"/>
          </a:xfrm>
          <a:prstGeom prst="rect">
            <a:avLst/>
          </a:prstGeom>
          <a:noFill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010025" y="1333500"/>
            <a:ext cx="3009900" cy="8604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/>
              <a:t>Merge Cell</a:t>
            </a:r>
            <a:r>
              <a:rPr lang="en-US" sz="2400" dirty="0"/>
              <a:t> used on selected cells.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7019925" y="2028825"/>
            <a:ext cx="1143000" cy="800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71650" y="5829300"/>
            <a:ext cx="6410325" cy="8604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/>
              <a:t>Format </a:t>
            </a:r>
            <a:r>
              <a:rPr lang="en-US" sz="2400" i="1" dirty="0">
                <a:cs typeface="Arial" charset="0"/>
              </a:rPr>
              <a:t>→ Borders and Shading</a:t>
            </a:r>
            <a:r>
              <a:rPr lang="en-US" sz="2400" dirty="0">
                <a:cs typeface="Arial" charset="0"/>
              </a:rPr>
              <a:t> used to create the 3 different types of cell borders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1190625" y="5524500"/>
            <a:ext cx="561975" cy="8286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2390775" y="5105400"/>
            <a:ext cx="1066800" cy="733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 flipV="1">
            <a:off x="4076700" y="4038600"/>
            <a:ext cx="95250" cy="1771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“Save” verses “Save As”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7A09-4144-45C0-88C6-F3E8C58A966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Sav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9751" y="1233054"/>
            <a:ext cx="4561633" cy="54586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341417" y="1274618"/>
            <a:ext cx="1884219" cy="51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8872" y="1738746"/>
            <a:ext cx="3311238" cy="5119253"/>
          </a:xfrm>
        </p:spPr>
        <p:txBody>
          <a:bodyPr/>
          <a:lstStyle/>
          <a:p>
            <a:pPr lvl="0">
              <a:buNone/>
            </a:pPr>
            <a:r>
              <a:rPr lang="en-US" sz="2000" dirty="0" smtClean="0"/>
              <a:t>With </a:t>
            </a:r>
            <a:r>
              <a:rPr lang="en-US" sz="2000" b="1" i="1" dirty="0" smtClean="0"/>
              <a:t>Save As</a:t>
            </a:r>
            <a:r>
              <a:rPr lang="en-US" sz="2000" dirty="0" smtClean="0"/>
              <a:t>, you can:</a:t>
            </a:r>
          </a:p>
          <a:p>
            <a:pPr lvl="0"/>
            <a:r>
              <a:rPr lang="en-US" sz="2000" dirty="0" smtClean="0"/>
              <a:t>Select a different file name.</a:t>
            </a:r>
          </a:p>
          <a:p>
            <a:pPr lvl="1"/>
            <a:r>
              <a:rPr lang="en-US" sz="2000" dirty="0" smtClean="0"/>
              <a:t>This is important for making backups.</a:t>
            </a:r>
          </a:p>
          <a:p>
            <a:pPr lvl="0"/>
            <a:r>
              <a:rPr lang="en-US" sz="2000" dirty="0" smtClean="0"/>
              <a:t>Select the file format.</a:t>
            </a:r>
          </a:p>
          <a:p>
            <a:pPr lvl="1"/>
            <a:r>
              <a:rPr lang="en-US" sz="2000" dirty="0" smtClean="0"/>
              <a:t>All labs in this class must be saved in 97-2003 format.</a:t>
            </a:r>
          </a:p>
          <a:p>
            <a:pPr lvl="1"/>
            <a:r>
              <a:rPr lang="en-US" sz="2000" dirty="0" smtClean="0"/>
              <a:t>Word 2007 files have a file extension of .docx</a:t>
            </a:r>
          </a:p>
          <a:p>
            <a:pPr lvl="1"/>
            <a:r>
              <a:rPr lang="en-US" sz="2000" dirty="0" smtClean="0"/>
              <a:t>Word 97-2003 files have a file extension of .doc.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2168348B-BB23-4911-890B-A152F7FEDBBA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82E34-8540-4B93-9B31-95A2D859714C}" type="slidenum">
              <a:rPr lang="en-US"/>
              <a:pPr/>
              <a:t>4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 (Graphical User Interface)</a:t>
            </a:r>
          </a:p>
        </p:txBody>
      </p:sp>
      <p:pic>
        <p:nvPicPr>
          <p:cNvPr id="5125" name="Picture 4" descr="Dialog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350963"/>
            <a:ext cx="493553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5"/>
          <p:cNvSpPr>
            <a:spLocks/>
          </p:cNvSpPr>
          <p:nvPr/>
        </p:nvSpPr>
        <p:spPr bwMode="auto">
          <a:xfrm>
            <a:off x="7737475" y="1387475"/>
            <a:ext cx="1071563" cy="665163"/>
          </a:xfrm>
          <a:prstGeom prst="borderCallout2">
            <a:avLst>
              <a:gd name="adj1" fmla="val 17185"/>
              <a:gd name="adj2" fmla="val -7111"/>
              <a:gd name="adj3" fmla="val 17185"/>
              <a:gd name="adj4" fmla="val -24444"/>
              <a:gd name="adj5" fmla="val 60144"/>
              <a:gd name="adj6" fmla="val -4251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Dialog Box</a:t>
            </a:r>
          </a:p>
        </p:txBody>
      </p:sp>
      <p:sp>
        <p:nvSpPr>
          <p:cNvPr id="5127" name="AutoShape 6"/>
          <p:cNvSpPr>
            <a:spLocks/>
          </p:cNvSpPr>
          <p:nvPr/>
        </p:nvSpPr>
        <p:spPr bwMode="auto">
          <a:xfrm>
            <a:off x="7732713" y="2297113"/>
            <a:ext cx="1006475" cy="647700"/>
          </a:xfrm>
          <a:prstGeom prst="borderCallout2">
            <a:avLst>
              <a:gd name="adj1" fmla="val 17648"/>
              <a:gd name="adj2" fmla="val -7569"/>
              <a:gd name="adj3" fmla="val 17648"/>
              <a:gd name="adj4" fmla="val -100315"/>
              <a:gd name="adj5" fmla="val 17648"/>
              <a:gd name="adj6" fmla="val -1343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Edit Field</a:t>
            </a:r>
          </a:p>
        </p:txBody>
      </p:sp>
      <p:sp>
        <p:nvSpPr>
          <p:cNvPr id="5128" name="AutoShape 7"/>
          <p:cNvSpPr>
            <a:spLocks/>
          </p:cNvSpPr>
          <p:nvPr/>
        </p:nvSpPr>
        <p:spPr bwMode="auto">
          <a:xfrm>
            <a:off x="7754938" y="3095625"/>
            <a:ext cx="985837" cy="379413"/>
          </a:xfrm>
          <a:prstGeom prst="borderCallout2">
            <a:avLst>
              <a:gd name="adj1" fmla="val 30125"/>
              <a:gd name="adj2" fmla="val -7731"/>
              <a:gd name="adj3" fmla="val 30125"/>
              <a:gd name="adj4" fmla="val -279065"/>
              <a:gd name="adj5" fmla="val -47699"/>
              <a:gd name="adj6" fmla="val -36859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Label</a:t>
            </a:r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7921625" y="5554663"/>
            <a:ext cx="985838" cy="379412"/>
          </a:xfrm>
          <a:prstGeom prst="borderCallout2">
            <a:avLst>
              <a:gd name="adj1" fmla="val 30125"/>
              <a:gd name="adj2" fmla="val -7731"/>
              <a:gd name="adj3" fmla="val 30125"/>
              <a:gd name="adj4" fmla="val -76810"/>
              <a:gd name="adj5" fmla="val 125106"/>
              <a:gd name="adj6" fmla="val -9871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Button</a:t>
            </a:r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>
            <a:off x="788988" y="3419475"/>
            <a:ext cx="1006475" cy="647700"/>
          </a:xfrm>
          <a:prstGeom prst="borderCallout2">
            <a:avLst>
              <a:gd name="adj1" fmla="val 17648"/>
              <a:gd name="adj2" fmla="val 107569"/>
              <a:gd name="adj3" fmla="val 17648"/>
              <a:gd name="adj4" fmla="val 162620"/>
              <a:gd name="adj5" fmla="val 81616"/>
              <a:gd name="adj6" fmla="val 18517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Radio Buttons</a:t>
            </a:r>
          </a:p>
        </p:txBody>
      </p:sp>
      <p:sp>
        <p:nvSpPr>
          <p:cNvPr id="5131" name="AutoShape 11"/>
          <p:cNvSpPr>
            <a:spLocks/>
          </p:cNvSpPr>
          <p:nvPr/>
        </p:nvSpPr>
        <p:spPr bwMode="auto">
          <a:xfrm>
            <a:off x="636588" y="5316538"/>
            <a:ext cx="1006475" cy="647700"/>
          </a:xfrm>
          <a:prstGeom prst="borderCallout2">
            <a:avLst>
              <a:gd name="adj1" fmla="val 17648"/>
              <a:gd name="adj2" fmla="val 107569"/>
              <a:gd name="adj3" fmla="val 17648"/>
              <a:gd name="adj4" fmla="val 142431"/>
              <a:gd name="adj5" fmla="val -18139"/>
              <a:gd name="adj6" fmla="val 17602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Check Boxes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7681913" y="4084638"/>
            <a:ext cx="1144587" cy="962025"/>
          </a:xfrm>
          <a:prstGeom prst="borderCallout2">
            <a:avLst>
              <a:gd name="adj1" fmla="val 11880"/>
              <a:gd name="adj2" fmla="val -6657"/>
              <a:gd name="adj3" fmla="val 11880"/>
              <a:gd name="adj4" fmla="val -85852"/>
              <a:gd name="adj5" fmla="val -35148"/>
              <a:gd name="adj6" fmla="val -1149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Inactive Edit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B99A-A2E4-4255-9E3C-CD0678A66090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layout Options</a:t>
            </a:r>
          </a:p>
        </p:txBody>
      </p:sp>
      <p:pic>
        <p:nvPicPr>
          <p:cNvPr id="82948" name="Picture 4" descr="ImageLay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1588"/>
            <a:ext cx="4719638" cy="307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9" name="Picture 5" descr="Format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088" y="3267075"/>
            <a:ext cx="5106987" cy="3429000"/>
          </a:xfrm>
          <a:prstGeom prst="rect">
            <a:avLst/>
          </a:prstGeom>
          <a:noFill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10225" y="1323975"/>
            <a:ext cx="3352800" cy="12255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Double-click on image to open </a:t>
            </a:r>
            <a:r>
              <a:rPr lang="en-US" sz="2400" i="1" dirty="0"/>
              <a:t>Format Picture </a:t>
            </a:r>
            <a:r>
              <a:rPr lang="en-US" sz="2400" dirty="0"/>
              <a:t>dialog.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H="1">
            <a:off x="3086100" y="2286000"/>
            <a:ext cx="2533650" cy="6381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80975" y="5124450"/>
            <a:ext cx="3352800" cy="12255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Table with two rows, one column, and hidden borders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1047750" y="3524250"/>
            <a:ext cx="1152525" cy="1581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A5E-721B-4918-9656-58AA5C4980C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Tables for Complex Layouts</a:t>
            </a:r>
          </a:p>
        </p:txBody>
      </p:sp>
      <p:pic>
        <p:nvPicPr>
          <p:cNvPr id="81924" name="Picture 4" descr="ComplexTableLay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55713"/>
            <a:ext cx="6623050" cy="5213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038975" y="1419225"/>
            <a:ext cx="1895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Try using </a:t>
            </a:r>
            <a:r>
              <a:rPr lang="en-US" sz="2800" i="1" dirty="0"/>
              <a:t>nested tables</a:t>
            </a:r>
            <a:r>
              <a:rPr lang="en-US" sz="2800" dirty="0"/>
              <a:t> without boarders.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7597-993C-4AF0-B45D-3BB506CE2D40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Centering in a Table</a:t>
            </a:r>
          </a:p>
        </p:txBody>
      </p:sp>
      <p:graphicFrame>
        <p:nvGraphicFramePr>
          <p:cNvPr id="93187" name="Group 3"/>
          <p:cNvGraphicFramePr>
            <a:graphicFrameLocks noGrp="1"/>
          </p:cNvGraphicFramePr>
          <p:nvPr/>
        </p:nvGraphicFramePr>
        <p:xfrm>
          <a:off x="1347788" y="1370013"/>
          <a:ext cx="6715125" cy="1005840"/>
        </p:xfrm>
        <a:graphic>
          <a:graphicData uri="http://schemas.openxmlformats.org/drawingml/2006/table">
            <a:tbl>
              <a:tblPr/>
              <a:tblGrid>
                <a:gridCol w="1795462"/>
                <a:gridCol w="2268538"/>
                <a:gridCol w="2651125"/>
              </a:tblGrid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Row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There are Two Rows Here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Last Column Has Three Rows of Text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197" name="Group 13"/>
          <p:cNvGraphicFramePr>
            <a:graphicFrameLocks noGrp="1"/>
          </p:cNvGraphicFramePr>
          <p:nvPr/>
        </p:nvGraphicFramePr>
        <p:xfrm>
          <a:off x="1206500" y="5184775"/>
          <a:ext cx="6715125" cy="1005840"/>
        </p:xfrm>
        <a:graphic>
          <a:graphicData uri="http://schemas.openxmlformats.org/drawingml/2006/table">
            <a:tbl>
              <a:tblPr/>
              <a:tblGrid>
                <a:gridCol w="1795463"/>
                <a:gridCol w="2268537"/>
                <a:gridCol w="2651125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Row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There are Two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Rows Here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Last Column Has Three Rows of Text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207" name="Object 23"/>
          <p:cNvGraphicFramePr>
            <a:graphicFrameLocks noChangeAspect="1"/>
          </p:cNvGraphicFramePr>
          <p:nvPr/>
        </p:nvGraphicFramePr>
        <p:xfrm>
          <a:off x="4095750" y="2489200"/>
          <a:ext cx="4567238" cy="2446338"/>
        </p:xfrm>
        <a:graphic>
          <a:graphicData uri="http://schemas.openxmlformats.org/presentationml/2006/ole">
            <p:oleObj spid="_x0000_s117762" name="Image" r:id="rId3" imgW="6069841" imgH="3250794" progId="">
              <p:embed/>
            </p:oleObj>
          </a:graphicData>
        </a:graphic>
      </p:graphicFrame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712788" y="3922713"/>
            <a:ext cx="2084387" cy="9540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FF3300"/>
                </a:solidFill>
              </a:rPr>
              <a:t>***Bad***</a:t>
            </a:r>
            <a:r>
              <a:rPr lang="en-US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Centered by adding spaces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 flipH="1">
            <a:off x="877888" y="4900613"/>
            <a:ext cx="17462" cy="1089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>
            <a:off x="895350" y="5386388"/>
            <a:ext cx="7778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882650" y="5969000"/>
            <a:ext cx="7778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flipH="1">
            <a:off x="3216275" y="4624388"/>
            <a:ext cx="17463" cy="1089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flipH="1">
            <a:off x="2786063" y="4651375"/>
            <a:ext cx="438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3224213" y="5694363"/>
            <a:ext cx="7778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F400233B-0542-4FF0-B2DB-88169D76CAE2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3EB77-5339-408D-965E-DA757E462116}" type="slidenum">
              <a:rPr lang="en-US"/>
              <a:pPr/>
              <a:t>5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Windows XP's Window GUI</a:t>
            </a:r>
          </a:p>
        </p:txBody>
      </p:sp>
      <p:pic>
        <p:nvPicPr>
          <p:cNvPr id="6149" name="Picture 5" descr="fo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2343150"/>
            <a:ext cx="70802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6"/>
          <p:cNvSpPr>
            <a:spLocks/>
          </p:cNvSpPr>
          <p:nvPr/>
        </p:nvSpPr>
        <p:spPr bwMode="auto">
          <a:xfrm>
            <a:off x="4727575" y="1854200"/>
            <a:ext cx="1292225" cy="379413"/>
          </a:xfrm>
          <a:prstGeom prst="borderCallout2">
            <a:avLst>
              <a:gd name="adj1" fmla="val 30125"/>
              <a:gd name="adj2" fmla="val 105898"/>
              <a:gd name="adj3" fmla="val 30125"/>
              <a:gd name="adj4" fmla="val 136241"/>
              <a:gd name="adj5" fmla="val 141843"/>
              <a:gd name="adj6" fmla="val 16793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Minimize</a:t>
            </a: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4657725" y="1387475"/>
            <a:ext cx="1292225" cy="379413"/>
          </a:xfrm>
          <a:prstGeom prst="borderCallout2">
            <a:avLst>
              <a:gd name="adj1" fmla="val 30125"/>
              <a:gd name="adj2" fmla="val 105898"/>
              <a:gd name="adj3" fmla="val 30125"/>
              <a:gd name="adj4" fmla="val 152333"/>
              <a:gd name="adj5" fmla="val 275731"/>
              <a:gd name="adj6" fmla="val 20086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Maximize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7950200" y="1681163"/>
            <a:ext cx="879475" cy="352425"/>
          </a:xfrm>
          <a:prstGeom prst="borderCallout2">
            <a:avLst>
              <a:gd name="adj1" fmla="val 32431"/>
              <a:gd name="adj2" fmla="val -8662"/>
              <a:gd name="adj3" fmla="val 32431"/>
              <a:gd name="adj4" fmla="val -19134"/>
              <a:gd name="adj5" fmla="val 195495"/>
              <a:gd name="adj6" fmla="val -3826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Close</a:t>
            </a: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7940675" y="4216400"/>
            <a:ext cx="1055688" cy="676275"/>
          </a:xfrm>
          <a:prstGeom prst="borderCallout2">
            <a:avLst>
              <a:gd name="adj1" fmla="val 16903"/>
              <a:gd name="adj2" fmla="val -7218"/>
              <a:gd name="adj3" fmla="val 16903"/>
              <a:gd name="adj4" fmla="val -12028"/>
              <a:gd name="adj5" fmla="val 97653"/>
              <a:gd name="adj6" fmla="val -2090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/>
              <a:t>Change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B78FE808-4452-4A01-A854-464672893B06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B04C9-7FE8-4CB8-880B-97449D1C6967}" type="slidenum">
              <a:rPr lang="en-US"/>
              <a:pPr/>
              <a:t>6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Settings </a:t>
            </a:r>
            <a:r>
              <a:rPr lang="en-US" smtClean="0">
                <a:cs typeface="Arial" charset="0"/>
              </a:rPr>
              <a:t>→</a:t>
            </a:r>
            <a:r>
              <a:rPr lang="en-US" smtClean="0"/>
              <a:t> Control Panel </a:t>
            </a:r>
            <a:r>
              <a:rPr lang="en-US" smtClean="0">
                <a:cs typeface="Arial" charset="0"/>
              </a:rPr>
              <a:t>→</a:t>
            </a:r>
            <a:r>
              <a:rPr lang="en-US" smtClean="0"/>
              <a:t> Display</a:t>
            </a:r>
          </a:p>
        </p:txBody>
      </p:sp>
      <p:pic>
        <p:nvPicPr>
          <p:cNvPr id="7173" name="Picture 3" descr="DisplayProps-Clas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109788"/>
            <a:ext cx="4368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DisplayProps-XP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114550"/>
            <a:ext cx="42624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dd0003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5778500"/>
            <a:ext cx="8143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dd0004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5707856" y="4774407"/>
            <a:ext cx="757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dd0004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6630987" y="4521201"/>
            <a:ext cx="7207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1495425" y="143827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"Windows and Buttons"    &amp;    "Font size"</a:t>
            </a:r>
          </a:p>
        </p:txBody>
      </p:sp>
      <p:pic>
        <p:nvPicPr>
          <p:cNvPr id="7179" name="Picture 7" descr="dd0004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2668587" y="4543426"/>
            <a:ext cx="7207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 descr="dd0004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1669256" y="4872832"/>
            <a:ext cx="757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dd0003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113" y="5865813"/>
            <a:ext cx="8143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F0A8C94A-3809-423C-B0D0-B59271AE0943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DE293-767E-4488-9953-CD18573AFB72}" type="slidenum">
              <a:rPr lang="en-US"/>
              <a:pPr/>
              <a:t>7</a:t>
            </a:fld>
            <a:endParaRPr lang="en-US"/>
          </a:p>
        </p:txBody>
      </p:sp>
      <p:pic>
        <p:nvPicPr>
          <p:cNvPr id="8196" name="Picture 2" descr="DisplayProps-Advanc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193800"/>
            <a:ext cx="50577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Advanced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550" y="300038"/>
            <a:ext cx="23701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DisplayProps-Advanced-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76363"/>
            <a:ext cx="32575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DisplayProps-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" y="242888"/>
            <a:ext cx="3905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5019675" y="228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cs typeface="Arial" charset="0"/>
              </a:rPr>
              <a:t>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034B32B0-D7BA-4EA4-B8A7-04C117A66767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3ED5F-376B-4BB0-BC41-059E81A47F3C}" type="slidenum">
              <a:rPr lang="en-US"/>
              <a:pPr/>
              <a:t>8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Extension Examples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7292975" cy="2176463"/>
          </a:xfrm>
        </p:spPr>
        <p:txBody>
          <a:bodyPr/>
          <a:lstStyle/>
          <a:p>
            <a:pPr eaLnBrk="1" hangingPunct="1"/>
            <a:r>
              <a:rPr lang="en-US" smtClean="0"/>
              <a:t>.jpg: JPEG Image</a:t>
            </a:r>
          </a:p>
          <a:p>
            <a:pPr eaLnBrk="1" hangingPunct="1"/>
            <a:r>
              <a:rPr lang="en-US" smtClean="0"/>
              <a:t>.doc: Microsoft Word 97-2003 Document</a:t>
            </a:r>
          </a:p>
          <a:p>
            <a:pPr eaLnBrk="1" hangingPunct="1"/>
            <a:r>
              <a:rPr lang="en-US" smtClean="0"/>
              <a:t>.docx: Microsoft Word 2007 Document</a:t>
            </a:r>
          </a:p>
          <a:p>
            <a:pPr eaLnBrk="1" hangingPunct="1"/>
            <a:r>
              <a:rPr lang="en-US" smtClean="0"/>
              <a:t>.pdf: Adobe Acrobat Document</a:t>
            </a:r>
          </a:p>
        </p:txBody>
      </p:sp>
      <p:pic>
        <p:nvPicPr>
          <p:cNvPr id="9222" name="Picture 4" descr="joel-scree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471613"/>
            <a:ext cx="81343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XP-FolderOpti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244600"/>
            <a:ext cx="4537075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739775" y="288925"/>
            <a:ext cx="8404225" cy="7127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Hide / Show Extensions (XP)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C3FF0EE5-8374-427F-A7A2-C6817614706D}" type="datetime1">
              <a:rPr lang="en-US"/>
              <a:pPr/>
              <a:t>8/26/2010</a:t>
            </a:fld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50123-9582-49AC-A612-B98DBFBECE18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6" name="Picture 5" descr="HideExtensionForKnownTyp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58975"/>
            <a:ext cx="498475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3538</TotalTime>
  <Words>1297</Words>
  <Application>Microsoft Office PowerPoint</Application>
  <PresentationFormat>On-screen Show (4:3)</PresentationFormat>
  <Paragraphs>276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Layers</vt:lpstr>
      <vt:lpstr>Image</vt:lpstr>
      <vt:lpstr>CS-150L Computing for Business Students Lab 1:       The Résumé and Microsoft Word</vt:lpstr>
      <vt:lpstr>Lab 1: The Résumé and Word</vt:lpstr>
      <vt:lpstr>Windows – Gotta Love it</vt:lpstr>
      <vt:lpstr>GUI (Graphical User Interface)</vt:lpstr>
      <vt:lpstr>Windows XP's Window GUI</vt:lpstr>
      <vt:lpstr>Settings → Control Panel → Display</vt:lpstr>
      <vt:lpstr>Slide 7</vt:lpstr>
      <vt:lpstr>File Extension Examples</vt:lpstr>
      <vt:lpstr>Hide / Show Extensions (XP)</vt:lpstr>
      <vt:lpstr>Hide / Show Extensions (Windows 7)</vt:lpstr>
      <vt:lpstr>Microsoft Word</vt:lpstr>
      <vt:lpstr>Align Text</vt:lpstr>
      <vt:lpstr>Justify: Paragraph Alignment</vt:lpstr>
      <vt:lpstr>Line Spacing</vt:lpstr>
      <vt:lpstr>Paragraph Spacing</vt:lpstr>
      <vt:lpstr>Blank Line Between Paragraphs</vt:lpstr>
      <vt:lpstr>Line and Paragraph Spacing</vt:lpstr>
      <vt:lpstr>Lists: Numbering Library</vt:lpstr>
      <vt:lpstr>Define New Number Format</vt:lpstr>
      <vt:lpstr>Define New Number Format</vt:lpstr>
      <vt:lpstr>Customized Bullets</vt:lpstr>
      <vt:lpstr>Nested lists (Bullets &amp; Numbered)</vt:lpstr>
      <vt:lpstr>Nested List</vt:lpstr>
      <vt:lpstr>Ruler: Use to set Tabs and Indents</vt:lpstr>
      <vt:lpstr>Ruler: The Zero Point</vt:lpstr>
      <vt:lpstr>Reading the Ruler</vt:lpstr>
      <vt:lpstr>Left Indent Marker</vt:lpstr>
      <vt:lpstr>Quiz: Reading The Ruler: Left Indent</vt:lpstr>
      <vt:lpstr>Geeky Bumper Sticker</vt:lpstr>
      <vt:lpstr>Hanging Indent on a Bulleted List</vt:lpstr>
      <vt:lpstr>Numbered List: Hanging Indent</vt:lpstr>
      <vt:lpstr>Quiz: Reading The Ruler</vt:lpstr>
      <vt:lpstr>Right Paragraph Margin</vt:lpstr>
      <vt:lpstr>Quiz: Reading the Right Margin</vt:lpstr>
      <vt:lpstr>Getting Help in Word</vt:lpstr>
      <vt:lpstr>Google is friend (most of the time)</vt:lpstr>
      <vt:lpstr>Insert  Ribbon→Table→Insert Table...</vt:lpstr>
      <vt:lpstr>Table Formatting</vt:lpstr>
      <vt:lpstr>“Save” verses “Save As”</vt:lpstr>
      <vt:lpstr>Image layout Options</vt:lpstr>
      <vt:lpstr>Use Tables for Complex Layouts</vt:lpstr>
      <vt:lpstr>Vertical Centering in a Table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IT UNM</cp:lastModifiedBy>
  <cp:revision>185</cp:revision>
  <dcterms:created xsi:type="dcterms:W3CDTF">2007-11-20T15:05:15Z</dcterms:created>
  <dcterms:modified xsi:type="dcterms:W3CDTF">2010-08-27T00:20:48Z</dcterms:modified>
</cp:coreProperties>
</file>