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279" r:id="rId2"/>
    <p:sldId id="362" r:id="rId3"/>
    <p:sldId id="381" r:id="rId4"/>
    <p:sldId id="382" r:id="rId5"/>
    <p:sldId id="383" r:id="rId6"/>
    <p:sldId id="384" r:id="rId7"/>
    <p:sldId id="385" r:id="rId8"/>
    <p:sldId id="386" r:id="rId9"/>
    <p:sldId id="387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009900"/>
    <a:srgbClr val="0000CC"/>
    <a:srgbClr val="000000"/>
    <a:srgbClr val="996633"/>
    <a:srgbClr val="CC6600"/>
    <a:srgbClr val="008000"/>
    <a:srgbClr val="000099"/>
    <a:srgbClr val="FF9900"/>
    <a:srgbClr val="0033CC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420" autoAdjust="0"/>
  </p:normalViewPr>
  <p:slideViewPr>
    <p:cSldViewPr snapToGrid="0">
      <p:cViewPr varScale="1">
        <p:scale>
          <a:sx n="61" d="100"/>
          <a:sy n="61" d="100"/>
        </p:scale>
        <p:origin x="-5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963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1E23C8C-F68B-4C65-981E-DE136EF51A9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1092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C129363-EB59-422E-B58E-157D5097049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9099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1752600" cy="51133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 dirty="0">
              <a:latin typeface="Times New Roman" pitchFamily="18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ltGray">
          <a:xfrm>
            <a:off x="990600" y="3405188"/>
            <a:ext cx="7772400" cy="28257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 dirty="0">
              <a:latin typeface="Times New Roman" pitchFamily="18" charset="0"/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white">
          <a:xfrm>
            <a:off x="1038225" y="3602038"/>
            <a:ext cx="7648575" cy="25542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 dirty="0">
              <a:latin typeface="Times New Roman" pitchFamily="18" charset="0"/>
            </a:endParaRP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0" y="5113338"/>
            <a:ext cx="990600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grpSp>
        <p:nvGrpSpPr>
          <p:cNvPr id="6152" name="Group 8"/>
          <p:cNvGrpSpPr>
            <a:grpSpLocks/>
          </p:cNvGrpSpPr>
          <p:nvPr/>
        </p:nvGrpSpPr>
        <p:grpSpPr bwMode="auto">
          <a:xfrm>
            <a:off x="635000" y="558800"/>
            <a:ext cx="8077200" cy="320675"/>
            <a:chOff x="400" y="336"/>
            <a:chExt cx="5088" cy="192"/>
          </a:xfrm>
        </p:grpSpPr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3952" y="336"/>
              <a:ext cx="1536" cy="192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6154" name="Line 10"/>
            <p:cNvSpPr>
              <a:spLocks noChangeShapeType="1"/>
            </p:cNvSpPr>
            <p:nvPr/>
          </p:nvSpPr>
          <p:spPr bwMode="auto">
            <a:xfrm>
              <a:off x="400" y="432"/>
              <a:ext cx="5088" cy="0"/>
            </a:xfrm>
            <a:prstGeom prst="line">
              <a:avLst/>
            </a:prstGeom>
            <a:noFill/>
            <a:ln w="444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615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67125"/>
            <a:ext cx="6858000" cy="2360613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fld id="{398879C1-1030-44F2-BC4D-90A08A422206}" type="datetime1">
              <a:rPr lang="en-US"/>
              <a:pPr/>
              <a:t>9/1/2010</a:t>
            </a:fld>
            <a:endParaRPr lang="en-US" dirty="0"/>
          </a:p>
        </p:txBody>
      </p:sp>
      <p:sp>
        <p:nvSpPr>
          <p:cNvPr id="6158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F4D950-B257-49DD-A5D7-01C845D10A0B}" type="datetime1">
              <a:rPr lang="en-US"/>
              <a:pPr/>
              <a:t>9/1/2010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C86D78-AA07-47A3-9875-FBD04B7B96A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379EF7-0859-44A3-A23D-F1FBB64472DD}" type="datetime1">
              <a:rPr lang="en-US"/>
              <a:pPr/>
              <a:t>9/1/2010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5B4070-0C7E-4CA3-876D-449EEDA37D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4331" y="6336254"/>
            <a:ext cx="479613" cy="304800"/>
          </a:xfrm>
        </p:spPr>
        <p:txBody>
          <a:bodyPr/>
          <a:lstStyle>
            <a:lvl1pPr algn="ctr">
              <a:defRPr sz="1400"/>
            </a:lvl1pPr>
          </a:lstStyle>
          <a:p>
            <a:fld id="{35BE7A09-4144-45C0-88C6-F3E8C58A966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5911AC-9F51-434C-B355-83F60D3DDEE9}" type="datetime1">
              <a:rPr lang="en-US"/>
              <a:pPr/>
              <a:t>9/1/2010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70ACB4-F035-4DF6-9C7F-50C219A5D4B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295400"/>
            <a:ext cx="38100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295400"/>
            <a:ext cx="38100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26DD88-7E32-4910-9559-1920F23C14C7}" type="datetime1">
              <a:rPr lang="en-US"/>
              <a:pPr/>
              <a:t>9/1/2010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B3084-8201-40AD-BEE7-A80FA0E86E9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CE9752-52FB-4E7E-8622-208BF4CC051A}" type="datetime1">
              <a:rPr lang="en-US"/>
              <a:pPr/>
              <a:t>9/1/2010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0D1B1E-DF1C-4968-95EB-5553EB58D49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14586B-FE6D-4428-AA0D-13E928F3DB25}" type="datetime1">
              <a:rPr lang="en-US"/>
              <a:pPr/>
              <a:t>9/1/2010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0E2068-D6B0-4BE3-8EB4-C1E258B89DA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E19412-AF51-463E-B082-2BAD9DC5E132}" type="datetime1">
              <a:rPr lang="en-US"/>
              <a:pPr/>
              <a:t>9/1/2010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586003-D9ED-4715-ACCA-11BD22B7962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1AC6C8-FE90-4A3E-8BBB-708280EC178A}" type="datetime1">
              <a:rPr lang="en-US"/>
              <a:pPr/>
              <a:t>9/1/2010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54759B-9BD2-44B0-A6B9-D1F1738401B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7A9C48-C83F-4C6A-A90F-16980EAF461E}" type="datetime1">
              <a:rPr lang="en-US"/>
              <a:pPr/>
              <a:t>9/1/2010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A12F1C-6B96-4C8E-A982-077D72BD731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ChangeArrowheads="1"/>
          </p:cNvSpPr>
          <p:nvPr userDrawn="1"/>
        </p:nvSpPr>
        <p:spPr bwMode="auto">
          <a:xfrm>
            <a:off x="0" y="0"/>
            <a:ext cx="609600" cy="487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 dirty="0">
              <a:latin typeface="Times New Roman" pitchFamily="18" charset="0"/>
            </a:endParaRPr>
          </a:p>
        </p:txBody>
      </p:sp>
      <p:grpSp>
        <p:nvGrpSpPr>
          <p:cNvPr id="5124" name="Group 4"/>
          <p:cNvGrpSpPr>
            <a:grpSpLocks/>
          </p:cNvGrpSpPr>
          <p:nvPr userDrawn="1"/>
        </p:nvGrpSpPr>
        <p:grpSpPr bwMode="auto">
          <a:xfrm>
            <a:off x="381000" y="1066800"/>
            <a:ext cx="8305800" cy="182563"/>
            <a:chOff x="240" y="893"/>
            <a:chExt cx="5232" cy="115"/>
          </a:xfrm>
        </p:grpSpPr>
        <p:sp>
          <p:nvSpPr>
            <p:cNvPr id="5125" name="Rectangle 5"/>
            <p:cNvSpPr>
              <a:spLocks noChangeArrowheads="1"/>
            </p:cNvSpPr>
            <p:nvPr userDrawn="1"/>
          </p:nvSpPr>
          <p:spPr bwMode="auto">
            <a:xfrm>
              <a:off x="4320" y="893"/>
              <a:ext cx="1152" cy="115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5126" name="Line 6"/>
            <p:cNvSpPr>
              <a:spLocks noChangeShapeType="1"/>
            </p:cNvSpPr>
            <p:nvPr userDrawn="1"/>
          </p:nvSpPr>
          <p:spPr bwMode="auto">
            <a:xfrm>
              <a:off x="240" y="941"/>
              <a:ext cx="5232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51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295400"/>
            <a:ext cx="7772400" cy="483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477000"/>
            <a:ext cx="1981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11A84BF5-2005-4152-B941-83EF7D849006}" type="datetime1">
              <a:rPr lang="en-US"/>
              <a:pPr/>
              <a:t>9/1/2010</a:t>
            </a:fld>
            <a:endParaRPr lang="en-US" dirty="0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dirty="0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4BCF2B4-6EE4-4B94-B23C-722C881E5113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96633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808080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barrick@cs.unm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fld id="{50DC885B-EA64-4728-B7C2-BB7433A8D281}" type="datetime1">
              <a:rPr lang="en-US"/>
              <a:pPr/>
              <a:t>9/1/2010</a:t>
            </a:fld>
            <a:endParaRPr lang="en-US" dirty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667125"/>
            <a:ext cx="3810000" cy="2360613"/>
          </a:xfrm>
        </p:spPr>
        <p:txBody>
          <a:bodyPr/>
          <a:lstStyle/>
          <a:p>
            <a:pPr marL="457200" indent="-457200" algn="l"/>
            <a:r>
              <a:rPr lang="en-US" sz="2000" dirty="0"/>
              <a:t>Instructor: </a:t>
            </a:r>
          </a:p>
          <a:p>
            <a:pPr marL="457200" indent="-457200" algn="l"/>
            <a:r>
              <a:rPr lang="en-US" sz="2000" dirty="0"/>
              <a:t>   </a:t>
            </a:r>
            <a:r>
              <a:rPr lang="en-US" sz="2000" dirty="0" smtClean="0"/>
              <a:t>Matthew Barrick</a:t>
            </a:r>
            <a:endParaRPr lang="en-US" sz="2000" dirty="0"/>
          </a:p>
          <a:p>
            <a:pPr marL="457200" indent="-457200" algn="l"/>
            <a:r>
              <a:rPr lang="en-US" sz="2000" dirty="0"/>
              <a:t>   </a:t>
            </a:r>
            <a:r>
              <a:rPr lang="en-US" sz="2000" b="1" dirty="0" smtClean="0"/>
              <a:t>e-mail: </a:t>
            </a:r>
            <a:r>
              <a:rPr lang="en-US" sz="2000" dirty="0" smtClean="0">
                <a:hlinkClick r:id="rId2"/>
              </a:rPr>
              <a:t>barrick@cs.unm.edu</a:t>
            </a:r>
            <a:endParaRPr lang="en-US" sz="2000" dirty="0"/>
          </a:p>
          <a:p>
            <a:pPr marL="457200" indent="-457200" algn="l"/>
            <a:r>
              <a:rPr lang="en-US" sz="2000" dirty="0" smtClean="0"/>
              <a:t>   www.cs.unm.edu/~barrick</a:t>
            </a:r>
          </a:p>
          <a:p>
            <a:pPr marL="457200" indent="-457200" algn="l"/>
            <a:r>
              <a:rPr lang="en-US" sz="2000" b="1" dirty="0" smtClean="0"/>
              <a:t>   Office</a:t>
            </a:r>
            <a:r>
              <a:rPr lang="en-US" sz="2000" b="1" dirty="0"/>
              <a:t>:</a:t>
            </a:r>
            <a:r>
              <a:rPr lang="en-US" sz="2000" dirty="0"/>
              <a:t> Farris Engineering  Center (FEC) room </a:t>
            </a:r>
            <a:r>
              <a:rPr lang="en-US" sz="2000" dirty="0" smtClean="0"/>
              <a:t>106</a:t>
            </a:r>
            <a:endParaRPr lang="en-US" sz="2000" dirty="0"/>
          </a:p>
        </p:txBody>
      </p:sp>
      <p:sp>
        <p:nvSpPr>
          <p:cNvPr id="57353" name="Rectangle 9"/>
          <p:cNvSpPr>
            <a:spLocks noGrp="1" noChangeArrowheads="1"/>
          </p:cNvSpPr>
          <p:nvPr>
            <p:ph type="ctrTitle"/>
          </p:nvPr>
        </p:nvSpPr>
        <p:spPr>
          <a:xfrm>
            <a:off x="1777285" y="1004888"/>
            <a:ext cx="7185740" cy="2347912"/>
          </a:xfrm>
          <a:noFill/>
          <a:ln/>
        </p:spPr>
        <p:txBody>
          <a:bodyPr/>
          <a:lstStyle/>
          <a:p>
            <a:r>
              <a:rPr lang="en-US" sz="3600" dirty="0" smtClean="0"/>
              <a:t>CS-150L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Computing for Business </a:t>
            </a:r>
            <a:r>
              <a:rPr lang="en-US" sz="3600" dirty="0" smtClean="0"/>
              <a:t>Students</a:t>
            </a:r>
            <a:br>
              <a:rPr lang="en-US" sz="3600" dirty="0" smtClean="0"/>
            </a:br>
            <a:r>
              <a:rPr lang="en-US" sz="3200" i="1" dirty="0" smtClean="0"/>
              <a:t>Lab </a:t>
            </a:r>
            <a:r>
              <a:rPr lang="en-US" sz="3200" i="1" dirty="0" smtClean="0"/>
              <a:t>2: </a:t>
            </a:r>
            <a:r>
              <a:rPr lang="en-US" sz="3200" i="1" dirty="0" smtClean="0"/>
              <a:t/>
            </a:r>
            <a:br>
              <a:rPr lang="en-US" sz="3200" i="1" dirty="0" smtClean="0"/>
            </a:br>
            <a:r>
              <a:rPr lang="en-US" sz="3200" i="1" dirty="0" smtClean="0"/>
              <a:t>     The </a:t>
            </a:r>
            <a:r>
              <a:rPr lang="en-US" sz="3200" i="1" dirty="0" smtClean="0"/>
              <a:t>Business Letter</a:t>
            </a:r>
            <a:endParaRPr lang="en-US" sz="3200" dirty="0"/>
          </a:p>
        </p:txBody>
      </p:sp>
      <p:pic>
        <p:nvPicPr>
          <p:cNvPr id="7" name="Picture 6" descr="Chapter1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677892" y="3657600"/>
            <a:ext cx="1981200" cy="24661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</a:t>
            </a:r>
            <a:r>
              <a:rPr lang="en-US" dirty="0" smtClean="0"/>
              <a:t>2: The Business Letter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1"/>
            <a:ext cx="7772400" cy="949036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Using Microsoft Word to Create a </a:t>
            </a:r>
            <a:r>
              <a:rPr lang="en-US" sz="2400" dirty="0" smtClean="0"/>
              <a:t>Business Letter </a:t>
            </a:r>
            <a:r>
              <a:rPr lang="en-US" sz="2400" dirty="0" smtClean="0"/>
              <a:t>to Strict Specifications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E7A09-4144-45C0-88C6-F3E8C58A966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1272" y="2341419"/>
            <a:ext cx="3879274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dirty="0" smtClean="0"/>
              <a:t>Skills</a:t>
            </a:r>
          </a:p>
          <a:p>
            <a:pPr marL="342900" indent="-342900">
              <a:spcAft>
                <a:spcPts val="600"/>
              </a:spcAft>
              <a:buAutoNum type="arabicParenR"/>
            </a:pPr>
            <a:r>
              <a:rPr lang="en-US" sz="2000" dirty="0" smtClean="0"/>
              <a:t>Insert International Characters and special symbols</a:t>
            </a:r>
            <a:endParaRPr lang="en-US" sz="2000" dirty="0" smtClean="0"/>
          </a:p>
          <a:p>
            <a:pPr marL="342900" indent="-342900">
              <a:spcAft>
                <a:spcPts val="600"/>
              </a:spcAft>
              <a:buAutoNum type="arabicParenR"/>
            </a:pPr>
            <a:r>
              <a:rPr lang="en-US" sz="2000" dirty="0" smtClean="0"/>
              <a:t>Insert Clipart </a:t>
            </a:r>
            <a:endParaRPr lang="en-US" sz="2000" dirty="0" smtClean="0"/>
          </a:p>
          <a:p>
            <a:pPr marL="342900" indent="-342900">
              <a:spcAft>
                <a:spcPts val="600"/>
              </a:spcAft>
              <a:buAutoNum type="arabicParenR"/>
            </a:pPr>
            <a:r>
              <a:rPr lang="en-US" sz="2000" dirty="0" smtClean="0"/>
              <a:t>Format and use document headers and footers</a:t>
            </a:r>
            <a:endParaRPr lang="en-US" sz="2000" dirty="0" smtClean="0"/>
          </a:p>
          <a:p>
            <a:pPr marL="342900" indent="-342900">
              <a:spcAft>
                <a:spcPts val="600"/>
              </a:spcAft>
              <a:buAutoNum type="arabicParenR"/>
            </a:pPr>
            <a:r>
              <a:rPr lang="en-US" sz="2000" dirty="0" smtClean="0"/>
              <a:t>Use an Internet search engine to research product information.</a:t>
            </a:r>
          </a:p>
          <a:p>
            <a:pPr marL="342900" indent="-342900">
              <a:spcAft>
                <a:spcPts val="600"/>
              </a:spcAft>
              <a:buAutoNum type="arabicParenR"/>
            </a:pPr>
            <a:r>
              <a:rPr lang="en-US" sz="2000" dirty="0" smtClean="0"/>
              <a:t>Understand the specifications of currently available computer components</a:t>
            </a:r>
            <a:endParaRPr lang="en-US" sz="2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46B7D-8569-4F87-BE72-3F155BBD0A93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Typography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7551738" cy="5259946"/>
          </a:xfrm>
        </p:spPr>
        <p:txBody>
          <a:bodyPr/>
          <a:lstStyle/>
          <a:p>
            <a:r>
              <a:rPr lang="en-US" dirty="0"/>
              <a:t>Typography is the process of selecting typefaces (or fonts), type styles, and type sizes.</a:t>
            </a:r>
          </a:p>
          <a:p>
            <a:pPr>
              <a:spcBef>
                <a:spcPct val="75000"/>
              </a:spcBef>
            </a:pPr>
            <a:r>
              <a:rPr lang="en-US" dirty="0" err="1">
                <a:latin typeface="Courier New" pitchFamily="49" charset="0"/>
              </a:rPr>
              <a:t>Monospaced</a:t>
            </a:r>
            <a:r>
              <a:rPr lang="en-US" dirty="0">
                <a:latin typeface="Courier New" pitchFamily="49" charset="0"/>
              </a:rPr>
              <a:t> typeface</a:t>
            </a:r>
          </a:p>
          <a:p>
            <a:pPr lvl="1"/>
            <a:r>
              <a:rPr lang="en-US" sz="2800" dirty="0">
                <a:latin typeface="Courier New" pitchFamily="49" charset="0"/>
              </a:rPr>
              <a:t> Courier New: </a:t>
            </a:r>
            <a:r>
              <a:rPr lang="en-US" sz="2800" dirty="0" err="1">
                <a:latin typeface="Courier New" pitchFamily="49" charset="0"/>
              </a:rPr>
              <a:t>WWWW</a:t>
            </a:r>
            <a:r>
              <a:rPr lang="en-US" sz="2800" dirty="0">
                <a:latin typeface="Courier New" pitchFamily="49" charset="0"/>
              </a:rPr>
              <a:t> </a:t>
            </a:r>
            <a:r>
              <a:rPr lang="en-US" sz="2800" dirty="0" err="1">
                <a:latin typeface="Courier New" pitchFamily="49" charset="0"/>
              </a:rPr>
              <a:t>iiii</a:t>
            </a:r>
            <a:endParaRPr lang="en-US" sz="2800" dirty="0">
              <a:latin typeface="Courier New" pitchFamily="49" charset="0"/>
            </a:endParaRPr>
          </a:p>
          <a:p>
            <a:pPr>
              <a:spcBef>
                <a:spcPct val="75000"/>
              </a:spcBef>
            </a:pPr>
            <a:r>
              <a:rPr lang="en-US" dirty="0"/>
              <a:t>Proportional typeface </a:t>
            </a:r>
          </a:p>
          <a:p>
            <a:pPr lvl="1"/>
            <a:r>
              <a:rPr lang="en-US" sz="2800" dirty="0">
                <a:latin typeface="Times New Roman" pitchFamily="18" charset="0"/>
              </a:rPr>
              <a:t>Times New Rowan: </a:t>
            </a:r>
            <a:r>
              <a:rPr lang="en-US" sz="2800" dirty="0" err="1">
                <a:latin typeface="Times New Roman" pitchFamily="18" charset="0"/>
              </a:rPr>
              <a:t>WWWW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iiii</a:t>
            </a:r>
            <a:r>
              <a:rPr lang="en-US" sz="2800" dirty="0">
                <a:latin typeface="Times New Roman" pitchFamily="18" charset="0"/>
              </a:rPr>
              <a:t> </a:t>
            </a:r>
            <a:endParaRPr lang="en-US" sz="2800" dirty="0" smtClean="0">
              <a:latin typeface="Times New Roman" pitchFamily="18" charset="0"/>
            </a:endParaRPr>
          </a:p>
          <a:p>
            <a:pPr lvl="2"/>
            <a:r>
              <a:rPr lang="en-US" sz="2500" dirty="0" smtClean="0">
                <a:latin typeface="Times New Roman" pitchFamily="18" charset="0"/>
              </a:rPr>
              <a:t>Great for printing: compact, and low ink.</a:t>
            </a:r>
            <a:endParaRPr lang="en-US" sz="2500" dirty="0">
              <a:latin typeface="Times New Roman" pitchFamily="18" charset="0"/>
            </a:endParaRPr>
          </a:p>
          <a:p>
            <a:pPr lvl="1"/>
            <a:r>
              <a:rPr lang="en-US" sz="2800" dirty="0"/>
              <a:t>Arial: </a:t>
            </a:r>
            <a:r>
              <a:rPr lang="en-US" sz="2800" dirty="0" err="1"/>
              <a:t>WWWW</a:t>
            </a:r>
            <a:r>
              <a:rPr lang="en-US" sz="2800" dirty="0"/>
              <a:t> </a:t>
            </a:r>
            <a:r>
              <a:rPr lang="en-US" sz="2800" dirty="0" err="1" smtClean="0"/>
              <a:t>iiii</a:t>
            </a:r>
            <a:r>
              <a:rPr lang="en-US" sz="2800" dirty="0" smtClean="0"/>
              <a:t> </a:t>
            </a:r>
          </a:p>
          <a:p>
            <a:pPr lvl="2"/>
            <a:r>
              <a:rPr lang="en-US" sz="2500" dirty="0" smtClean="0"/>
              <a:t>Great for Projection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39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B013-4164-4221-9040-B454E01E938F}" type="slidenum">
              <a:rPr lang="en-US"/>
              <a:pPr/>
              <a:t>4</a:t>
            </a:fld>
            <a:endParaRPr lang="en-US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Double Space after Period?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7725" y="1295400"/>
            <a:ext cx="7839075" cy="5359400"/>
          </a:xfrm>
        </p:spPr>
        <p:txBody>
          <a:bodyPr/>
          <a:lstStyle/>
          <a:p>
            <a:r>
              <a:rPr lang="en-US" sz="2400"/>
              <a:t>Two spaces after a period was common on typewriters with </a:t>
            </a:r>
            <a:r>
              <a:rPr lang="en-US" sz="2400">
                <a:latin typeface="Courier New" pitchFamily="49" charset="0"/>
              </a:rPr>
              <a:t>Monospaced typeface.</a:t>
            </a:r>
          </a:p>
          <a:p>
            <a:endParaRPr lang="en-US" sz="2400">
              <a:latin typeface="Courier New" pitchFamily="49" charset="0"/>
            </a:endParaRPr>
          </a:p>
          <a:p>
            <a:r>
              <a:rPr lang="en-US" sz="2400"/>
              <a:t>When using a proportional font, there should be only one space after a period.</a:t>
            </a:r>
          </a:p>
          <a:p>
            <a:endParaRPr lang="en-US" sz="2400"/>
          </a:p>
          <a:p>
            <a:r>
              <a:rPr lang="en-US" sz="2400"/>
              <a:t>A single space after a full stop has been the norm in mainstream publishing for many decades. This is supported by: </a:t>
            </a:r>
          </a:p>
          <a:p>
            <a:pPr lvl="1"/>
            <a:r>
              <a:rPr lang="en-US" sz="2400"/>
              <a:t>Modern Language Association of America (MLA), </a:t>
            </a:r>
          </a:p>
          <a:p>
            <a:pPr lvl="1"/>
            <a:r>
              <a:rPr lang="en-US" sz="2400"/>
              <a:t>American Psychological Association (APA) style</a:t>
            </a:r>
          </a:p>
          <a:p>
            <a:pPr lvl="1"/>
            <a:r>
              <a:rPr lang="en-US" sz="2400"/>
              <a:t>The Chicago Manual of Style. </a:t>
            </a:r>
          </a:p>
        </p:txBody>
      </p:sp>
    </p:spTree>
    <p:extLst>
      <p:ext uri="{BB962C8B-B14F-4D97-AF65-F5344CB8AC3E}">
        <p14:creationId xmlns:p14="http://schemas.microsoft.com/office/powerpoint/2010/main" val="177515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730BF-C262-4352-80DE-C0BBE643FAFC}" type="slidenum">
              <a:rPr lang="en-US"/>
              <a:pPr/>
              <a:t>5</a:t>
            </a:fld>
            <a:endParaRPr 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2371725" cy="712787"/>
          </a:xfrm>
        </p:spPr>
        <p:txBody>
          <a:bodyPr/>
          <a:lstStyle/>
          <a:p>
            <a:r>
              <a:rPr lang="en-US"/>
              <a:t>ASCII Art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0" y="2981325"/>
            <a:ext cx="2133600" cy="3473450"/>
          </a:xfrm>
        </p:spPr>
        <p:txBody>
          <a:bodyPr/>
          <a:lstStyle/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800" b="1">
                <a:solidFill>
                  <a:srgbClr val="FF33CC"/>
                </a:solidFill>
                <a:latin typeface="Courier New" pitchFamily="49" charset="0"/>
              </a:rPr>
              <a:t>  .-.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800" b="1">
                <a:solidFill>
                  <a:srgbClr val="FF33CC"/>
                </a:solidFill>
                <a:latin typeface="Courier New" pitchFamily="49" charset="0"/>
              </a:rPr>
              <a:t> (-`))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800" b="1">
                <a:solidFill>
                  <a:srgbClr val="FF33CC"/>
                </a:solidFill>
                <a:latin typeface="Courier New" pitchFamily="49" charset="0"/>
              </a:rPr>
              <a:t>   //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800" b="1">
                <a:solidFill>
                  <a:srgbClr val="FF33CC"/>
                </a:solidFill>
                <a:latin typeface="Courier New" pitchFamily="49" charset="0"/>
              </a:rPr>
              <a:t>  //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800" b="1">
                <a:solidFill>
                  <a:srgbClr val="FF33CC"/>
                </a:solidFill>
                <a:latin typeface="Courier New" pitchFamily="49" charset="0"/>
              </a:rPr>
              <a:t> ((_.="""=.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800" b="1">
                <a:solidFill>
                  <a:srgbClr val="FF33CC"/>
                </a:solidFill>
                <a:latin typeface="Courier New" pitchFamily="49" charset="0"/>
              </a:rPr>
              <a:t>  '.   ,.  \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800" b="1">
                <a:solidFill>
                  <a:srgbClr val="FF33CC"/>
                </a:solidFill>
                <a:latin typeface="Courier New" pitchFamily="49" charset="0"/>
              </a:rPr>
              <a:t>    '-._,)__\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800" b="1">
                <a:solidFill>
                  <a:srgbClr val="FF33CC"/>
                </a:solidFill>
                <a:latin typeface="Courier New" pitchFamily="49" charset="0"/>
              </a:rPr>
              <a:t>       |\   `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800" b="1">
                <a:solidFill>
                  <a:srgbClr val="FF33CC"/>
                </a:solidFill>
                <a:latin typeface="Courier New" pitchFamily="49" charset="0"/>
              </a:rPr>
              <a:t>     __|_\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800" b="1">
                <a:solidFill>
                  <a:srgbClr val="FF33CC"/>
                </a:solidFill>
                <a:latin typeface="Courier New" pitchFamily="49" charset="0"/>
              </a:rPr>
              <a:t>   ((` |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800" b="1">
                <a:solidFill>
                  <a:srgbClr val="FF33CC"/>
                </a:solidFill>
                <a:latin typeface="Courier New" pitchFamily="49" charset="0"/>
              </a:rPr>
              <a:t>       |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800" b="1">
                <a:solidFill>
                  <a:srgbClr val="FF33CC"/>
                </a:solidFill>
                <a:latin typeface="Courier New" pitchFamily="49" charset="0"/>
              </a:rPr>
              <a:t>     =="-</a:t>
            </a:r>
            <a:endParaRPr lang="en-US" sz="1800" b="1">
              <a:latin typeface="Courier New" pitchFamily="49" charset="0"/>
            </a:endParaRP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828675" y="1857375"/>
            <a:ext cx="5953125" cy="173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>
              <a:spcBef>
                <a:spcPct val="50000"/>
              </a:spcBef>
              <a:buClr>
                <a:srgbClr val="996633"/>
              </a:buClr>
              <a:buFont typeface="Wingdings" pitchFamily="2" charset="2"/>
              <a:buChar char="§"/>
            </a:pPr>
            <a:r>
              <a:rPr lang="en-US" sz="2400" b="1"/>
              <a:t>Font: </a:t>
            </a:r>
            <a:r>
              <a:rPr lang="en-US" sz="2400"/>
              <a:t>Monospaced typeface.</a:t>
            </a:r>
          </a:p>
          <a:p>
            <a:pPr marL="285750" indent="-285750">
              <a:spcBef>
                <a:spcPct val="50000"/>
              </a:spcBef>
              <a:buClr>
                <a:srgbClr val="996633"/>
              </a:buClr>
              <a:buFont typeface="Wingdings" pitchFamily="2" charset="2"/>
              <a:buChar char="§"/>
            </a:pPr>
            <a:r>
              <a:rPr lang="en-US" sz="2400" b="1"/>
              <a:t>Line Spacing: </a:t>
            </a:r>
            <a:r>
              <a:rPr lang="en-US" sz="2400"/>
              <a:t>Single spacing </a:t>
            </a:r>
          </a:p>
          <a:p>
            <a:pPr marL="285750" indent="-285750">
              <a:buClr>
                <a:srgbClr val="996633"/>
              </a:buClr>
              <a:buFont typeface="Wingdings" pitchFamily="2" charset="2"/>
              <a:buNone/>
            </a:pPr>
            <a:r>
              <a:rPr lang="en-US" sz="2400"/>
              <a:t>	    Zero points after a paragraph and </a:t>
            </a:r>
          </a:p>
          <a:p>
            <a:pPr marL="285750" indent="-285750">
              <a:buClr>
                <a:srgbClr val="996633"/>
              </a:buClr>
              <a:buFont typeface="Wingdings" pitchFamily="2" charset="2"/>
              <a:buNone/>
            </a:pPr>
            <a:r>
              <a:rPr lang="en-US" sz="2400"/>
              <a:t>	    Zero points before each paragraph</a:t>
            </a:r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4724400" y="0"/>
            <a:ext cx="16668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33CC"/>
                </a:solidFill>
                <a:latin typeface="Courier New" pitchFamily="49" charset="0"/>
              </a:rPr>
              <a:t>       ,-._,-.</a:t>
            </a:r>
          </a:p>
          <a:p>
            <a:r>
              <a:rPr lang="en-US" sz="1200" b="1">
                <a:solidFill>
                  <a:srgbClr val="0033CC"/>
                </a:solidFill>
                <a:latin typeface="Courier New" pitchFamily="49" charset="0"/>
              </a:rPr>
              <a:t>       \/)"(\/</a:t>
            </a:r>
          </a:p>
          <a:p>
            <a:r>
              <a:rPr lang="en-US" sz="1200" b="1">
                <a:solidFill>
                  <a:srgbClr val="0033CC"/>
                </a:solidFill>
                <a:latin typeface="Courier New" pitchFamily="49" charset="0"/>
              </a:rPr>
              <a:t>        (_o_)</a:t>
            </a:r>
          </a:p>
          <a:p>
            <a:r>
              <a:rPr lang="en-US" sz="1200" b="1">
                <a:solidFill>
                  <a:srgbClr val="0033CC"/>
                </a:solidFill>
                <a:latin typeface="Courier New" pitchFamily="49" charset="0"/>
              </a:rPr>
              <a:t>        /   \/)</a:t>
            </a:r>
          </a:p>
          <a:p>
            <a:r>
              <a:rPr lang="en-US" sz="1200" b="1">
                <a:solidFill>
                  <a:srgbClr val="0033CC"/>
                </a:solidFill>
                <a:latin typeface="Courier New" pitchFamily="49" charset="0"/>
              </a:rPr>
              <a:t>       (|| ||)</a:t>
            </a:r>
          </a:p>
          <a:p>
            <a:r>
              <a:rPr lang="en-US" sz="1200" b="1">
                <a:solidFill>
                  <a:srgbClr val="0033CC"/>
                </a:solidFill>
                <a:latin typeface="Courier New" pitchFamily="49" charset="0"/>
              </a:rPr>
              <a:t>        oo-oo</a:t>
            </a:r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6381750" y="0"/>
            <a:ext cx="21717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33CC"/>
                </a:solidFill>
                <a:latin typeface="Courier New" pitchFamily="49" charset="0"/>
              </a:rPr>
              <a:t>          __</a:t>
            </a:r>
          </a:p>
          <a:p>
            <a:r>
              <a:rPr lang="en-US" sz="1200" b="1">
                <a:solidFill>
                  <a:srgbClr val="0033CC"/>
                </a:solidFill>
                <a:latin typeface="Courier New" pitchFamily="49" charset="0"/>
              </a:rPr>
              <a:t>        o-''|\_____/)</a:t>
            </a:r>
          </a:p>
          <a:p>
            <a:r>
              <a:rPr lang="en-US" sz="1200" b="1">
                <a:solidFill>
                  <a:srgbClr val="0033CC"/>
                </a:solidFill>
                <a:latin typeface="Courier New" pitchFamily="49" charset="0"/>
              </a:rPr>
              <a:t>         \_/|_)     )</a:t>
            </a:r>
          </a:p>
          <a:p>
            <a:r>
              <a:rPr lang="en-US" sz="1200" b="1">
                <a:solidFill>
                  <a:srgbClr val="0033CC"/>
                </a:solidFill>
                <a:latin typeface="Courier New" pitchFamily="49" charset="0"/>
              </a:rPr>
              <a:t>            \  __  /</a:t>
            </a:r>
          </a:p>
          <a:p>
            <a:r>
              <a:rPr lang="en-US" sz="1200" b="1">
                <a:solidFill>
                  <a:srgbClr val="0033CC"/>
                </a:solidFill>
                <a:latin typeface="Courier New" pitchFamily="49" charset="0"/>
              </a:rPr>
              <a:t>            (_/ (_/ </a:t>
            </a:r>
          </a:p>
        </p:txBody>
      </p:sp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5486400" y="1390650"/>
            <a:ext cx="3495675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solidFill>
                  <a:srgbClr val="0033CC"/>
                </a:solidFill>
                <a:latin typeface="Courier New" pitchFamily="49" charset="0"/>
              </a:rPr>
              <a:t>     ,-""""""-.</a:t>
            </a:r>
          </a:p>
          <a:p>
            <a:r>
              <a:rPr lang="en-US" b="1">
                <a:solidFill>
                  <a:srgbClr val="0033CC"/>
                </a:solidFill>
                <a:latin typeface="Courier New" pitchFamily="49" charset="0"/>
              </a:rPr>
              <a:t>  /\j__/\  (  \`--.</a:t>
            </a:r>
          </a:p>
          <a:p>
            <a:r>
              <a:rPr lang="en-US" b="1">
                <a:solidFill>
                  <a:srgbClr val="0033CC"/>
                </a:solidFill>
                <a:latin typeface="Courier New" pitchFamily="49" charset="0"/>
              </a:rPr>
              <a:t>  \`@_@'/  _)  &gt;--.`.</a:t>
            </a:r>
          </a:p>
          <a:p>
            <a:r>
              <a:rPr lang="en-US" b="1">
                <a:solidFill>
                  <a:srgbClr val="0033CC"/>
                </a:solidFill>
                <a:latin typeface="Courier New" pitchFamily="49" charset="0"/>
              </a:rPr>
              <a:t> _{.:Y:_}_{{_,'    ) )</a:t>
            </a:r>
          </a:p>
          <a:p>
            <a:r>
              <a:rPr lang="en-US" b="1">
                <a:solidFill>
                  <a:srgbClr val="0033CC"/>
                </a:solidFill>
                <a:latin typeface="Courier New" pitchFamily="49" charset="0"/>
              </a:rPr>
              <a:t>{_}`-^{_} ```     (_/</a:t>
            </a:r>
          </a:p>
        </p:txBody>
      </p:sp>
      <p:sp>
        <p:nvSpPr>
          <p:cNvPr id="69640" name="Text Box 8"/>
          <p:cNvSpPr txBox="1">
            <a:spLocks noChangeArrowheads="1"/>
          </p:cNvSpPr>
          <p:nvPr/>
        </p:nvSpPr>
        <p:spPr bwMode="auto">
          <a:xfrm>
            <a:off x="2000250" y="0"/>
            <a:ext cx="30861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b="1">
                <a:solidFill>
                  <a:srgbClr val="0033CC"/>
                </a:solidFill>
                <a:latin typeface="Courier New" pitchFamily="49" charset="0"/>
              </a:rPr>
              <a:t>              __</a:t>
            </a:r>
          </a:p>
          <a:p>
            <a:r>
              <a:rPr lang="en-US" sz="1600" b="1">
                <a:solidFill>
                  <a:srgbClr val="0033CC"/>
                </a:solidFill>
                <a:latin typeface="Courier New" pitchFamily="49" charset="0"/>
              </a:rPr>
              <a:t>         (___()'`;</a:t>
            </a:r>
          </a:p>
          <a:p>
            <a:r>
              <a:rPr lang="en-US" sz="1600" b="1">
                <a:solidFill>
                  <a:srgbClr val="0033CC"/>
                </a:solidFill>
                <a:latin typeface="Courier New" pitchFamily="49" charset="0"/>
              </a:rPr>
              <a:t>         /,`.':/`</a:t>
            </a:r>
          </a:p>
          <a:p>
            <a:r>
              <a:rPr lang="en-US" sz="1600" b="1">
                <a:solidFill>
                  <a:srgbClr val="0033CC"/>
                </a:solidFill>
                <a:latin typeface="Courier New" pitchFamily="49" charset="0"/>
              </a:rPr>
              <a:t>         \\"--\\</a:t>
            </a:r>
          </a:p>
        </p:txBody>
      </p:sp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266700" y="3705225"/>
            <a:ext cx="7181850" cy="264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b="1">
                <a:latin typeface="Courier New" pitchFamily="49" charset="0"/>
              </a:rPr>
              <a:t>                 _-.                       .-_</a:t>
            </a:r>
          </a:p>
          <a:p>
            <a:r>
              <a:rPr lang="en-US" sz="1400" b="1">
                <a:latin typeface="Courier New" pitchFamily="49" charset="0"/>
              </a:rPr>
              <a:t>              _..-'(                       )`-.._</a:t>
            </a:r>
          </a:p>
          <a:p>
            <a:r>
              <a:rPr lang="en-US" sz="1400" b="1">
                <a:latin typeface="Courier New" pitchFamily="49" charset="0"/>
              </a:rPr>
              <a:t>           ./'. '||\\.       (\_/)       .//||` .`\.</a:t>
            </a:r>
          </a:p>
          <a:p>
            <a:r>
              <a:rPr lang="en-US" sz="1400" b="1">
                <a:latin typeface="Courier New" pitchFamily="49" charset="0"/>
              </a:rPr>
              <a:t>        ./'.|'.'||||\\|..    )*.*(    ..|//||||`.`|.`\.</a:t>
            </a:r>
          </a:p>
          <a:p>
            <a:r>
              <a:rPr lang="en-US" sz="1400" b="1">
                <a:latin typeface="Courier New" pitchFamily="49" charset="0"/>
              </a:rPr>
              <a:t>     ./'..|'.|| |||||\```````  "  '''''''/||||| ||.`|..`\.</a:t>
            </a:r>
          </a:p>
          <a:p>
            <a:r>
              <a:rPr lang="en-US" sz="1400" b="1">
                <a:latin typeface="Courier New" pitchFamily="49" charset="0"/>
              </a:rPr>
              <a:t>   ./'.||'.|||| ||||||||||||.     .|||||||||||| ||||.`||.`\.</a:t>
            </a:r>
          </a:p>
          <a:p>
            <a:r>
              <a:rPr lang="en-US" sz="1400" b="1">
                <a:latin typeface="Courier New" pitchFamily="49" charset="0"/>
              </a:rPr>
              <a:t>  /'|||'.|||||| ||||||||||||{     }|||||||||||| ||||||.`|||`\</a:t>
            </a:r>
          </a:p>
          <a:p>
            <a:r>
              <a:rPr lang="en-US" sz="1400" b="1">
                <a:latin typeface="Courier New" pitchFamily="49" charset="0"/>
              </a:rPr>
              <a:t> '.|||'.||||||| ||||||||||||{     }|||||||||||| |||||||.`|||.`</a:t>
            </a:r>
          </a:p>
          <a:p>
            <a:r>
              <a:rPr lang="en-US" sz="1400" b="1">
                <a:latin typeface="Courier New" pitchFamily="49" charset="0"/>
              </a:rPr>
              <a:t>'.||| ||||||||| |/'   ``\||/`     '\||/''   `\| ||||||||| |||.`</a:t>
            </a:r>
          </a:p>
          <a:p>
            <a:r>
              <a:rPr lang="en-US" sz="1400" b="1">
                <a:latin typeface="Courier New" pitchFamily="49" charset="0"/>
              </a:rPr>
              <a:t>|/' \./'     `\./          |/\   /\|          \./'     `\./ `\|</a:t>
            </a:r>
          </a:p>
          <a:p>
            <a:r>
              <a:rPr lang="en-US" sz="1400" b="1">
                <a:latin typeface="Courier New" pitchFamily="49" charset="0"/>
              </a:rPr>
              <a:t>V    V         V          }' `\ /' `{          V         V    V</a:t>
            </a:r>
          </a:p>
          <a:p>
            <a:r>
              <a:rPr lang="en-US" sz="1400" b="1">
                <a:latin typeface="Courier New" pitchFamily="49" charset="0"/>
              </a:rPr>
              <a:t>`    `         `               U               '         '</a:t>
            </a:r>
          </a:p>
        </p:txBody>
      </p:sp>
    </p:spTree>
    <p:extLst>
      <p:ext uri="{BB962C8B-B14F-4D97-AF65-F5344CB8AC3E}">
        <p14:creationId xmlns:p14="http://schemas.microsoft.com/office/powerpoint/2010/main" val="283202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2C0C-142C-40A3-8574-8742E5615FEE}" type="slidenum">
              <a:rPr lang="en-US"/>
              <a:pPr/>
              <a:t>6</a:t>
            </a:fld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Proportional Typeface</a:t>
            </a:r>
            <a:endParaRPr lang="en-US" dirty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spcBef>
                <a:spcPct val="75000"/>
              </a:spcBef>
              <a:buFont typeface="Wingdings" pitchFamily="2" charset="2"/>
              <a:buNone/>
            </a:pPr>
            <a:r>
              <a:rPr lang="en-US"/>
              <a:t>What is a proportional typeface?</a:t>
            </a:r>
          </a:p>
          <a:p>
            <a:pPr marL="533400" indent="-533400">
              <a:spcBef>
                <a:spcPct val="75000"/>
              </a:spcBef>
              <a:buFont typeface="Wingdings" pitchFamily="2" charset="2"/>
              <a:buAutoNum type="alphaLcParenR"/>
            </a:pPr>
            <a:r>
              <a:rPr lang="en-US"/>
              <a:t>A font where the letters are in proper proportion to the page size.</a:t>
            </a:r>
          </a:p>
          <a:p>
            <a:pPr marL="533400" indent="-533400">
              <a:spcBef>
                <a:spcPct val="75000"/>
              </a:spcBef>
              <a:buFont typeface="Wingdings" pitchFamily="2" charset="2"/>
              <a:buAutoNum type="alphaLcParenR"/>
            </a:pPr>
            <a:r>
              <a:rPr lang="en-US"/>
              <a:t>A font where the letters are in proper proportion to any pictures on the page.</a:t>
            </a:r>
          </a:p>
          <a:p>
            <a:pPr marL="533400" indent="-533400">
              <a:spcBef>
                <a:spcPct val="75000"/>
              </a:spcBef>
              <a:buFont typeface="Wingdings" pitchFamily="2" charset="2"/>
              <a:buAutoNum type="alphaLcParenR"/>
            </a:pPr>
            <a:r>
              <a:rPr lang="en-US"/>
              <a:t>A font in which different letters take up different amounts of space on the line.</a:t>
            </a:r>
          </a:p>
          <a:p>
            <a:pPr marL="533400" indent="-533400">
              <a:spcBef>
                <a:spcPct val="75000"/>
              </a:spcBef>
              <a:buFont typeface="Wingdings" pitchFamily="2" charset="2"/>
              <a:buAutoNum type="alphaLcParenR"/>
            </a:pPr>
            <a:r>
              <a:rPr lang="en-US"/>
              <a:t>A font that is very fancy.</a:t>
            </a:r>
          </a:p>
        </p:txBody>
      </p:sp>
    </p:spTree>
    <p:extLst>
      <p:ext uri="{BB962C8B-B14F-4D97-AF65-F5344CB8AC3E}">
        <p14:creationId xmlns:p14="http://schemas.microsoft.com/office/powerpoint/2010/main" val="106338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4CE89-3DFE-4B10-B645-3E02FE6B17A8}" type="slidenum">
              <a:rPr lang="en-US"/>
              <a:pPr/>
              <a:t>7</a:t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 Symbol</a:t>
            </a:r>
          </a:p>
        </p:txBody>
      </p:sp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7343775" y="180975"/>
            <a:ext cx="16383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latin typeface="Courier New" pitchFamily="49" charset="0"/>
              </a:rPr>
              <a:t> ,,    ,,</a:t>
            </a:r>
          </a:p>
          <a:p>
            <a:r>
              <a:rPr lang="en-US" b="1">
                <a:latin typeface="Courier New" pitchFamily="49" charset="0"/>
              </a:rPr>
              <a:t>  \    /</a:t>
            </a:r>
          </a:p>
          <a:p>
            <a:r>
              <a:rPr lang="en-US" b="1">
                <a:latin typeface="Courier New" pitchFamily="49" charset="0"/>
              </a:rPr>
              <a:t>  /    \</a:t>
            </a:r>
          </a:p>
          <a:p>
            <a:r>
              <a:rPr lang="en-US" b="1">
                <a:latin typeface="Courier New" pitchFamily="49" charset="0"/>
              </a:rPr>
              <a:t>  \    /</a:t>
            </a:r>
          </a:p>
          <a:p>
            <a:r>
              <a:rPr lang="en-US" b="1">
                <a:latin typeface="Courier New" pitchFamily="49" charset="0"/>
              </a:rPr>
              <a:t>   \__/</a:t>
            </a:r>
          </a:p>
          <a:p>
            <a:r>
              <a:rPr lang="en-US" b="1">
                <a:latin typeface="Courier New" pitchFamily="49" charset="0"/>
              </a:rPr>
              <a:t>  ./  \.</a:t>
            </a:r>
          </a:p>
          <a:p>
            <a:r>
              <a:rPr lang="en-US" b="1">
                <a:latin typeface="Courier New" pitchFamily="49" charset="0"/>
              </a:rPr>
              <a:t>  |    |</a:t>
            </a:r>
          </a:p>
          <a:p>
            <a:r>
              <a:rPr lang="en-US" b="1">
                <a:latin typeface="Courier New" pitchFamily="49" charset="0"/>
              </a:rPr>
              <a:t> / \oo/ \</a:t>
            </a:r>
          </a:p>
          <a:p>
            <a:r>
              <a:rPr lang="en-US" b="1">
                <a:latin typeface="Courier New" pitchFamily="49" charset="0"/>
              </a:rPr>
              <a:t> \      /</a:t>
            </a:r>
          </a:p>
          <a:p>
            <a:r>
              <a:rPr lang="en-US" b="1">
                <a:latin typeface="Courier New" pitchFamily="49" charset="0"/>
              </a:rPr>
              <a:t> "      "</a:t>
            </a:r>
          </a:p>
        </p:txBody>
      </p:sp>
      <p:pic>
        <p:nvPicPr>
          <p:cNvPr id="8" name="Picture 7" descr="Sumbol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0415" y="1322444"/>
            <a:ext cx="7091065" cy="4919859"/>
          </a:xfrm>
          <a:prstGeom prst="rect">
            <a:avLst/>
          </a:prstGeom>
          <a:ln>
            <a:solidFill>
              <a:srgbClr val="996633"/>
            </a:solidFill>
          </a:ln>
        </p:spPr>
      </p:pic>
    </p:spTree>
    <p:extLst>
      <p:ext uri="{BB962C8B-B14F-4D97-AF65-F5344CB8AC3E}">
        <p14:creationId xmlns:p14="http://schemas.microsoft.com/office/powerpoint/2010/main" val="92155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4CE89-3DFE-4B10-B645-3E02FE6B17A8}" type="slidenum">
              <a:rPr lang="en-US"/>
              <a:pPr/>
              <a:t>8</a:t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Symbols...</a:t>
            </a:r>
            <a:endParaRPr 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4633" y="5714785"/>
            <a:ext cx="8001000" cy="987552"/>
          </a:xfrm>
        </p:spPr>
        <p:txBody>
          <a:bodyPr/>
          <a:lstStyle/>
          <a:p>
            <a:pPr marL="533400" indent="-533400">
              <a:buNone/>
            </a:pPr>
            <a:r>
              <a:rPr lang="en-US" sz="2400" dirty="0" smtClean="0"/>
              <a:t>Greek Letters and Math symbols can be found in the Symbol Font:</a:t>
            </a:r>
            <a:r>
              <a:rPr lang="en-US" sz="2400" dirty="0">
                <a:sym typeface="Symbol" pitchFamily="18" charset="2"/>
              </a:rPr>
              <a:t>	</a:t>
            </a:r>
            <a:r>
              <a:rPr lang="en-US" dirty="0" smtClean="0">
                <a:sym typeface="Symbol" pitchFamily="18" charset="2"/>
              </a:rPr>
              <a:t>   </a:t>
            </a:r>
            <a:r>
              <a:rPr lang="en-US" dirty="0">
                <a:sym typeface="Symbol" pitchFamily="18" charset="2"/>
              </a:rPr>
              <a:t>         </a:t>
            </a:r>
            <a:r>
              <a:rPr lang="en-US" dirty="0" smtClean="0">
                <a:sym typeface="Symbol" pitchFamily="18" charset="2"/>
              </a:rPr>
              <a:t></a:t>
            </a:r>
            <a:endParaRPr lang="en-US" dirty="0"/>
          </a:p>
        </p:txBody>
      </p:sp>
      <p:pic>
        <p:nvPicPr>
          <p:cNvPr id="9" name="Picture 8" descr="Sumbol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032" y="1267167"/>
            <a:ext cx="5853706" cy="4434038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 rot="10800000" flipV="1">
            <a:off x="3490176" y="1712890"/>
            <a:ext cx="2884867" cy="502276"/>
          </a:xfrm>
          <a:prstGeom prst="straightConnector1">
            <a:avLst/>
          </a:prstGeom>
          <a:ln w="38100">
            <a:solidFill>
              <a:srgbClr val="009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349285" y="1424060"/>
            <a:ext cx="2614411" cy="3108543"/>
          </a:xfrm>
          <a:prstGeom prst="rect">
            <a:avLst/>
          </a:prstGeom>
          <a:noFill/>
          <a:ln w="38100">
            <a:solidFill>
              <a:srgbClr val="0099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Select a Font.</a:t>
            </a:r>
          </a:p>
          <a:p>
            <a:endParaRPr lang="en-US" sz="2400" dirty="0" smtClean="0"/>
          </a:p>
          <a:p>
            <a:r>
              <a:rPr lang="en-US" sz="2400" i="1" dirty="0" smtClean="0"/>
              <a:t>Arial</a:t>
            </a:r>
            <a:r>
              <a:rPr lang="en-US" sz="2400" dirty="0" smtClean="0"/>
              <a:t> and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Times New Roman</a:t>
            </a:r>
            <a:r>
              <a:rPr lang="en-US" sz="2400" dirty="0" smtClean="0"/>
              <a:t> contain many characters visible on the keyboard:</a:t>
            </a:r>
          </a:p>
          <a:p>
            <a:r>
              <a:rPr lang="en-US" sz="2800" dirty="0" smtClean="0">
                <a:latin typeface="Arial"/>
                <a:cs typeface="Arial"/>
              </a:rPr>
              <a:t>¿  Ñ   </a:t>
            </a:r>
            <a:r>
              <a:rPr lang="en-US" sz="2800" dirty="0" err="1" smtClean="0">
                <a:latin typeface="Arial"/>
                <a:cs typeface="Arial"/>
              </a:rPr>
              <a:t>ñ</a:t>
            </a:r>
            <a:r>
              <a:rPr lang="en-US" sz="2800" dirty="0" smtClean="0">
                <a:latin typeface="Arial"/>
                <a:cs typeface="Arial"/>
              </a:rPr>
              <a:t>   ë   á</a:t>
            </a:r>
            <a:r>
              <a:rPr lang="en-US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8060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C662D-6DA5-438B-82B5-7027918C6C11}" type="slidenum">
              <a:rPr lang="en-US"/>
              <a:pPr/>
              <a:t>9</a:t>
            </a:fld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Equations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3775" y="2451100"/>
            <a:ext cx="7772400" cy="91757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6000" i="1">
                <a:latin typeface="Times New Roman" pitchFamily="18" charset="0"/>
              </a:rPr>
              <a:t>C</a:t>
            </a:r>
            <a:r>
              <a:rPr lang="en-US" sz="6000"/>
              <a:t> = ½</a:t>
            </a:r>
            <a:r>
              <a:rPr lang="el-GR" sz="600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6000" i="1">
                <a:latin typeface="Times New Roman" pitchFamily="18" charset="0"/>
              </a:rPr>
              <a:t>r</a:t>
            </a:r>
            <a:r>
              <a:rPr lang="en-US" sz="6000" baseline="30000"/>
              <a:t>2</a:t>
            </a:r>
            <a:endParaRPr lang="en-US" sz="6000"/>
          </a:p>
        </p:txBody>
      </p:sp>
      <p:sp>
        <p:nvSpPr>
          <p:cNvPr id="101381" name="Text Box 5"/>
          <p:cNvSpPr txBox="1">
            <a:spLocks noChangeArrowheads="1"/>
          </p:cNvSpPr>
          <p:nvPr/>
        </p:nvSpPr>
        <p:spPr bwMode="auto">
          <a:xfrm>
            <a:off x="1033463" y="1357313"/>
            <a:ext cx="2935287" cy="860425"/>
          </a:xfrm>
          <a:prstGeom prst="rect">
            <a:avLst/>
          </a:prstGeom>
          <a:noFill/>
          <a:ln w="381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>
                <a:solidFill>
                  <a:srgbClr val="000099"/>
                </a:solidFill>
              </a:rPr>
              <a:t>Times New Roman</a:t>
            </a:r>
          </a:p>
          <a:p>
            <a:pPr algn="ctr"/>
            <a:r>
              <a:rPr lang="en-US" sz="2400">
                <a:solidFill>
                  <a:srgbClr val="000099"/>
                </a:solidFill>
              </a:rPr>
              <a:t>Italic</a:t>
            </a:r>
          </a:p>
        </p:txBody>
      </p:sp>
      <p:sp>
        <p:nvSpPr>
          <p:cNvPr id="101382" name="Text Box 6"/>
          <p:cNvSpPr txBox="1">
            <a:spLocks noChangeArrowheads="1"/>
          </p:cNvSpPr>
          <p:nvPr/>
        </p:nvSpPr>
        <p:spPr bwMode="auto">
          <a:xfrm>
            <a:off x="973138" y="3679825"/>
            <a:ext cx="2092325" cy="860425"/>
          </a:xfrm>
          <a:prstGeom prst="rect">
            <a:avLst/>
          </a:prstGeom>
          <a:noFill/>
          <a:ln w="381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>
                <a:solidFill>
                  <a:srgbClr val="000099"/>
                </a:solidFill>
              </a:rPr>
              <a:t>Arial </a:t>
            </a:r>
          </a:p>
          <a:p>
            <a:pPr algn="ctr"/>
            <a:r>
              <a:rPr lang="en-US" sz="2400">
                <a:solidFill>
                  <a:srgbClr val="000099"/>
                </a:solidFill>
              </a:rPr>
              <a:t>Insert Symbol</a:t>
            </a:r>
          </a:p>
        </p:txBody>
      </p:sp>
      <p:sp>
        <p:nvSpPr>
          <p:cNvPr id="101383" name="Text Box 7"/>
          <p:cNvSpPr txBox="1">
            <a:spLocks noChangeArrowheads="1"/>
          </p:cNvSpPr>
          <p:nvPr/>
        </p:nvSpPr>
        <p:spPr bwMode="auto">
          <a:xfrm>
            <a:off x="6611938" y="1520825"/>
            <a:ext cx="2209800" cy="860425"/>
          </a:xfrm>
          <a:prstGeom prst="rect">
            <a:avLst/>
          </a:prstGeom>
          <a:noFill/>
          <a:ln w="381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0099"/>
                </a:solidFill>
              </a:rPr>
              <a:t>Arial Superscript</a:t>
            </a:r>
          </a:p>
        </p:txBody>
      </p:sp>
      <p:sp>
        <p:nvSpPr>
          <p:cNvPr id="101384" name="Text Box 8"/>
          <p:cNvSpPr txBox="1">
            <a:spLocks noChangeArrowheads="1"/>
          </p:cNvSpPr>
          <p:nvPr/>
        </p:nvSpPr>
        <p:spPr bwMode="auto">
          <a:xfrm>
            <a:off x="3987800" y="4073525"/>
            <a:ext cx="2092325" cy="860425"/>
          </a:xfrm>
          <a:prstGeom prst="rect">
            <a:avLst/>
          </a:prstGeom>
          <a:noFill/>
          <a:ln w="381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>
                <a:solidFill>
                  <a:srgbClr val="000099"/>
                </a:solidFill>
              </a:rPr>
              <a:t>Times New Roman</a:t>
            </a:r>
          </a:p>
        </p:txBody>
      </p:sp>
      <p:sp>
        <p:nvSpPr>
          <p:cNvPr id="101385" name="Line 9"/>
          <p:cNvSpPr>
            <a:spLocks noChangeShapeType="1"/>
          </p:cNvSpPr>
          <p:nvPr/>
        </p:nvSpPr>
        <p:spPr bwMode="auto">
          <a:xfrm flipV="1">
            <a:off x="5464175" y="3406775"/>
            <a:ext cx="112713" cy="65405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1386" name="Line 10"/>
          <p:cNvSpPr>
            <a:spLocks noChangeShapeType="1"/>
          </p:cNvSpPr>
          <p:nvPr/>
        </p:nvSpPr>
        <p:spPr bwMode="auto">
          <a:xfrm flipH="1">
            <a:off x="6430963" y="2381250"/>
            <a:ext cx="473075" cy="193675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1387" name="Line 11"/>
          <p:cNvSpPr>
            <a:spLocks noChangeShapeType="1"/>
          </p:cNvSpPr>
          <p:nvPr/>
        </p:nvSpPr>
        <p:spPr bwMode="auto">
          <a:xfrm>
            <a:off x="3465513" y="2232025"/>
            <a:ext cx="325437" cy="392113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1389" name="Line 13"/>
          <p:cNvSpPr>
            <a:spLocks noChangeShapeType="1"/>
          </p:cNvSpPr>
          <p:nvPr/>
        </p:nvSpPr>
        <p:spPr bwMode="auto">
          <a:xfrm>
            <a:off x="3960813" y="1679575"/>
            <a:ext cx="1963737" cy="1090613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1390" name="Line 14"/>
          <p:cNvSpPr>
            <a:spLocks noChangeShapeType="1"/>
          </p:cNvSpPr>
          <p:nvPr/>
        </p:nvSpPr>
        <p:spPr bwMode="auto">
          <a:xfrm flipV="1">
            <a:off x="3084513" y="3328988"/>
            <a:ext cx="1600200" cy="7620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54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3544</TotalTime>
  <Words>539</Words>
  <Application>Microsoft Office PowerPoint</Application>
  <PresentationFormat>On-screen Show (4:3)</PresentationFormat>
  <Paragraphs>121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Layers</vt:lpstr>
      <vt:lpstr>CS-150L Computing for Business Students Lab 2:       The Business Letter</vt:lpstr>
      <vt:lpstr>Lab 2: The Business Letter</vt:lpstr>
      <vt:lpstr>Typography</vt:lpstr>
      <vt:lpstr>Double Space after Period?</vt:lpstr>
      <vt:lpstr>ASCII Art</vt:lpstr>
      <vt:lpstr>Quiz: Proportional Typeface</vt:lpstr>
      <vt:lpstr>Insert Symbol</vt:lpstr>
      <vt:lpstr>More Symbols...</vt:lpstr>
      <vt:lpstr>Simple Equations</vt:lpstr>
    </vt:vector>
  </TitlesOfParts>
  <Company>University of New Mexico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CS-150L – Lab 12</dc:title>
  <dc:creator>Joel Castellanos</dc:creator>
  <cp:lastModifiedBy>UNM</cp:lastModifiedBy>
  <cp:revision>186</cp:revision>
  <dcterms:created xsi:type="dcterms:W3CDTF">2007-11-20T15:05:15Z</dcterms:created>
  <dcterms:modified xsi:type="dcterms:W3CDTF">2010-09-01T19:26:09Z</dcterms:modified>
</cp:coreProperties>
</file>