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 id="2147483673" r:id="rId3"/>
  </p:sldMasterIdLst>
  <p:notesMasterIdLst>
    <p:notesMasterId r:id="rId48"/>
  </p:notesMasterIdLst>
  <p:handoutMasterIdLst>
    <p:handoutMasterId r:id="rId49"/>
  </p:handoutMasterIdLst>
  <p:sldIdLst>
    <p:sldId id="279" r:id="rId4"/>
    <p:sldId id="297" r:id="rId5"/>
    <p:sldId id="294" r:id="rId6"/>
    <p:sldId id="300" r:id="rId7"/>
    <p:sldId id="295" r:id="rId8"/>
    <p:sldId id="299" r:id="rId9"/>
    <p:sldId id="296" r:id="rId10"/>
    <p:sldId id="293" r:id="rId11"/>
    <p:sldId id="284" r:id="rId12"/>
    <p:sldId id="285"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22"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319" r:id="rId46"/>
    <p:sldId id="320"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996633"/>
    <a:srgbClr val="0000CC"/>
    <a:srgbClr val="000099"/>
    <a:srgbClr val="008000"/>
    <a:srgbClr val="009900"/>
    <a:srgbClr val="FF9900"/>
    <a:srgbClr val="0033CC"/>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09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72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72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72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6074F4C-A14C-49A0-9F9D-FFE073BAB186}" type="slidenum">
              <a:rPr lang="en-US"/>
              <a:pPr/>
              <a:t>‹#›</a:t>
            </a:fld>
            <a:endParaRPr lang="en-US"/>
          </a:p>
        </p:txBody>
      </p:sp>
    </p:spTree>
    <p:extLst>
      <p:ext uri="{BB962C8B-B14F-4D97-AF65-F5344CB8AC3E}">
        <p14:creationId xmlns:p14="http://schemas.microsoft.com/office/powerpoint/2010/main" val="3537642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50557C9-3B0D-4224-97D2-9060B61C11D8}" type="slidenum">
              <a:rPr lang="en-US"/>
              <a:pPr/>
              <a:t>‹#›</a:t>
            </a:fld>
            <a:endParaRPr lang="en-US"/>
          </a:p>
        </p:txBody>
      </p:sp>
    </p:spTree>
    <p:extLst>
      <p:ext uri="{BB962C8B-B14F-4D97-AF65-F5344CB8AC3E}">
        <p14:creationId xmlns:p14="http://schemas.microsoft.com/office/powerpoint/2010/main" val="18532003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1752600" cy="5113338"/>
          </a:xfrm>
          <a:prstGeom prst="rect">
            <a:avLst/>
          </a:prstGeom>
          <a:solidFill>
            <a:schemeClr val="accent1"/>
          </a:solidFill>
          <a:ln w="9525">
            <a:noFill/>
            <a:miter lim="800000"/>
            <a:headEnd/>
            <a:tailEnd/>
          </a:ln>
          <a:effectLst/>
        </p:spPr>
        <p:txBody>
          <a:bodyPr wrap="none" anchor="ctr"/>
          <a:lstStyle/>
          <a:p>
            <a:pPr algn="ctr"/>
            <a:endParaRPr lang="en-US" sz="2400">
              <a:latin typeface="Times New Roman" pitchFamily="18" charset="0"/>
            </a:endParaRPr>
          </a:p>
        </p:txBody>
      </p:sp>
      <p:sp>
        <p:nvSpPr>
          <p:cNvPr id="6149" name="Rectangle 5"/>
          <p:cNvSpPr>
            <a:spLocks noChangeArrowheads="1"/>
          </p:cNvSpPr>
          <p:nvPr/>
        </p:nvSpPr>
        <p:spPr bwMode="ltGray">
          <a:xfrm>
            <a:off x="990600" y="3405188"/>
            <a:ext cx="7772400" cy="2825750"/>
          </a:xfrm>
          <a:prstGeom prst="rect">
            <a:avLst/>
          </a:prstGeom>
          <a:solidFill>
            <a:schemeClr val="bg2"/>
          </a:solidFill>
          <a:ln w="9525">
            <a:noFill/>
            <a:miter lim="800000"/>
            <a:headEnd/>
            <a:tailEnd/>
          </a:ln>
          <a:effectLst/>
        </p:spPr>
        <p:txBody>
          <a:bodyPr wrap="none" anchor="ctr"/>
          <a:lstStyle/>
          <a:p>
            <a:pPr algn="ctr"/>
            <a:endParaRPr lang="en-US" sz="2400">
              <a:latin typeface="Times New Roman" pitchFamily="18" charset="0"/>
            </a:endParaRPr>
          </a:p>
        </p:txBody>
      </p:sp>
      <p:sp>
        <p:nvSpPr>
          <p:cNvPr id="6150" name="Rectangle 6"/>
          <p:cNvSpPr>
            <a:spLocks noChangeArrowheads="1"/>
          </p:cNvSpPr>
          <p:nvPr/>
        </p:nvSpPr>
        <p:spPr bwMode="white">
          <a:xfrm>
            <a:off x="1038225" y="3602038"/>
            <a:ext cx="7648575" cy="2554287"/>
          </a:xfrm>
          <a:prstGeom prst="rect">
            <a:avLst/>
          </a:prstGeom>
          <a:solidFill>
            <a:schemeClr val="bg1"/>
          </a:solidFill>
          <a:ln w="9525">
            <a:noFill/>
            <a:miter lim="800000"/>
            <a:headEnd/>
            <a:tailEnd/>
          </a:ln>
          <a:effectLst/>
        </p:spPr>
        <p:txBody>
          <a:bodyPr wrap="none" anchor="ctr"/>
          <a:lstStyle/>
          <a:p>
            <a:pPr algn="ctr"/>
            <a:endParaRPr lang="en-US" sz="2400">
              <a:latin typeface="Times New Roman" pitchFamily="18" charset="0"/>
            </a:endParaRPr>
          </a:p>
        </p:txBody>
      </p:sp>
      <p:sp>
        <p:nvSpPr>
          <p:cNvPr id="6151" name="Line 7"/>
          <p:cNvSpPr>
            <a:spLocks noChangeShapeType="1"/>
          </p:cNvSpPr>
          <p:nvPr/>
        </p:nvSpPr>
        <p:spPr bwMode="auto">
          <a:xfrm>
            <a:off x="0" y="5113338"/>
            <a:ext cx="990600" cy="0"/>
          </a:xfrm>
          <a:prstGeom prst="line">
            <a:avLst/>
          </a:prstGeom>
          <a:noFill/>
          <a:ln w="50800">
            <a:solidFill>
              <a:schemeClr val="bg2"/>
            </a:solidFill>
            <a:round/>
            <a:headEnd/>
            <a:tailEnd/>
          </a:ln>
          <a:effectLst/>
        </p:spPr>
        <p:txBody>
          <a:bodyPr/>
          <a:lstStyle/>
          <a:p>
            <a:endParaRPr lang="en-US"/>
          </a:p>
        </p:txBody>
      </p:sp>
      <p:grpSp>
        <p:nvGrpSpPr>
          <p:cNvPr id="6152" name="Group 8"/>
          <p:cNvGrpSpPr>
            <a:grpSpLocks/>
          </p:cNvGrpSpPr>
          <p:nvPr/>
        </p:nvGrpSpPr>
        <p:grpSpPr bwMode="auto">
          <a:xfrm>
            <a:off x="635000" y="558800"/>
            <a:ext cx="8077200" cy="320675"/>
            <a:chOff x="400" y="336"/>
            <a:chExt cx="5088" cy="192"/>
          </a:xfrm>
        </p:grpSpPr>
        <p:sp>
          <p:nvSpPr>
            <p:cNvPr id="6153"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endParaRPr lang="en-US" sz="2400">
                <a:latin typeface="Times New Roman" pitchFamily="18" charset="0"/>
              </a:endParaRPr>
            </a:p>
          </p:txBody>
        </p:sp>
        <p:sp>
          <p:nvSpPr>
            <p:cNvPr id="6154"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endParaRPr lang="en-US"/>
            </a:p>
          </p:txBody>
        </p:sp>
      </p:grpSp>
      <p:sp>
        <p:nvSpPr>
          <p:cNvPr id="6155" name="Rectangle 11"/>
          <p:cNvSpPr>
            <a:spLocks noGrp="1" noChangeArrowheads="1"/>
          </p:cNvSpPr>
          <p:nvPr>
            <p:ph type="ctrTitle"/>
          </p:nvPr>
        </p:nvSpPr>
        <p:spPr>
          <a:xfrm>
            <a:off x="2057400" y="1143000"/>
            <a:ext cx="6629400" cy="2209800"/>
          </a:xfrm>
        </p:spPr>
        <p:txBody>
          <a:bodyPr/>
          <a:lstStyle>
            <a:lvl1pPr>
              <a:defRPr sz="4200"/>
            </a:lvl1pPr>
          </a:lstStyle>
          <a:p>
            <a:r>
              <a:rPr lang="en-US"/>
              <a:t>Click to edit Master title style</a:t>
            </a:r>
          </a:p>
        </p:txBody>
      </p:sp>
      <p:sp>
        <p:nvSpPr>
          <p:cNvPr id="6156" name="Rectangle 12"/>
          <p:cNvSpPr>
            <a:spLocks noGrp="1" noChangeArrowheads="1"/>
          </p:cNvSpPr>
          <p:nvPr>
            <p:ph type="subTitle" idx="1"/>
          </p:nvPr>
        </p:nvSpPr>
        <p:spPr>
          <a:xfrm>
            <a:off x="1371600" y="3667125"/>
            <a:ext cx="6858000" cy="2360613"/>
          </a:xfrm>
        </p:spPr>
        <p:txBody>
          <a:bodyPr anchor="ctr"/>
          <a:lstStyle>
            <a:lvl1pPr marL="0" indent="0" algn="ctr">
              <a:buFont typeface="Wingdings" pitchFamily="2" charset="2"/>
              <a:buNone/>
              <a:defRPr/>
            </a:lvl1pPr>
          </a:lstStyle>
          <a:p>
            <a:r>
              <a:rPr lang="en-US"/>
              <a:t>Click to edit Master subtitle style</a:t>
            </a:r>
          </a:p>
        </p:txBody>
      </p:sp>
      <p:sp>
        <p:nvSpPr>
          <p:cNvPr id="6157" name="Rectangle 13"/>
          <p:cNvSpPr>
            <a:spLocks noGrp="1" noChangeArrowheads="1"/>
          </p:cNvSpPr>
          <p:nvPr>
            <p:ph type="dt" sz="half" idx="2"/>
          </p:nvPr>
        </p:nvSpPr>
        <p:spPr>
          <a:xfrm>
            <a:off x="912813" y="6251575"/>
            <a:ext cx="1905000" cy="457200"/>
          </a:xfrm>
        </p:spPr>
        <p:txBody>
          <a:bodyPr/>
          <a:lstStyle>
            <a:lvl1pPr>
              <a:defRPr sz="1400"/>
            </a:lvl1pPr>
          </a:lstStyle>
          <a:p>
            <a:fld id="{6130F9E8-FF6B-4B9F-9664-39D143793FE6}" type="datetime1">
              <a:rPr lang="en-US"/>
              <a:pPr/>
              <a:t>9/1/2010</a:t>
            </a:fld>
            <a:endParaRPr lang="en-US"/>
          </a:p>
        </p:txBody>
      </p:sp>
      <p:sp>
        <p:nvSpPr>
          <p:cNvPr id="6158" name="Rectangle 14"/>
          <p:cNvSpPr>
            <a:spLocks noGrp="1" noChangeArrowheads="1"/>
          </p:cNvSpPr>
          <p:nvPr>
            <p:ph type="ftr" sz="quarter" idx="3"/>
          </p:nvPr>
        </p:nvSpPr>
        <p:spPr>
          <a:xfrm>
            <a:off x="3354388" y="6248400"/>
            <a:ext cx="2895600" cy="457200"/>
          </a:xfrm>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D7F900F-06B5-4388-8335-58E8D1592794}" type="datetime1">
              <a:rPr lang="en-US"/>
              <a:pPr/>
              <a:t>9/1/2010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CE1DB8-E107-4DF9-9A11-98545DB74E6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BD4EA22-935E-4C44-B6F1-AE4B8C66294A}" type="datetime1">
              <a:rPr lang="en-US"/>
              <a:pPr/>
              <a:t>9/1/2010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A99B71-4740-4F96-83C5-F225A782ACD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1752600" cy="5113338"/>
          </a:xfrm>
          <a:prstGeom prst="rect">
            <a:avLst/>
          </a:prstGeom>
          <a:solidFill>
            <a:schemeClr val="accent1"/>
          </a:solidFill>
          <a:ln w="9525">
            <a:noFill/>
            <a:miter lim="800000"/>
            <a:headEnd/>
            <a:tailEnd/>
          </a:ln>
          <a:effectLst/>
        </p:spPr>
        <p:txBody>
          <a:bodyPr wrap="none" anchor="ctr"/>
          <a:lstStyle/>
          <a:p>
            <a:pPr algn="ctr"/>
            <a:endParaRPr lang="en-US" sz="2400">
              <a:solidFill>
                <a:srgbClr val="000000"/>
              </a:solidFill>
              <a:latin typeface="Times New Roman" pitchFamily="18" charset="0"/>
            </a:endParaRPr>
          </a:p>
        </p:txBody>
      </p:sp>
      <p:sp>
        <p:nvSpPr>
          <p:cNvPr id="6149" name="Rectangle 5"/>
          <p:cNvSpPr>
            <a:spLocks noChangeArrowheads="1"/>
          </p:cNvSpPr>
          <p:nvPr/>
        </p:nvSpPr>
        <p:spPr bwMode="ltGray">
          <a:xfrm>
            <a:off x="990600" y="3405188"/>
            <a:ext cx="7772400" cy="2825750"/>
          </a:xfrm>
          <a:prstGeom prst="rect">
            <a:avLst/>
          </a:prstGeom>
          <a:solidFill>
            <a:schemeClr val="bg2"/>
          </a:solidFill>
          <a:ln w="9525">
            <a:noFill/>
            <a:miter lim="800000"/>
            <a:headEnd/>
            <a:tailEnd/>
          </a:ln>
          <a:effectLst/>
        </p:spPr>
        <p:txBody>
          <a:bodyPr wrap="none" anchor="ctr"/>
          <a:lstStyle/>
          <a:p>
            <a:pPr algn="ctr"/>
            <a:endParaRPr lang="en-US" sz="2400">
              <a:solidFill>
                <a:srgbClr val="000000"/>
              </a:solidFill>
              <a:latin typeface="Times New Roman" pitchFamily="18" charset="0"/>
            </a:endParaRPr>
          </a:p>
        </p:txBody>
      </p:sp>
      <p:sp>
        <p:nvSpPr>
          <p:cNvPr id="6150" name="Rectangle 6"/>
          <p:cNvSpPr>
            <a:spLocks noChangeArrowheads="1"/>
          </p:cNvSpPr>
          <p:nvPr/>
        </p:nvSpPr>
        <p:spPr bwMode="white">
          <a:xfrm>
            <a:off x="1038225" y="3602038"/>
            <a:ext cx="7648575" cy="2554287"/>
          </a:xfrm>
          <a:prstGeom prst="rect">
            <a:avLst/>
          </a:prstGeom>
          <a:solidFill>
            <a:schemeClr val="bg1"/>
          </a:solidFill>
          <a:ln w="9525">
            <a:noFill/>
            <a:miter lim="800000"/>
            <a:headEnd/>
            <a:tailEnd/>
          </a:ln>
          <a:effectLst/>
        </p:spPr>
        <p:txBody>
          <a:bodyPr wrap="none" anchor="ctr"/>
          <a:lstStyle/>
          <a:p>
            <a:pPr algn="ctr"/>
            <a:endParaRPr lang="en-US" sz="2400">
              <a:solidFill>
                <a:srgbClr val="000000"/>
              </a:solidFill>
              <a:latin typeface="Times New Roman" pitchFamily="18" charset="0"/>
            </a:endParaRPr>
          </a:p>
        </p:txBody>
      </p:sp>
      <p:sp>
        <p:nvSpPr>
          <p:cNvPr id="6151" name="Line 7"/>
          <p:cNvSpPr>
            <a:spLocks noChangeShapeType="1"/>
          </p:cNvSpPr>
          <p:nvPr/>
        </p:nvSpPr>
        <p:spPr bwMode="auto">
          <a:xfrm>
            <a:off x="0" y="5113338"/>
            <a:ext cx="990600" cy="0"/>
          </a:xfrm>
          <a:prstGeom prst="line">
            <a:avLst/>
          </a:prstGeom>
          <a:noFill/>
          <a:ln w="50800">
            <a:solidFill>
              <a:schemeClr val="bg2"/>
            </a:solidFill>
            <a:round/>
            <a:headEnd/>
            <a:tailEnd/>
          </a:ln>
          <a:effectLst/>
        </p:spPr>
        <p:txBody>
          <a:bodyPr/>
          <a:lstStyle/>
          <a:p>
            <a:endParaRPr lang="en-US">
              <a:solidFill>
                <a:srgbClr val="000000"/>
              </a:solidFill>
            </a:endParaRPr>
          </a:p>
        </p:txBody>
      </p:sp>
      <p:grpSp>
        <p:nvGrpSpPr>
          <p:cNvPr id="6152" name="Group 8"/>
          <p:cNvGrpSpPr>
            <a:grpSpLocks/>
          </p:cNvGrpSpPr>
          <p:nvPr/>
        </p:nvGrpSpPr>
        <p:grpSpPr bwMode="auto">
          <a:xfrm>
            <a:off x="635000" y="558800"/>
            <a:ext cx="8077200" cy="320675"/>
            <a:chOff x="400" y="336"/>
            <a:chExt cx="5088" cy="192"/>
          </a:xfrm>
        </p:grpSpPr>
        <p:sp>
          <p:nvSpPr>
            <p:cNvPr id="6153"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endParaRPr lang="en-US" sz="2400">
                <a:solidFill>
                  <a:srgbClr val="000000"/>
                </a:solidFill>
                <a:latin typeface="Times New Roman" pitchFamily="18" charset="0"/>
              </a:endParaRPr>
            </a:p>
          </p:txBody>
        </p:sp>
        <p:sp>
          <p:nvSpPr>
            <p:cNvPr id="6154"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endParaRPr lang="en-US">
                <a:solidFill>
                  <a:srgbClr val="000000"/>
                </a:solidFill>
              </a:endParaRPr>
            </a:p>
          </p:txBody>
        </p:sp>
      </p:grpSp>
      <p:sp>
        <p:nvSpPr>
          <p:cNvPr id="6155" name="Rectangle 11"/>
          <p:cNvSpPr>
            <a:spLocks noGrp="1" noChangeArrowheads="1"/>
          </p:cNvSpPr>
          <p:nvPr>
            <p:ph type="ctrTitle"/>
          </p:nvPr>
        </p:nvSpPr>
        <p:spPr>
          <a:xfrm>
            <a:off x="2057400" y="1143000"/>
            <a:ext cx="6629400" cy="2209800"/>
          </a:xfrm>
        </p:spPr>
        <p:txBody>
          <a:bodyPr/>
          <a:lstStyle>
            <a:lvl1pPr>
              <a:defRPr sz="4200"/>
            </a:lvl1pPr>
          </a:lstStyle>
          <a:p>
            <a:r>
              <a:rPr lang="en-US"/>
              <a:t>Click to edit Master title style</a:t>
            </a:r>
          </a:p>
        </p:txBody>
      </p:sp>
      <p:sp>
        <p:nvSpPr>
          <p:cNvPr id="6156" name="Rectangle 12"/>
          <p:cNvSpPr>
            <a:spLocks noGrp="1" noChangeArrowheads="1"/>
          </p:cNvSpPr>
          <p:nvPr>
            <p:ph type="subTitle" idx="1"/>
          </p:nvPr>
        </p:nvSpPr>
        <p:spPr>
          <a:xfrm>
            <a:off x="1371600" y="3667125"/>
            <a:ext cx="6858000" cy="2360613"/>
          </a:xfrm>
        </p:spPr>
        <p:txBody>
          <a:bodyPr anchor="ctr"/>
          <a:lstStyle>
            <a:lvl1pPr marL="0" indent="0" algn="ctr">
              <a:buFont typeface="Wingdings" pitchFamily="2" charset="2"/>
              <a:buNone/>
              <a:defRPr/>
            </a:lvl1pPr>
          </a:lstStyle>
          <a:p>
            <a:r>
              <a:rPr lang="en-US"/>
              <a:t>Click to edit Master subtitle style</a:t>
            </a:r>
          </a:p>
        </p:txBody>
      </p:sp>
      <p:sp>
        <p:nvSpPr>
          <p:cNvPr id="6157" name="Rectangle 13"/>
          <p:cNvSpPr>
            <a:spLocks noGrp="1" noChangeArrowheads="1"/>
          </p:cNvSpPr>
          <p:nvPr>
            <p:ph type="dt" sz="half" idx="2"/>
          </p:nvPr>
        </p:nvSpPr>
        <p:spPr>
          <a:xfrm>
            <a:off x="912813" y="6251575"/>
            <a:ext cx="1905000" cy="457200"/>
          </a:xfrm>
        </p:spPr>
        <p:txBody>
          <a:bodyPr/>
          <a:lstStyle>
            <a:lvl1pPr>
              <a:defRPr sz="1400"/>
            </a:lvl1pPr>
          </a:lstStyle>
          <a:p>
            <a:fld id="{B70D9AB5-36F4-48E2-B246-311E5FA9E53F}" type="datetime1">
              <a:rPr lang="en-US">
                <a:solidFill>
                  <a:srgbClr val="000000"/>
                </a:solidFill>
              </a:rPr>
              <a:pPr/>
              <a:t>9/1/2010</a:t>
            </a:fld>
            <a:endParaRPr lang="en-US">
              <a:solidFill>
                <a:srgbClr val="000000"/>
              </a:solidFill>
            </a:endParaRPr>
          </a:p>
        </p:txBody>
      </p:sp>
      <p:sp>
        <p:nvSpPr>
          <p:cNvPr id="6158" name="Rectangle 14"/>
          <p:cNvSpPr>
            <a:spLocks noGrp="1" noChangeArrowheads="1"/>
          </p:cNvSpPr>
          <p:nvPr>
            <p:ph type="ftr" sz="quarter" idx="3"/>
          </p:nvPr>
        </p:nvSpPr>
        <p:spPr>
          <a:xfrm>
            <a:off x="3354388" y="6248400"/>
            <a:ext cx="2895600" cy="457200"/>
          </a:xfrm>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412727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144332" y="6357770"/>
            <a:ext cx="490369" cy="304800"/>
          </a:xfrm>
        </p:spPr>
        <p:txBody>
          <a:bodyPr/>
          <a:lstStyle>
            <a:lvl1pPr algn="ctr">
              <a:defRPr sz="1400"/>
            </a:lvl1pPr>
          </a:lstStyle>
          <a:p>
            <a:fld id="{31C3BEFC-BB78-496B-A232-CA6E0209F97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27012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791FFB9-7C86-4BC4-A9F9-6761ACB4F676}" type="datetime1">
              <a:rPr lang="en-US">
                <a:solidFill>
                  <a:srgbClr val="000000"/>
                </a:solidFill>
              </a:rPr>
              <a:pPr/>
              <a:t>9/1/2010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2B75A52-DC5D-4ADF-84A2-11B3A5C592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2344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95400"/>
            <a:ext cx="38100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95400"/>
            <a:ext cx="38100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B8F8662-6A95-4FB6-B6AA-830A2D515D2C}" type="datetime1">
              <a:rPr lang="en-US">
                <a:solidFill>
                  <a:srgbClr val="000000"/>
                </a:solidFill>
              </a:rPr>
              <a:pPr/>
              <a:t>9/1/2010</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AC59B8C-BF3E-4573-BAF2-6CFFD36783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7119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01E5B24-C1F2-4E85-90D6-A3CF068F0539}" type="datetime1">
              <a:rPr lang="en-US">
                <a:solidFill>
                  <a:srgbClr val="000000"/>
                </a:solidFill>
              </a:rPr>
              <a:pPr/>
              <a:t>9/1/2010</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C618969-899C-4599-BCC1-43BDB34E39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5685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16649E7-F830-4234-8E7A-E600596A8A36}" type="datetime1">
              <a:rPr lang="en-US">
                <a:solidFill>
                  <a:srgbClr val="000000"/>
                </a:solidFill>
              </a:rPr>
              <a:pPr/>
              <a:t>9/1/2010</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4EEFE20-DD85-49A9-84B9-2CA374B2FD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16560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15CBAFE-B653-4853-BE14-16BACD9C5A25}" type="datetime1">
              <a:rPr lang="en-US">
                <a:solidFill>
                  <a:srgbClr val="000000"/>
                </a:solidFill>
              </a:rPr>
              <a:pPr/>
              <a:t>9/1/2010</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F06C453-3ABE-4733-8562-20113F433F8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97616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C31A540-078E-467C-BCB5-ED56B7E712F0}" type="datetime1">
              <a:rPr lang="en-US">
                <a:solidFill>
                  <a:srgbClr val="000000"/>
                </a:solidFill>
              </a:rPr>
              <a:pPr/>
              <a:t>9/1/2010</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F1629A2-2944-46B4-BD35-134238ED54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52222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155089" y="6357770"/>
            <a:ext cx="554915" cy="304800"/>
          </a:xfrm>
        </p:spPr>
        <p:txBody>
          <a:bodyPr/>
          <a:lstStyle>
            <a:lvl1pPr algn="ctr">
              <a:defRPr sz="1400" b="1"/>
            </a:lvl1pPr>
          </a:lstStyle>
          <a:p>
            <a:fld id="{8F235832-AD7C-4964-BDD1-36B6AAC1FE12}"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5FCECC1-F9F7-471E-BEC9-C74BD1537043}" type="datetime1">
              <a:rPr lang="en-US">
                <a:solidFill>
                  <a:srgbClr val="000000"/>
                </a:solidFill>
              </a:rPr>
              <a:pPr/>
              <a:t>9/1/2010</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99ECED9-E501-468A-8855-555C8B77CA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9625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62E7826-C43F-484F-B0B2-53442BF1843F}" type="datetime1">
              <a:rPr lang="en-US">
                <a:solidFill>
                  <a:srgbClr val="000000"/>
                </a:solidFill>
              </a:rPr>
              <a:pPr/>
              <a:t>9/1/2010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FE0EBC1-5202-4BAE-999A-833C0DDB29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72429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DD50E4-0A0B-417D-A9CF-6A83307C4253}" type="datetime1">
              <a:rPr lang="en-US">
                <a:solidFill>
                  <a:srgbClr val="000000"/>
                </a:solidFill>
              </a:rPr>
              <a:pPr/>
              <a:t>9/1/2010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8B4E9A9-2BA4-4930-B96A-72148D4381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05663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1752600" cy="5113338"/>
          </a:xfrm>
          <a:prstGeom prst="rect">
            <a:avLst/>
          </a:prstGeom>
          <a:solidFill>
            <a:schemeClr val="accent1"/>
          </a:solidFill>
          <a:ln w="9525">
            <a:noFill/>
            <a:miter lim="800000"/>
            <a:headEnd/>
            <a:tailEnd/>
          </a:ln>
          <a:effectLst/>
        </p:spPr>
        <p:txBody>
          <a:bodyPr wrap="none" anchor="ctr"/>
          <a:lstStyle/>
          <a:p>
            <a:pPr algn="ctr"/>
            <a:endParaRPr lang="en-US" sz="2400">
              <a:solidFill>
                <a:srgbClr val="000000"/>
              </a:solidFill>
              <a:latin typeface="Times New Roman" pitchFamily="18" charset="0"/>
            </a:endParaRPr>
          </a:p>
        </p:txBody>
      </p:sp>
      <p:sp>
        <p:nvSpPr>
          <p:cNvPr id="6149" name="Rectangle 5"/>
          <p:cNvSpPr>
            <a:spLocks noChangeArrowheads="1"/>
          </p:cNvSpPr>
          <p:nvPr/>
        </p:nvSpPr>
        <p:spPr bwMode="ltGray">
          <a:xfrm>
            <a:off x="990600" y="3405188"/>
            <a:ext cx="7772400" cy="2825750"/>
          </a:xfrm>
          <a:prstGeom prst="rect">
            <a:avLst/>
          </a:prstGeom>
          <a:solidFill>
            <a:schemeClr val="bg2"/>
          </a:solidFill>
          <a:ln w="9525">
            <a:noFill/>
            <a:miter lim="800000"/>
            <a:headEnd/>
            <a:tailEnd/>
          </a:ln>
          <a:effectLst/>
        </p:spPr>
        <p:txBody>
          <a:bodyPr wrap="none" anchor="ctr"/>
          <a:lstStyle/>
          <a:p>
            <a:pPr algn="ctr"/>
            <a:endParaRPr lang="en-US" sz="2400">
              <a:solidFill>
                <a:srgbClr val="000000"/>
              </a:solidFill>
              <a:latin typeface="Times New Roman" pitchFamily="18" charset="0"/>
            </a:endParaRPr>
          </a:p>
        </p:txBody>
      </p:sp>
      <p:sp>
        <p:nvSpPr>
          <p:cNvPr id="6150" name="Rectangle 6"/>
          <p:cNvSpPr>
            <a:spLocks noChangeArrowheads="1"/>
          </p:cNvSpPr>
          <p:nvPr/>
        </p:nvSpPr>
        <p:spPr bwMode="white">
          <a:xfrm>
            <a:off x="1038225" y="3602038"/>
            <a:ext cx="7648575" cy="2554287"/>
          </a:xfrm>
          <a:prstGeom prst="rect">
            <a:avLst/>
          </a:prstGeom>
          <a:solidFill>
            <a:schemeClr val="bg1"/>
          </a:solidFill>
          <a:ln w="9525">
            <a:noFill/>
            <a:miter lim="800000"/>
            <a:headEnd/>
            <a:tailEnd/>
          </a:ln>
          <a:effectLst/>
        </p:spPr>
        <p:txBody>
          <a:bodyPr wrap="none" anchor="ctr"/>
          <a:lstStyle/>
          <a:p>
            <a:pPr algn="ctr"/>
            <a:endParaRPr lang="en-US" sz="2400">
              <a:solidFill>
                <a:srgbClr val="000000"/>
              </a:solidFill>
              <a:latin typeface="Times New Roman" pitchFamily="18" charset="0"/>
            </a:endParaRPr>
          </a:p>
        </p:txBody>
      </p:sp>
      <p:sp>
        <p:nvSpPr>
          <p:cNvPr id="6151" name="Line 7"/>
          <p:cNvSpPr>
            <a:spLocks noChangeShapeType="1"/>
          </p:cNvSpPr>
          <p:nvPr/>
        </p:nvSpPr>
        <p:spPr bwMode="auto">
          <a:xfrm>
            <a:off x="0" y="5113338"/>
            <a:ext cx="990600" cy="0"/>
          </a:xfrm>
          <a:prstGeom prst="line">
            <a:avLst/>
          </a:prstGeom>
          <a:noFill/>
          <a:ln w="50800">
            <a:solidFill>
              <a:schemeClr val="bg2"/>
            </a:solidFill>
            <a:round/>
            <a:headEnd/>
            <a:tailEnd/>
          </a:ln>
          <a:effectLst/>
        </p:spPr>
        <p:txBody>
          <a:bodyPr/>
          <a:lstStyle/>
          <a:p>
            <a:endParaRPr lang="en-US">
              <a:solidFill>
                <a:srgbClr val="000000"/>
              </a:solidFill>
            </a:endParaRPr>
          </a:p>
        </p:txBody>
      </p:sp>
      <p:grpSp>
        <p:nvGrpSpPr>
          <p:cNvPr id="6152" name="Group 8"/>
          <p:cNvGrpSpPr>
            <a:grpSpLocks/>
          </p:cNvGrpSpPr>
          <p:nvPr/>
        </p:nvGrpSpPr>
        <p:grpSpPr bwMode="auto">
          <a:xfrm>
            <a:off x="635000" y="558800"/>
            <a:ext cx="8077200" cy="320675"/>
            <a:chOff x="400" y="336"/>
            <a:chExt cx="5088" cy="192"/>
          </a:xfrm>
        </p:grpSpPr>
        <p:sp>
          <p:nvSpPr>
            <p:cNvPr id="6153"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endParaRPr lang="en-US" sz="2400">
                <a:solidFill>
                  <a:srgbClr val="000000"/>
                </a:solidFill>
                <a:latin typeface="Times New Roman" pitchFamily="18" charset="0"/>
              </a:endParaRPr>
            </a:p>
          </p:txBody>
        </p:sp>
        <p:sp>
          <p:nvSpPr>
            <p:cNvPr id="6154"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endParaRPr lang="en-US">
                <a:solidFill>
                  <a:srgbClr val="000000"/>
                </a:solidFill>
              </a:endParaRPr>
            </a:p>
          </p:txBody>
        </p:sp>
      </p:grpSp>
      <p:sp>
        <p:nvSpPr>
          <p:cNvPr id="6155" name="Rectangle 11"/>
          <p:cNvSpPr>
            <a:spLocks noGrp="1" noChangeArrowheads="1"/>
          </p:cNvSpPr>
          <p:nvPr>
            <p:ph type="ctrTitle"/>
          </p:nvPr>
        </p:nvSpPr>
        <p:spPr>
          <a:xfrm>
            <a:off x="2057400" y="1143000"/>
            <a:ext cx="6629400" cy="2209800"/>
          </a:xfrm>
        </p:spPr>
        <p:txBody>
          <a:bodyPr/>
          <a:lstStyle>
            <a:lvl1pPr>
              <a:defRPr sz="4200"/>
            </a:lvl1pPr>
          </a:lstStyle>
          <a:p>
            <a:r>
              <a:rPr lang="en-US"/>
              <a:t>Click to edit Master title style</a:t>
            </a:r>
          </a:p>
        </p:txBody>
      </p:sp>
      <p:sp>
        <p:nvSpPr>
          <p:cNvPr id="6156" name="Rectangle 12"/>
          <p:cNvSpPr>
            <a:spLocks noGrp="1" noChangeArrowheads="1"/>
          </p:cNvSpPr>
          <p:nvPr>
            <p:ph type="subTitle" idx="1"/>
          </p:nvPr>
        </p:nvSpPr>
        <p:spPr>
          <a:xfrm>
            <a:off x="1371600" y="3667125"/>
            <a:ext cx="6858000" cy="2360613"/>
          </a:xfrm>
        </p:spPr>
        <p:txBody>
          <a:bodyPr anchor="ctr"/>
          <a:lstStyle>
            <a:lvl1pPr marL="0" indent="0" algn="ctr">
              <a:buFont typeface="Wingdings" pitchFamily="2" charset="2"/>
              <a:buNone/>
              <a:defRPr/>
            </a:lvl1pPr>
          </a:lstStyle>
          <a:p>
            <a:r>
              <a:rPr lang="en-US"/>
              <a:t>Click to edit Master subtitle style</a:t>
            </a:r>
          </a:p>
        </p:txBody>
      </p:sp>
      <p:sp>
        <p:nvSpPr>
          <p:cNvPr id="6157" name="Rectangle 13"/>
          <p:cNvSpPr>
            <a:spLocks noGrp="1" noChangeArrowheads="1"/>
          </p:cNvSpPr>
          <p:nvPr>
            <p:ph type="dt" sz="half" idx="2"/>
          </p:nvPr>
        </p:nvSpPr>
        <p:spPr>
          <a:xfrm>
            <a:off x="912813" y="6251575"/>
            <a:ext cx="1905000" cy="457200"/>
          </a:xfrm>
        </p:spPr>
        <p:txBody>
          <a:bodyPr/>
          <a:lstStyle>
            <a:lvl1pPr>
              <a:defRPr sz="1400"/>
            </a:lvl1pPr>
          </a:lstStyle>
          <a:p>
            <a:fld id="{30FA0D17-A656-4C0E-8E20-FA5EE4B5F357}" type="datetime1">
              <a:rPr lang="en-US">
                <a:solidFill>
                  <a:srgbClr val="000000"/>
                </a:solidFill>
              </a:rPr>
              <a:pPr/>
              <a:t>9/1/2010</a:t>
            </a:fld>
            <a:endParaRPr lang="en-US">
              <a:solidFill>
                <a:srgbClr val="000000"/>
              </a:solidFill>
            </a:endParaRPr>
          </a:p>
        </p:txBody>
      </p:sp>
      <p:sp>
        <p:nvSpPr>
          <p:cNvPr id="6158" name="Rectangle 14"/>
          <p:cNvSpPr>
            <a:spLocks noGrp="1" noChangeArrowheads="1"/>
          </p:cNvSpPr>
          <p:nvPr>
            <p:ph type="ftr" sz="quarter" idx="3"/>
          </p:nvPr>
        </p:nvSpPr>
        <p:spPr>
          <a:xfrm>
            <a:off x="3354388" y="6248400"/>
            <a:ext cx="2895600" cy="457200"/>
          </a:xfrm>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747038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C30177B-B8F6-4C1F-83C9-70C7144A3902}" type="datetime1">
              <a:rPr lang="en-US">
                <a:solidFill>
                  <a:srgbClr val="000000"/>
                </a:solidFill>
              </a:rPr>
              <a:pPr/>
              <a:t>9/1/2010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CB1AD2-1B7E-4DF7-AAC5-9C75FDE730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79017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02B3BEB-3860-4451-8109-343D0B808A86}" type="datetime1">
              <a:rPr lang="en-US">
                <a:solidFill>
                  <a:srgbClr val="000000"/>
                </a:solidFill>
              </a:rPr>
              <a:pPr/>
              <a:t>9/1/2010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639BD6-8C71-46D9-83D9-689576FD6F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4635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95400"/>
            <a:ext cx="38100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95400"/>
            <a:ext cx="38100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6BC0B05-FD9D-4EE1-B82C-0AE0B82F290E}" type="datetime1">
              <a:rPr lang="en-US">
                <a:solidFill>
                  <a:srgbClr val="000000"/>
                </a:solidFill>
              </a:rPr>
              <a:pPr/>
              <a:t>9/1/2010</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056EBBA-9C0D-4AEA-9115-240CC11C2C2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1431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B8B24085-C122-4215-BF8B-EF13CC09211E}" type="datetime1">
              <a:rPr lang="en-US">
                <a:solidFill>
                  <a:srgbClr val="000000"/>
                </a:solidFill>
              </a:rPr>
              <a:pPr/>
              <a:t>9/1/2010</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16B8E82-59CD-4481-AF55-0D49079D8B9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8593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44B6E4C-3F9B-4034-A5BA-2DF430E3E4FE}" type="datetime1">
              <a:rPr lang="en-US">
                <a:solidFill>
                  <a:srgbClr val="000000"/>
                </a:solidFill>
              </a:rPr>
              <a:pPr/>
              <a:t>9/1/2010</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C094DDC-A95E-4117-93D2-1621219A05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120041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CEC7393-63C8-42A8-B2D5-A0F55FD853C4}" type="datetime1">
              <a:rPr lang="en-US">
                <a:solidFill>
                  <a:srgbClr val="000000"/>
                </a:solidFill>
              </a:rPr>
              <a:pPr/>
              <a:t>9/1/2010</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CCE2253-87D6-4A93-9096-6A9D5B91D6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43182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D77B249-2247-47FF-9CA6-943977882C95}" type="datetime1">
              <a:rPr lang="en-US"/>
              <a:pPr/>
              <a:t>9/1/2010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43BB66-7BC6-4C32-B5E2-81F3B880EB17}"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9477C56-8B4D-4105-95D7-09A1E635FA68}" type="datetime1">
              <a:rPr lang="en-US">
                <a:solidFill>
                  <a:srgbClr val="000000"/>
                </a:solidFill>
              </a:rPr>
              <a:pPr/>
              <a:t>9/1/2010</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55C4C9-EF9F-4380-8D72-73FC83D9AA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04377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640647D-5D92-4504-84EE-9BE7D26987DE}" type="datetime1">
              <a:rPr lang="en-US">
                <a:solidFill>
                  <a:srgbClr val="000000"/>
                </a:solidFill>
              </a:rPr>
              <a:pPr/>
              <a:t>9/1/2010</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176FB1-84CC-4583-BD90-B40884CDFAC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734407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FCCE0F-0D68-4A22-AFA8-E3C309EF01EC}" type="datetime1">
              <a:rPr lang="en-US">
                <a:solidFill>
                  <a:srgbClr val="000000"/>
                </a:solidFill>
              </a:rPr>
              <a:pPr/>
              <a:t>9/1/2010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CEA4EF-BC6E-4681-9198-48204D4FE5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1640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C9E191C-54B8-4EF9-84AB-FE358970BD4C}" type="datetime1">
              <a:rPr lang="en-US">
                <a:solidFill>
                  <a:srgbClr val="000000"/>
                </a:solidFill>
              </a:rPr>
              <a:pPr/>
              <a:t>9/1/2010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5B048CC-2427-4C55-81DF-A1FFA08EA4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7009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95400"/>
            <a:ext cx="38100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95400"/>
            <a:ext cx="38100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48B9027-348D-4BC0-8337-BF1D3B152396}" type="datetime1">
              <a:rPr lang="en-US"/>
              <a:pPr/>
              <a:t>9/1/2010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33B80FC-4B2C-4B32-8237-7F3BC61445C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74B3E57-49AB-4FD0-946D-61927D0FA580}" type="datetime1">
              <a:rPr lang="en-US"/>
              <a:pPr/>
              <a:t>9/1/2010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C1397CC-0B1E-4E4C-91F8-E4B4121BE1F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01206A8-8966-4C05-9AF7-8041C274F43D}" type="datetime1">
              <a:rPr lang="en-US"/>
              <a:pPr/>
              <a:t>9/1/2010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BB27A01-4AB8-446D-BAFC-FB1E3336317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86C12E9-3687-41FA-9CCC-159E00DAB3D1}" type="datetime1">
              <a:rPr lang="en-US"/>
              <a:pPr/>
              <a:t>9/1/2010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664F135-CF52-4DF2-8C05-34EA3D37C4A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3BAB3E7-801D-437C-AA32-07909EB66910}" type="datetime1">
              <a:rPr lang="en-US"/>
              <a:pPr/>
              <a:t>9/1/2010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27124E-2292-42EF-AEBB-CDD43017603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BCD321A-8436-4EED-9298-736867AF6C5E}" type="datetime1">
              <a:rPr lang="en-US"/>
              <a:pPr/>
              <a:t>9/1/2010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2AC4F6-6E06-440D-9A9E-678F47AE15B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ChangeArrowheads="1"/>
          </p:cNvSpPr>
          <p:nvPr userDrawn="1"/>
        </p:nvSpPr>
        <p:spPr bwMode="auto">
          <a:xfrm>
            <a:off x="0" y="0"/>
            <a:ext cx="609600" cy="4876800"/>
          </a:xfrm>
          <a:prstGeom prst="rect">
            <a:avLst/>
          </a:prstGeom>
          <a:solidFill>
            <a:schemeClr val="accent1"/>
          </a:solidFill>
          <a:ln w="9525">
            <a:noFill/>
            <a:miter lim="800000"/>
            <a:headEnd/>
            <a:tailEnd/>
          </a:ln>
          <a:effectLst/>
        </p:spPr>
        <p:txBody>
          <a:bodyPr wrap="none" anchor="ctr"/>
          <a:lstStyle/>
          <a:p>
            <a:pPr algn="ctr"/>
            <a:endParaRPr lang="en-US" sz="2400">
              <a:latin typeface="Times New Roman" pitchFamily="18" charset="0"/>
            </a:endParaRPr>
          </a:p>
        </p:txBody>
      </p:sp>
      <p:grpSp>
        <p:nvGrpSpPr>
          <p:cNvPr id="5124" name="Group 4"/>
          <p:cNvGrpSpPr>
            <a:grpSpLocks/>
          </p:cNvGrpSpPr>
          <p:nvPr userDrawn="1"/>
        </p:nvGrpSpPr>
        <p:grpSpPr bwMode="auto">
          <a:xfrm>
            <a:off x="381000" y="1066800"/>
            <a:ext cx="8305800" cy="182563"/>
            <a:chOff x="240" y="893"/>
            <a:chExt cx="5232" cy="115"/>
          </a:xfrm>
        </p:grpSpPr>
        <p:sp>
          <p:nvSpPr>
            <p:cNvPr id="5125" name="Rectangle 5"/>
            <p:cNvSpPr>
              <a:spLocks noChangeArrowheads="1"/>
            </p:cNvSpPr>
            <p:nvPr userDrawn="1"/>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endParaRPr lang="en-US" sz="2400">
                <a:latin typeface="Times New Roman" pitchFamily="18" charset="0"/>
              </a:endParaRPr>
            </a:p>
          </p:txBody>
        </p:sp>
        <p:sp>
          <p:nvSpPr>
            <p:cNvPr id="5126" name="Line 6"/>
            <p:cNvSpPr>
              <a:spLocks noChangeShapeType="1"/>
            </p:cNvSpPr>
            <p:nvPr userDrawn="1"/>
          </p:nvSpPr>
          <p:spPr bwMode="auto">
            <a:xfrm>
              <a:off x="240" y="941"/>
              <a:ext cx="5232" cy="0"/>
            </a:xfrm>
            <a:prstGeom prst="line">
              <a:avLst/>
            </a:prstGeom>
            <a:noFill/>
            <a:ln w="19050">
              <a:solidFill>
                <a:schemeClr val="bg2"/>
              </a:solidFill>
              <a:round/>
              <a:headEnd/>
              <a:tailEnd/>
            </a:ln>
            <a:effectLst/>
          </p:spPr>
          <p:txBody>
            <a:bodyPr/>
            <a:lstStyle/>
            <a:p>
              <a:endParaRPr lang="en-US"/>
            </a:p>
          </p:txBody>
        </p:sp>
      </p:grpSp>
      <p:sp>
        <p:nvSpPr>
          <p:cNvPr id="5127" name="Rectangle 7"/>
          <p:cNvSpPr>
            <a:spLocks noGrp="1" noChangeArrowheads="1"/>
          </p:cNvSpPr>
          <p:nvPr>
            <p:ph type="title"/>
          </p:nvPr>
        </p:nvSpPr>
        <p:spPr bwMode="auto">
          <a:xfrm>
            <a:off x="914400" y="277813"/>
            <a:ext cx="7772400" cy="7127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8" name="Rectangle 8"/>
          <p:cNvSpPr>
            <a:spLocks noGrp="1" noChangeArrowheads="1"/>
          </p:cNvSpPr>
          <p:nvPr>
            <p:ph type="body" idx="1"/>
          </p:nvPr>
        </p:nvSpPr>
        <p:spPr bwMode="auto">
          <a:xfrm>
            <a:off x="914400" y="1295400"/>
            <a:ext cx="7772400" cy="4835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9" name="Rectangle 9"/>
          <p:cNvSpPr>
            <a:spLocks noGrp="1" noChangeArrowheads="1"/>
          </p:cNvSpPr>
          <p:nvPr>
            <p:ph type="dt" sz="half" idx="2"/>
          </p:nvPr>
        </p:nvSpPr>
        <p:spPr bwMode="auto">
          <a:xfrm>
            <a:off x="152400" y="6477000"/>
            <a:ext cx="1981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fld id="{320772A3-2533-4B5C-B10C-E684E5F8FB60}" type="datetime1">
              <a:rPr lang="en-US"/>
              <a:pPr/>
              <a:t>9/1/2010</a:t>
            </a:fld>
            <a:endParaRPr lang="en-US"/>
          </a:p>
        </p:txBody>
      </p:sp>
      <p:sp>
        <p:nvSpPr>
          <p:cNvPr id="5130"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5131" name="Rectangle 11"/>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AA41CD26-5410-45E2-90F4-F54C41896FD9}" type="slidenum">
              <a:rPr lang="en-US"/>
              <a:pPr/>
              <a:t>‹#›</a:t>
            </a:fld>
            <a:endParaRPr lang="en-US"/>
          </a:p>
        </p:txBody>
      </p:sp>
      <p:sp>
        <p:nvSpPr>
          <p:cNvPr id="5132"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hdr="0" ftr="0"/>
  <p:txStyles>
    <p:titleStyle>
      <a:lvl1pPr algn="l" rtl="0" fontAlgn="base">
        <a:spcBef>
          <a:spcPct val="0"/>
        </a:spcBef>
        <a:spcAft>
          <a:spcPct val="0"/>
        </a:spcAft>
        <a:defRPr sz="3600">
          <a:solidFill>
            <a:srgbClr val="996633"/>
          </a:solidFill>
          <a:latin typeface="+mj-lt"/>
          <a:ea typeface="+mj-ea"/>
          <a:cs typeface="+mj-cs"/>
        </a:defRPr>
      </a:lvl1pPr>
      <a:lvl2pPr algn="l" rtl="0" fontAlgn="base">
        <a:spcBef>
          <a:spcPct val="0"/>
        </a:spcBef>
        <a:spcAft>
          <a:spcPct val="0"/>
        </a:spcAft>
        <a:defRPr sz="3600">
          <a:solidFill>
            <a:srgbClr val="996633"/>
          </a:solidFill>
          <a:latin typeface="Arial" charset="0"/>
        </a:defRPr>
      </a:lvl2pPr>
      <a:lvl3pPr algn="l" rtl="0" fontAlgn="base">
        <a:spcBef>
          <a:spcPct val="0"/>
        </a:spcBef>
        <a:spcAft>
          <a:spcPct val="0"/>
        </a:spcAft>
        <a:defRPr sz="3600">
          <a:solidFill>
            <a:srgbClr val="996633"/>
          </a:solidFill>
          <a:latin typeface="Arial" charset="0"/>
        </a:defRPr>
      </a:lvl3pPr>
      <a:lvl4pPr algn="l" rtl="0" fontAlgn="base">
        <a:spcBef>
          <a:spcPct val="0"/>
        </a:spcBef>
        <a:spcAft>
          <a:spcPct val="0"/>
        </a:spcAft>
        <a:defRPr sz="3600">
          <a:solidFill>
            <a:srgbClr val="996633"/>
          </a:solidFill>
          <a:latin typeface="Arial" charset="0"/>
        </a:defRPr>
      </a:lvl4pPr>
      <a:lvl5pPr algn="l" rtl="0" fontAlgn="base">
        <a:spcBef>
          <a:spcPct val="0"/>
        </a:spcBef>
        <a:spcAft>
          <a:spcPct val="0"/>
        </a:spcAft>
        <a:defRPr sz="3600">
          <a:solidFill>
            <a:srgbClr val="996633"/>
          </a:solidFill>
          <a:latin typeface="Arial" charset="0"/>
        </a:defRPr>
      </a:lvl5pPr>
      <a:lvl6pPr marL="457200" algn="l" rtl="0" fontAlgn="base">
        <a:spcBef>
          <a:spcPct val="0"/>
        </a:spcBef>
        <a:spcAft>
          <a:spcPct val="0"/>
        </a:spcAft>
        <a:defRPr sz="3600">
          <a:solidFill>
            <a:srgbClr val="996633"/>
          </a:solidFill>
          <a:latin typeface="Arial" charset="0"/>
        </a:defRPr>
      </a:lvl6pPr>
      <a:lvl7pPr marL="914400" algn="l" rtl="0" fontAlgn="base">
        <a:spcBef>
          <a:spcPct val="0"/>
        </a:spcBef>
        <a:spcAft>
          <a:spcPct val="0"/>
        </a:spcAft>
        <a:defRPr sz="3600">
          <a:solidFill>
            <a:srgbClr val="996633"/>
          </a:solidFill>
          <a:latin typeface="Arial" charset="0"/>
        </a:defRPr>
      </a:lvl7pPr>
      <a:lvl8pPr marL="1371600" algn="l" rtl="0" fontAlgn="base">
        <a:spcBef>
          <a:spcPct val="0"/>
        </a:spcBef>
        <a:spcAft>
          <a:spcPct val="0"/>
        </a:spcAft>
        <a:defRPr sz="3600">
          <a:solidFill>
            <a:srgbClr val="996633"/>
          </a:solidFill>
          <a:latin typeface="Arial" charset="0"/>
        </a:defRPr>
      </a:lvl8pPr>
      <a:lvl9pPr marL="1828800" algn="l" rtl="0" fontAlgn="base">
        <a:spcBef>
          <a:spcPct val="0"/>
        </a:spcBef>
        <a:spcAft>
          <a:spcPct val="0"/>
        </a:spcAft>
        <a:defRPr sz="3600">
          <a:solidFill>
            <a:srgbClr val="996633"/>
          </a:solidFill>
          <a:latin typeface="Arial" charset="0"/>
        </a:defRPr>
      </a:lvl9pPr>
    </p:titleStyle>
    <p:bodyStyle>
      <a:lvl1pPr marL="342900" indent="-342900" algn="l" rtl="0" fontAlgn="base">
        <a:spcBef>
          <a:spcPct val="20000"/>
        </a:spcBef>
        <a:spcAft>
          <a:spcPct val="0"/>
        </a:spcAft>
        <a:buClr>
          <a:srgbClr val="996633"/>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rgbClr val="808080"/>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ChangeArrowheads="1"/>
          </p:cNvSpPr>
          <p:nvPr userDrawn="1"/>
        </p:nvSpPr>
        <p:spPr bwMode="auto">
          <a:xfrm>
            <a:off x="0" y="0"/>
            <a:ext cx="609600" cy="4876800"/>
          </a:xfrm>
          <a:prstGeom prst="rect">
            <a:avLst/>
          </a:prstGeom>
          <a:solidFill>
            <a:schemeClr val="accent1"/>
          </a:solidFill>
          <a:ln w="9525">
            <a:noFill/>
            <a:miter lim="800000"/>
            <a:headEnd/>
            <a:tailEnd/>
          </a:ln>
          <a:effectLst/>
        </p:spPr>
        <p:txBody>
          <a:bodyPr wrap="none" anchor="ctr"/>
          <a:lstStyle/>
          <a:p>
            <a:pPr algn="ctr"/>
            <a:endParaRPr lang="en-US" sz="2400">
              <a:solidFill>
                <a:srgbClr val="000000"/>
              </a:solidFill>
              <a:latin typeface="Times New Roman" pitchFamily="18" charset="0"/>
            </a:endParaRPr>
          </a:p>
        </p:txBody>
      </p:sp>
      <p:grpSp>
        <p:nvGrpSpPr>
          <p:cNvPr id="5124" name="Group 4"/>
          <p:cNvGrpSpPr>
            <a:grpSpLocks/>
          </p:cNvGrpSpPr>
          <p:nvPr userDrawn="1"/>
        </p:nvGrpSpPr>
        <p:grpSpPr bwMode="auto">
          <a:xfrm>
            <a:off x="381000" y="1066800"/>
            <a:ext cx="8305800" cy="182563"/>
            <a:chOff x="240" y="893"/>
            <a:chExt cx="5232" cy="115"/>
          </a:xfrm>
        </p:grpSpPr>
        <p:sp>
          <p:nvSpPr>
            <p:cNvPr id="5125" name="Rectangle 5"/>
            <p:cNvSpPr>
              <a:spLocks noChangeArrowheads="1"/>
            </p:cNvSpPr>
            <p:nvPr userDrawn="1"/>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endParaRPr lang="en-US" sz="2400">
                <a:solidFill>
                  <a:srgbClr val="000000"/>
                </a:solidFill>
                <a:latin typeface="Times New Roman" pitchFamily="18" charset="0"/>
              </a:endParaRPr>
            </a:p>
          </p:txBody>
        </p:sp>
        <p:sp>
          <p:nvSpPr>
            <p:cNvPr id="5126" name="Line 6"/>
            <p:cNvSpPr>
              <a:spLocks noChangeShapeType="1"/>
            </p:cNvSpPr>
            <p:nvPr userDrawn="1"/>
          </p:nvSpPr>
          <p:spPr bwMode="auto">
            <a:xfrm>
              <a:off x="240" y="941"/>
              <a:ext cx="5232" cy="0"/>
            </a:xfrm>
            <a:prstGeom prst="line">
              <a:avLst/>
            </a:prstGeom>
            <a:noFill/>
            <a:ln w="19050">
              <a:solidFill>
                <a:schemeClr val="bg2"/>
              </a:solidFill>
              <a:round/>
              <a:headEnd/>
              <a:tailEnd/>
            </a:ln>
            <a:effectLst/>
          </p:spPr>
          <p:txBody>
            <a:bodyPr/>
            <a:lstStyle/>
            <a:p>
              <a:endParaRPr lang="en-US">
                <a:solidFill>
                  <a:srgbClr val="000000"/>
                </a:solidFill>
              </a:endParaRPr>
            </a:p>
          </p:txBody>
        </p:sp>
      </p:grpSp>
      <p:sp>
        <p:nvSpPr>
          <p:cNvPr id="5127" name="Rectangle 7"/>
          <p:cNvSpPr>
            <a:spLocks noGrp="1" noChangeArrowheads="1"/>
          </p:cNvSpPr>
          <p:nvPr>
            <p:ph type="title"/>
          </p:nvPr>
        </p:nvSpPr>
        <p:spPr bwMode="auto">
          <a:xfrm>
            <a:off x="914400" y="277813"/>
            <a:ext cx="7772400" cy="7127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8" name="Rectangle 8"/>
          <p:cNvSpPr>
            <a:spLocks noGrp="1" noChangeArrowheads="1"/>
          </p:cNvSpPr>
          <p:nvPr>
            <p:ph type="body" idx="1"/>
          </p:nvPr>
        </p:nvSpPr>
        <p:spPr bwMode="auto">
          <a:xfrm>
            <a:off x="914400" y="1295400"/>
            <a:ext cx="7772400" cy="4835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9" name="Rectangle 9"/>
          <p:cNvSpPr>
            <a:spLocks noGrp="1" noChangeArrowheads="1"/>
          </p:cNvSpPr>
          <p:nvPr>
            <p:ph type="dt" sz="half" idx="2"/>
          </p:nvPr>
        </p:nvSpPr>
        <p:spPr bwMode="auto">
          <a:xfrm>
            <a:off x="152400" y="6477000"/>
            <a:ext cx="1981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fld id="{1AD37D69-ECEE-4C23-B431-6F870395D312}" type="datetime1">
              <a:rPr lang="en-US">
                <a:solidFill>
                  <a:srgbClr val="000000"/>
                </a:solidFill>
              </a:rPr>
              <a:pPr/>
              <a:t>9/1/2010</a:t>
            </a:fld>
            <a:endParaRPr lang="en-US">
              <a:solidFill>
                <a:srgbClr val="000000"/>
              </a:solidFill>
            </a:endParaRPr>
          </a:p>
        </p:txBody>
      </p:sp>
      <p:sp>
        <p:nvSpPr>
          <p:cNvPr id="5130"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solidFill>
                <a:srgbClr val="000000"/>
              </a:solidFill>
            </a:endParaRPr>
          </a:p>
        </p:txBody>
      </p:sp>
      <p:sp>
        <p:nvSpPr>
          <p:cNvPr id="5131" name="Rectangle 11"/>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42868D80-A55C-438E-9C8F-80EFD2284BE0}" type="slidenum">
              <a:rPr lang="en-US">
                <a:solidFill>
                  <a:srgbClr val="000000"/>
                </a:solidFill>
              </a:rPr>
              <a:pPr/>
              <a:t>‹#›</a:t>
            </a:fld>
            <a:endParaRPr lang="en-US">
              <a:solidFill>
                <a:srgbClr val="000000"/>
              </a:solidFill>
            </a:endParaRPr>
          </a:p>
        </p:txBody>
      </p:sp>
      <p:sp>
        <p:nvSpPr>
          <p:cNvPr id="5132"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endParaRPr lang="en-US">
              <a:solidFill>
                <a:srgbClr val="000000"/>
              </a:solidFill>
            </a:endParaRPr>
          </a:p>
        </p:txBody>
      </p:sp>
    </p:spTree>
    <p:extLst>
      <p:ext uri="{BB962C8B-B14F-4D97-AF65-F5344CB8AC3E}">
        <p14:creationId xmlns:p14="http://schemas.microsoft.com/office/powerpoint/2010/main" val="24859208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hdr="0" ftr="0"/>
  <p:txStyles>
    <p:titleStyle>
      <a:lvl1pPr algn="l" rtl="0" fontAlgn="base">
        <a:spcBef>
          <a:spcPct val="0"/>
        </a:spcBef>
        <a:spcAft>
          <a:spcPct val="0"/>
        </a:spcAft>
        <a:defRPr sz="3600">
          <a:solidFill>
            <a:srgbClr val="996633"/>
          </a:solidFill>
          <a:latin typeface="+mj-lt"/>
          <a:ea typeface="+mj-ea"/>
          <a:cs typeface="+mj-cs"/>
        </a:defRPr>
      </a:lvl1pPr>
      <a:lvl2pPr algn="l" rtl="0" fontAlgn="base">
        <a:spcBef>
          <a:spcPct val="0"/>
        </a:spcBef>
        <a:spcAft>
          <a:spcPct val="0"/>
        </a:spcAft>
        <a:defRPr sz="3600">
          <a:solidFill>
            <a:srgbClr val="996633"/>
          </a:solidFill>
          <a:latin typeface="Arial" charset="0"/>
        </a:defRPr>
      </a:lvl2pPr>
      <a:lvl3pPr algn="l" rtl="0" fontAlgn="base">
        <a:spcBef>
          <a:spcPct val="0"/>
        </a:spcBef>
        <a:spcAft>
          <a:spcPct val="0"/>
        </a:spcAft>
        <a:defRPr sz="3600">
          <a:solidFill>
            <a:srgbClr val="996633"/>
          </a:solidFill>
          <a:latin typeface="Arial" charset="0"/>
        </a:defRPr>
      </a:lvl3pPr>
      <a:lvl4pPr algn="l" rtl="0" fontAlgn="base">
        <a:spcBef>
          <a:spcPct val="0"/>
        </a:spcBef>
        <a:spcAft>
          <a:spcPct val="0"/>
        </a:spcAft>
        <a:defRPr sz="3600">
          <a:solidFill>
            <a:srgbClr val="996633"/>
          </a:solidFill>
          <a:latin typeface="Arial" charset="0"/>
        </a:defRPr>
      </a:lvl4pPr>
      <a:lvl5pPr algn="l" rtl="0" fontAlgn="base">
        <a:spcBef>
          <a:spcPct val="0"/>
        </a:spcBef>
        <a:spcAft>
          <a:spcPct val="0"/>
        </a:spcAft>
        <a:defRPr sz="3600">
          <a:solidFill>
            <a:srgbClr val="996633"/>
          </a:solidFill>
          <a:latin typeface="Arial" charset="0"/>
        </a:defRPr>
      </a:lvl5pPr>
      <a:lvl6pPr marL="457200" algn="l" rtl="0" fontAlgn="base">
        <a:spcBef>
          <a:spcPct val="0"/>
        </a:spcBef>
        <a:spcAft>
          <a:spcPct val="0"/>
        </a:spcAft>
        <a:defRPr sz="3600">
          <a:solidFill>
            <a:srgbClr val="996633"/>
          </a:solidFill>
          <a:latin typeface="Arial" charset="0"/>
        </a:defRPr>
      </a:lvl6pPr>
      <a:lvl7pPr marL="914400" algn="l" rtl="0" fontAlgn="base">
        <a:spcBef>
          <a:spcPct val="0"/>
        </a:spcBef>
        <a:spcAft>
          <a:spcPct val="0"/>
        </a:spcAft>
        <a:defRPr sz="3600">
          <a:solidFill>
            <a:srgbClr val="996633"/>
          </a:solidFill>
          <a:latin typeface="Arial" charset="0"/>
        </a:defRPr>
      </a:lvl7pPr>
      <a:lvl8pPr marL="1371600" algn="l" rtl="0" fontAlgn="base">
        <a:spcBef>
          <a:spcPct val="0"/>
        </a:spcBef>
        <a:spcAft>
          <a:spcPct val="0"/>
        </a:spcAft>
        <a:defRPr sz="3600">
          <a:solidFill>
            <a:srgbClr val="996633"/>
          </a:solidFill>
          <a:latin typeface="Arial" charset="0"/>
        </a:defRPr>
      </a:lvl8pPr>
      <a:lvl9pPr marL="1828800" algn="l" rtl="0" fontAlgn="base">
        <a:spcBef>
          <a:spcPct val="0"/>
        </a:spcBef>
        <a:spcAft>
          <a:spcPct val="0"/>
        </a:spcAft>
        <a:defRPr sz="3600">
          <a:solidFill>
            <a:srgbClr val="996633"/>
          </a:solidFill>
          <a:latin typeface="Arial" charset="0"/>
        </a:defRPr>
      </a:lvl9pPr>
    </p:titleStyle>
    <p:bodyStyle>
      <a:lvl1pPr marL="342900" indent="-342900" algn="l" rtl="0" fontAlgn="base">
        <a:spcBef>
          <a:spcPct val="20000"/>
        </a:spcBef>
        <a:spcAft>
          <a:spcPct val="0"/>
        </a:spcAft>
        <a:buClr>
          <a:srgbClr val="996633"/>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rgbClr val="969696"/>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ChangeArrowheads="1"/>
          </p:cNvSpPr>
          <p:nvPr userDrawn="1"/>
        </p:nvSpPr>
        <p:spPr bwMode="auto">
          <a:xfrm>
            <a:off x="0" y="0"/>
            <a:ext cx="609600" cy="4876800"/>
          </a:xfrm>
          <a:prstGeom prst="rect">
            <a:avLst/>
          </a:prstGeom>
          <a:solidFill>
            <a:schemeClr val="accent1"/>
          </a:solidFill>
          <a:ln w="9525">
            <a:noFill/>
            <a:miter lim="800000"/>
            <a:headEnd/>
            <a:tailEnd/>
          </a:ln>
          <a:effectLst/>
        </p:spPr>
        <p:txBody>
          <a:bodyPr wrap="none" anchor="ctr"/>
          <a:lstStyle/>
          <a:p>
            <a:pPr algn="ctr"/>
            <a:endParaRPr lang="en-US" sz="2400">
              <a:solidFill>
                <a:srgbClr val="000000"/>
              </a:solidFill>
              <a:latin typeface="Times New Roman" pitchFamily="18" charset="0"/>
            </a:endParaRPr>
          </a:p>
        </p:txBody>
      </p:sp>
      <p:grpSp>
        <p:nvGrpSpPr>
          <p:cNvPr id="5124" name="Group 4"/>
          <p:cNvGrpSpPr>
            <a:grpSpLocks/>
          </p:cNvGrpSpPr>
          <p:nvPr userDrawn="1"/>
        </p:nvGrpSpPr>
        <p:grpSpPr bwMode="auto">
          <a:xfrm>
            <a:off x="381000" y="1066800"/>
            <a:ext cx="8305800" cy="182563"/>
            <a:chOff x="240" y="893"/>
            <a:chExt cx="5232" cy="115"/>
          </a:xfrm>
        </p:grpSpPr>
        <p:sp>
          <p:nvSpPr>
            <p:cNvPr id="5125" name="Rectangle 5"/>
            <p:cNvSpPr>
              <a:spLocks noChangeArrowheads="1"/>
            </p:cNvSpPr>
            <p:nvPr userDrawn="1"/>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endParaRPr lang="en-US" sz="2400">
                <a:solidFill>
                  <a:srgbClr val="000000"/>
                </a:solidFill>
                <a:latin typeface="Times New Roman" pitchFamily="18" charset="0"/>
              </a:endParaRPr>
            </a:p>
          </p:txBody>
        </p:sp>
        <p:sp>
          <p:nvSpPr>
            <p:cNvPr id="5126" name="Line 6"/>
            <p:cNvSpPr>
              <a:spLocks noChangeShapeType="1"/>
            </p:cNvSpPr>
            <p:nvPr userDrawn="1"/>
          </p:nvSpPr>
          <p:spPr bwMode="auto">
            <a:xfrm>
              <a:off x="240" y="941"/>
              <a:ext cx="5232" cy="0"/>
            </a:xfrm>
            <a:prstGeom prst="line">
              <a:avLst/>
            </a:prstGeom>
            <a:noFill/>
            <a:ln w="19050">
              <a:solidFill>
                <a:schemeClr val="bg2"/>
              </a:solidFill>
              <a:round/>
              <a:headEnd/>
              <a:tailEnd/>
            </a:ln>
            <a:effectLst/>
          </p:spPr>
          <p:txBody>
            <a:bodyPr/>
            <a:lstStyle/>
            <a:p>
              <a:endParaRPr lang="en-US">
                <a:solidFill>
                  <a:srgbClr val="000000"/>
                </a:solidFill>
              </a:endParaRPr>
            </a:p>
          </p:txBody>
        </p:sp>
      </p:grpSp>
      <p:sp>
        <p:nvSpPr>
          <p:cNvPr id="5127" name="Rectangle 7"/>
          <p:cNvSpPr>
            <a:spLocks noGrp="1" noChangeArrowheads="1"/>
          </p:cNvSpPr>
          <p:nvPr>
            <p:ph type="title"/>
          </p:nvPr>
        </p:nvSpPr>
        <p:spPr bwMode="auto">
          <a:xfrm>
            <a:off x="914400" y="277813"/>
            <a:ext cx="7772400" cy="7127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8" name="Rectangle 8"/>
          <p:cNvSpPr>
            <a:spLocks noGrp="1" noChangeArrowheads="1"/>
          </p:cNvSpPr>
          <p:nvPr>
            <p:ph type="body" idx="1"/>
          </p:nvPr>
        </p:nvSpPr>
        <p:spPr bwMode="auto">
          <a:xfrm>
            <a:off x="914400" y="1295400"/>
            <a:ext cx="7772400" cy="4835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9" name="Rectangle 9"/>
          <p:cNvSpPr>
            <a:spLocks noGrp="1" noChangeArrowheads="1"/>
          </p:cNvSpPr>
          <p:nvPr>
            <p:ph type="dt" sz="half" idx="2"/>
          </p:nvPr>
        </p:nvSpPr>
        <p:spPr bwMode="auto">
          <a:xfrm>
            <a:off x="152400" y="6477000"/>
            <a:ext cx="1981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fld id="{5829A015-818E-4FD7-8164-ECF41E9FC702}" type="datetime1">
              <a:rPr lang="en-US">
                <a:solidFill>
                  <a:srgbClr val="000000"/>
                </a:solidFill>
              </a:rPr>
              <a:pPr/>
              <a:t>9/1/2010</a:t>
            </a:fld>
            <a:endParaRPr lang="en-US">
              <a:solidFill>
                <a:srgbClr val="000000"/>
              </a:solidFill>
            </a:endParaRPr>
          </a:p>
        </p:txBody>
      </p:sp>
      <p:sp>
        <p:nvSpPr>
          <p:cNvPr id="5130"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solidFill>
                <a:srgbClr val="000000"/>
              </a:solidFill>
            </a:endParaRPr>
          </a:p>
        </p:txBody>
      </p:sp>
      <p:sp>
        <p:nvSpPr>
          <p:cNvPr id="5131" name="Rectangle 11"/>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D4A24C60-500F-4828-B8A7-6203A855F6F7}" type="slidenum">
              <a:rPr lang="en-US">
                <a:solidFill>
                  <a:srgbClr val="000000"/>
                </a:solidFill>
              </a:rPr>
              <a:pPr/>
              <a:t>‹#›</a:t>
            </a:fld>
            <a:endParaRPr lang="en-US">
              <a:solidFill>
                <a:srgbClr val="000000"/>
              </a:solidFill>
            </a:endParaRPr>
          </a:p>
        </p:txBody>
      </p:sp>
      <p:sp>
        <p:nvSpPr>
          <p:cNvPr id="5132"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endParaRPr lang="en-US">
              <a:solidFill>
                <a:srgbClr val="000000"/>
              </a:solidFill>
            </a:endParaRPr>
          </a:p>
        </p:txBody>
      </p:sp>
    </p:spTree>
    <p:extLst>
      <p:ext uri="{BB962C8B-B14F-4D97-AF65-F5344CB8AC3E}">
        <p14:creationId xmlns:p14="http://schemas.microsoft.com/office/powerpoint/2010/main" val="16903157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hdr="0" ftr="0"/>
  <p:txStyles>
    <p:titleStyle>
      <a:lvl1pPr algn="l" rtl="0" fontAlgn="base">
        <a:spcBef>
          <a:spcPct val="0"/>
        </a:spcBef>
        <a:spcAft>
          <a:spcPct val="0"/>
        </a:spcAft>
        <a:defRPr sz="3600">
          <a:solidFill>
            <a:srgbClr val="996633"/>
          </a:solidFill>
          <a:latin typeface="+mj-lt"/>
          <a:ea typeface="+mj-ea"/>
          <a:cs typeface="+mj-cs"/>
        </a:defRPr>
      </a:lvl1pPr>
      <a:lvl2pPr algn="l" rtl="0" fontAlgn="base">
        <a:spcBef>
          <a:spcPct val="0"/>
        </a:spcBef>
        <a:spcAft>
          <a:spcPct val="0"/>
        </a:spcAft>
        <a:defRPr sz="3600">
          <a:solidFill>
            <a:srgbClr val="996633"/>
          </a:solidFill>
          <a:latin typeface="Arial" charset="0"/>
        </a:defRPr>
      </a:lvl2pPr>
      <a:lvl3pPr algn="l" rtl="0" fontAlgn="base">
        <a:spcBef>
          <a:spcPct val="0"/>
        </a:spcBef>
        <a:spcAft>
          <a:spcPct val="0"/>
        </a:spcAft>
        <a:defRPr sz="3600">
          <a:solidFill>
            <a:srgbClr val="996633"/>
          </a:solidFill>
          <a:latin typeface="Arial" charset="0"/>
        </a:defRPr>
      </a:lvl3pPr>
      <a:lvl4pPr algn="l" rtl="0" fontAlgn="base">
        <a:spcBef>
          <a:spcPct val="0"/>
        </a:spcBef>
        <a:spcAft>
          <a:spcPct val="0"/>
        </a:spcAft>
        <a:defRPr sz="3600">
          <a:solidFill>
            <a:srgbClr val="996633"/>
          </a:solidFill>
          <a:latin typeface="Arial" charset="0"/>
        </a:defRPr>
      </a:lvl4pPr>
      <a:lvl5pPr algn="l" rtl="0" fontAlgn="base">
        <a:spcBef>
          <a:spcPct val="0"/>
        </a:spcBef>
        <a:spcAft>
          <a:spcPct val="0"/>
        </a:spcAft>
        <a:defRPr sz="3600">
          <a:solidFill>
            <a:srgbClr val="996633"/>
          </a:solidFill>
          <a:latin typeface="Arial" charset="0"/>
        </a:defRPr>
      </a:lvl5pPr>
      <a:lvl6pPr marL="457200" algn="l" rtl="0" fontAlgn="base">
        <a:spcBef>
          <a:spcPct val="0"/>
        </a:spcBef>
        <a:spcAft>
          <a:spcPct val="0"/>
        </a:spcAft>
        <a:defRPr sz="3600">
          <a:solidFill>
            <a:srgbClr val="996633"/>
          </a:solidFill>
          <a:latin typeface="Arial" charset="0"/>
        </a:defRPr>
      </a:lvl6pPr>
      <a:lvl7pPr marL="914400" algn="l" rtl="0" fontAlgn="base">
        <a:spcBef>
          <a:spcPct val="0"/>
        </a:spcBef>
        <a:spcAft>
          <a:spcPct val="0"/>
        </a:spcAft>
        <a:defRPr sz="3600">
          <a:solidFill>
            <a:srgbClr val="996633"/>
          </a:solidFill>
          <a:latin typeface="Arial" charset="0"/>
        </a:defRPr>
      </a:lvl7pPr>
      <a:lvl8pPr marL="1371600" algn="l" rtl="0" fontAlgn="base">
        <a:spcBef>
          <a:spcPct val="0"/>
        </a:spcBef>
        <a:spcAft>
          <a:spcPct val="0"/>
        </a:spcAft>
        <a:defRPr sz="3600">
          <a:solidFill>
            <a:srgbClr val="996633"/>
          </a:solidFill>
          <a:latin typeface="Arial" charset="0"/>
        </a:defRPr>
      </a:lvl8pPr>
      <a:lvl9pPr marL="1828800" algn="l" rtl="0" fontAlgn="base">
        <a:spcBef>
          <a:spcPct val="0"/>
        </a:spcBef>
        <a:spcAft>
          <a:spcPct val="0"/>
        </a:spcAft>
        <a:defRPr sz="3600">
          <a:solidFill>
            <a:srgbClr val="996633"/>
          </a:solidFill>
          <a:latin typeface="Arial" charset="0"/>
        </a:defRPr>
      </a:lvl9pPr>
    </p:titleStyle>
    <p:bodyStyle>
      <a:lvl1pPr marL="342900" indent="-342900" algn="l" rtl="0" fontAlgn="base">
        <a:spcBef>
          <a:spcPct val="20000"/>
        </a:spcBef>
        <a:spcAft>
          <a:spcPct val="0"/>
        </a:spcAft>
        <a:buClr>
          <a:srgbClr val="969696"/>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rgbClr val="996633"/>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barrick@cs.unm.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videos.howstuffworks.com/howstuffworks/23-computer-tour-video.htm" TargetMode="External"/><Relationship Id="rId7" Type="http://schemas.openxmlformats.org/officeDocument/2006/relationships/oleObject" Target="../embeddings/oleObject4.bin"/><Relationship Id="rId2" Type="http://schemas.openxmlformats.org/officeDocument/2006/relationships/slideLayout" Target="../slideLayouts/slideLayout24.xml"/><Relationship Id="rId1" Type="http://schemas.openxmlformats.org/officeDocument/2006/relationships/vmlDrawing" Target="../drawings/vmlDrawing2.vml"/><Relationship Id="rId6" Type="http://schemas.openxmlformats.org/officeDocument/2006/relationships/hyperlink" Target="HowStuffWorks-ComputerTour.mp4" TargetMode="External"/><Relationship Id="rId5" Type="http://schemas.openxmlformats.org/officeDocument/2006/relationships/image" Target="../media/image10.png"/><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vista.unm.edu/" TargetMode="External"/><Relationship Id="rId2" Type="http://schemas.openxmlformats.org/officeDocument/2006/relationships/hyperlink" Target="http://cs.unm.edu/~joel/cs150/cs150.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vista.unm.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vista.unm.edu/"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vista.unm.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2.bin"/><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dt" sz="half" idx="2"/>
          </p:nvPr>
        </p:nvSpPr>
        <p:spPr/>
        <p:txBody>
          <a:bodyPr/>
          <a:lstStyle/>
          <a:p>
            <a:fld id="{5DDCF580-CF8C-4035-9067-580D1126F19A}" type="datetime1">
              <a:rPr lang="en-US"/>
              <a:pPr/>
              <a:t>9/1/2010</a:t>
            </a:fld>
            <a:endParaRPr lang="en-US" dirty="0"/>
          </a:p>
        </p:txBody>
      </p:sp>
      <p:sp>
        <p:nvSpPr>
          <p:cNvPr id="57347" name="Rectangle 3"/>
          <p:cNvSpPr>
            <a:spLocks noGrp="1" noChangeArrowheads="1"/>
          </p:cNvSpPr>
          <p:nvPr>
            <p:ph type="subTitle" idx="1"/>
          </p:nvPr>
        </p:nvSpPr>
        <p:spPr>
          <a:xfrm>
            <a:off x="1143000" y="3667125"/>
            <a:ext cx="3810000" cy="2360613"/>
          </a:xfrm>
        </p:spPr>
        <p:txBody>
          <a:bodyPr/>
          <a:lstStyle/>
          <a:p>
            <a:pPr marL="457200" indent="-457200" algn="l"/>
            <a:r>
              <a:rPr lang="en-US" sz="2000" dirty="0"/>
              <a:t>Instructor: </a:t>
            </a:r>
          </a:p>
          <a:p>
            <a:pPr marL="457200" indent="-457200" algn="l"/>
            <a:r>
              <a:rPr lang="en-US" sz="2000" dirty="0"/>
              <a:t>  </a:t>
            </a:r>
            <a:r>
              <a:rPr lang="en-US" sz="2000" dirty="0" smtClean="0"/>
              <a:t> Matthew Barrick</a:t>
            </a:r>
          </a:p>
          <a:p>
            <a:pPr marL="457200" indent="-457200" algn="l"/>
            <a:r>
              <a:rPr lang="en-US" sz="2000" dirty="0"/>
              <a:t>   </a:t>
            </a:r>
            <a:r>
              <a:rPr lang="en-US" sz="2000" b="1" dirty="0"/>
              <a:t>e-mail:</a:t>
            </a:r>
            <a:r>
              <a:rPr lang="en-US" sz="2000" dirty="0" smtClean="0"/>
              <a:t> </a:t>
            </a:r>
            <a:r>
              <a:rPr lang="en-US" sz="2000" dirty="0" smtClean="0">
                <a:hlinkClick r:id="rId2"/>
              </a:rPr>
              <a:t>barrick@cs.unm.edu</a:t>
            </a:r>
            <a:endParaRPr lang="en-US" sz="2000" dirty="0" smtClean="0"/>
          </a:p>
          <a:p>
            <a:pPr marL="457200" indent="-457200" algn="l"/>
            <a:r>
              <a:rPr lang="en-US" sz="2000" b="1" dirty="0" smtClean="0"/>
              <a:t>   </a:t>
            </a:r>
            <a:r>
              <a:rPr lang="en-US" sz="2000" b="1" dirty="0" err="1" smtClean="0"/>
              <a:t>www.cs.unm.edu/~barrick</a:t>
            </a:r>
            <a:r>
              <a:rPr lang="en-US" sz="2000" b="1" dirty="0" smtClean="0"/>
              <a:t>   </a:t>
            </a:r>
          </a:p>
          <a:p>
            <a:pPr marL="457200" indent="-457200" algn="l"/>
            <a:r>
              <a:rPr lang="en-US" sz="2000" b="1" dirty="0" smtClean="0"/>
              <a:t>   Office</a:t>
            </a:r>
            <a:r>
              <a:rPr lang="en-US" sz="2000" b="1" dirty="0"/>
              <a:t>:</a:t>
            </a:r>
            <a:r>
              <a:rPr lang="en-US" sz="2000" dirty="0"/>
              <a:t> Farris Engineering  Center (FEC) </a:t>
            </a:r>
            <a:r>
              <a:rPr lang="en-US" sz="2000"/>
              <a:t>room</a:t>
            </a:r>
            <a:r>
              <a:rPr lang="en-US" sz="2000" smtClean="0"/>
              <a:t> 106</a:t>
            </a:r>
            <a:endParaRPr lang="en-US" sz="2000" dirty="0"/>
          </a:p>
        </p:txBody>
      </p:sp>
      <p:sp>
        <p:nvSpPr>
          <p:cNvPr id="57353" name="Rectangle 9"/>
          <p:cNvSpPr>
            <a:spLocks noGrp="1" noChangeArrowheads="1"/>
          </p:cNvSpPr>
          <p:nvPr>
            <p:ph type="ctrTitle"/>
          </p:nvPr>
        </p:nvSpPr>
        <p:spPr>
          <a:xfrm>
            <a:off x="1928813" y="1004888"/>
            <a:ext cx="7034212" cy="2347912"/>
          </a:xfrm>
          <a:noFill/>
          <a:ln/>
        </p:spPr>
        <p:txBody>
          <a:bodyPr/>
          <a:lstStyle/>
          <a:p>
            <a:r>
              <a:rPr lang="en-US" sz="3600" dirty="0" smtClean="0"/>
              <a:t>CS-150L</a:t>
            </a:r>
            <a:r>
              <a:rPr lang="en-US" sz="3600" dirty="0"/>
              <a:t/>
            </a:r>
            <a:br>
              <a:rPr lang="en-US" sz="3600" dirty="0"/>
            </a:br>
            <a:r>
              <a:rPr lang="en-US" sz="3600" dirty="0"/>
              <a:t>Computing for Business </a:t>
            </a:r>
            <a:r>
              <a:rPr lang="en-US" sz="3600" dirty="0" smtClean="0"/>
              <a:t>Students</a:t>
            </a:r>
            <a:br>
              <a:rPr lang="en-US" sz="3600" dirty="0" smtClean="0"/>
            </a:br>
            <a:r>
              <a:rPr lang="en-US" sz="3200" i="1" dirty="0" smtClean="0"/>
              <a:t>WebCT</a:t>
            </a:r>
            <a:r>
              <a:rPr lang="en-US" sz="3200" dirty="0" smtClean="0"/>
              <a:t> </a:t>
            </a:r>
            <a:endParaRPr lang="en-US" sz="3200" dirty="0"/>
          </a:p>
        </p:txBody>
      </p:sp>
      <p:pic>
        <p:nvPicPr>
          <p:cNvPr id="6" name="Picture 5" descr="WebCT-Home.png"/>
          <p:cNvPicPr>
            <a:picLocks noChangeAspect="1"/>
          </p:cNvPicPr>
          <p:nvPr/>
        </p:nvPicPr>
        <p:blipFill>
          <a:blip r:embed="rId3" cstate="print"/>
          <a:stretch>
            <a:fillRect/>
          </a:stretch>
        </p:blipFill>
        <p:spPr>
          <a:xfrm>
            <a:off x="5011838" y="3553427"/>
            <a:ext cx="3692323" cy="259876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F00911-B858-4592-BCD5-3E621B33150F}" type="slidenum">
              <a:rPr lang="en-US"/>
              <a:pPr/>
              <a:t>10</a:t>
            </a:fld>
            <a:endParaRPr lang="en-US" dirty="0"/>
          </a:p>
        </p:txBody>
      </p:sp>
      <p:sp>
        <p:nvSpPr>
          <p:cNvPr id="63490" name="Rectangle 2"/>
          <p:cNvSpPr>
            <a:spLocks noGrp="1" noChangeArrowheads="1"/>
          </p:cNvSpPr>
          <p:nvPr>
            <p:ph type="title"/>
          </p:nvPr>
        </p:nvSpPr>
        <p:spPr/>
        <p:txBody>
          <a:bodyPr/>
          <a:lstStyle/>
          <a:p>
            <a:r>
              <a:rPr lang="en-US" dirty="0"/>
              <a:t>Good Question with Good Title</a:t>
            </a:r>
          </a:p>
        </p:txBody>
      </p:sp>
      <p:sp>
        <p:nvSpPr>
          <p:cNvPr id="63491" name="Rectangle 3"/>
          <p:cNvSpPr>
            <a:spLocks noGrp="1" noChangeArrowheads="1"/>
          </p:cNvSpPr>
          <p:nvPr>
            <p:ph type="body" idx="1"/>
          </p:nvPr>
        </p:nvSpPr>
        <p:spPr>
          <a:xfrm>
            <a:off x="896938" y="1295400"/>
            <a:ext cx="7789862" cy="5292725"/>
          </a:xfrm>
        </p:spPr>
        <p:txBody>
          <a:bodyPr/>
          <a:lstStyle/>
          <a:p>
            <a:pPr>
              <a:buFont typeface="Wingdings" pitchFamily="2" charset="2"/>
              <a:buNone/>
            </a:pPr>
            <a:r>
              <a:rPr lang="en-US" sz="2200" dirty="0">
                <a:solidFill>
                  <a:srgbClr val="996633"/>
                </a:solidFill>
              </a:rPr>
              <a:t>Subject: lab TA 		Topic: Lab 1</a:t>
            </a:r>
          </a:p>
          <a:p>
            <a:pPr>
              <a:buFont typeface="Wingdings" pitchFamily="2" charset="2"/>
              <a:buNone/>
            </a:pPr>
            <a:r>
              <a:rPr lang="en-US" sz="2200" dirty="0">
                <a:solidFill>
                  <a:srgbClr val="996633"/>
                </a:solidFill>
              </a:rPr>
              <a:t>Author: Lauren </a:t>
            </a:r>
            <a:r>
              <a:rPr lang="en-US" sz="2200" dirty="0" err="1">
                <a:solidFill>
                  <a:srgbClr val="996633"/>
                </a:solidFill>
              </a:rPr>
              <a:t>Liwski</a:t>
            </a:r>
            <a:r>
              <a:rPr lang="en-US" sz="2200" dirty="0">
                <a:solidFill>
                  <a:srgbClr val="996633"/>
                </a:solidFill>
              </a:rPr>
              <a:t> 	Date: August 25, 2008 7:40 PM</a:t>
            </a:r>
          </a:p>
          <a:p>
            <a:pPr>
              <a:buFont typeface="Wingdings" pitchFamily="2" charset="2"/>
              <a:buNone/>
            </a:pPr>
            <a:r>
              <a:rPr lang="en-US" sz="2200" dirty="0"/>
              <a:t>	Hello,</a:t>
            </a:r>
          </a:p>
          <a:p>
            <a:pPr>
              <a:buFont typeface="Wingdings" pitchFamily="2" charset="2"/>
              <a:buNone/>
            </a:pPr>
            <a:r>
              <a:rPr lang="en-US" sz="2200" dirty="0"/>
              <a:t>	My lab TA is named Moe, I accidentally copied his email address wrong I think today during the lab and I was wondering if somebody could give me the correct address? Thanks!</a:t>
            </a:r>
          </a:p>
          <a:p>
            <a:pPr>
              <a:buFont typeface="Wingdings" pitchFamily="2" charset="2"/>
              <a:buNone/>
            </a:pPr>
            <a:endParaRPr lang="en-US" sz="2200" dirty="0"/>
          </a:p>
          <a:p>
            <a:pPr>
              <a:buFont typeface="Wingdings" pitchFamily="2" charset="2"/>
              <a:buNone/>
            </a:pPr>
            <a:r>
              <a:rPr lang="en-US" sz="2200" dirty="0">
                <a:solidFill>
                  <a:srgbClr val="996633"/>
                </a:solidFill>
              </a:rPr>
              <a:t>Subject: </a:t>
            </a:r>
            <a:r>
              <a:rPr lang="en-US" sz="2200" dirty="0" err="1">
                <a:solidFill>
                  <a:srgbClr val="996633"/>
                </a:solidFill>
              </a:rPr>
              <a:t>Re:lab</a:t>
            </a:r>
            <a:r>
              <a:rPr lang="en-US" sz="2200" dirty="0">
                <a:solidFill>
                  <a:srgbClr val="996633"/>
                </a:solidFill>
              </a:rPr>
              <a:t> TA 		Topic: Lab 1</a:t>
            </a:r>
          </a:p>
          <a:p>
            <a:pPr>
              <a:buFont typeface="Wingdings" pitchFamily="2" charset="2"/>
              <a:buNone/>
            </a:pPr>
            <a:r>
              <a:rPr lang="en-US" sz="2200" dirty="0">
                <a:solidFill>
                  <a:srgbClr val="996633"/>
                </a:solidFill>
              </a:rPr>
              <a:t>Author: Roxanne </a:t>
            </a:r>
            <a:r>
              <a:rPr lang="en-US" sz="2200" dirty="0" err="1">
                <a:solidFill>
                  <a:srgbClr val="996633"/>
                </a:solidFill>
              </a:rPr>
              <a:t>Roessner</a:t>
            </a:r>
            <a:r>
              <a:rPr lang="en-US" sz="2200" dirty="0">
                <a:solidFill>
                  <a:srgbClr val="996633"/>
                </a:solidFill>
              </a:rPr>
              <a:t> 	Date: August 26, 2008 6:18 PM</a:t>
            </a:r>
          </a:p>
          <a:p>
            <a:pPr>
              <a:buFont typeface="Wingdings" pitchFamily="2" charset="2"/>
              <a:buNone/>
            </a:pPr>
            <a:r>
              <a:rPr lang="en-US" sz="2200" dirty="0"/>
              <a:t>	TA emails and lab schedules can be found on the class website: http://cs.unm.edu/~joel/cs150/cs150.html</a:t>
            </a:r>
          </a:p>
          <a:p>
            <a:pPr>
              <a:buFont typeface="Wingdings" pitchFamily="2" charset="2"/>
              <a:buNone/>
            </a:pPr>
            <a:r>
              <a:rPr lang="en-US" sz="2200" dirty="0"/>
              <a:t>	It should be about the fourth link down!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dt" sz="half" idx="2"/>
          </p:nvPr>
        </p:nvSpPr>
        <p:spPr/>
        <p:txBody>
          <a:bodyPr/>
          <a:lstStyle/>
          <a:p>
            <a:fld id="{902809A4-F892-4B6B-87A9-B3025A65C9BD}" type="datetime1">
              <a:rPr lang="en-US">
                <a:solidFill>
                  <a:srgbClr val="000000"/>
                </a:solidFill>
              </a:rPr>
              <a:pPr/>
              <a:t>9/1/2010</a:t>
            </a:fld>
            <a:endParaRPr lang="en-US">
              <a:solidFill>
                <a:srgbClr val="000000"/>
              </a:solidFill>
            </a:endParaRPr>
          </a:p>
        </p:txBody>
      </p:sp>
      <p:sp>
        <p:nvSpPr>
          <p:cNvPr id="2051" name="Rectangle 3"/>
          <p:cNvSpPr>
            <a:spLocks noGrp="1" noChangeArrowheads="1"/>
          </p:cNvSpPr>
          <p:nvPr>
            <p:ph type="subTitle" idx="1"/>
          </p:nvPr>
        </p:nvSpPr>
        <p:spPr>
          <a:xfrm>
            <a:off x="1143000" y="3667125"/>
            <a:ext cx="3810000" cy="2360613"/>
          </a:xfrm>
        </p:spPr>
        <p:txBody>
          <a:bodyPr/>
          <a:lstStyle/>
          <a:p>
            <a:pPr marL="457200" indent="-457200" algn="l"/>
            <a:r>
              <a:rPr lang="en-US" sz="2000" dirty="0"/>
              <a:t>Instructor: </a:t>
            </a:r>
          </a:p>
          <a:p>
            <a:pPr marL="457200" indent="-457200" algn="l"/>
            <a:r>
              <a:rPr lang="en-US" sz="2000" dirty="0"/>
              <a:t>  </a:t>
            </a:r>
            <a:r>
              <a:rPr lang="en-US" sz="2000" dirty="0" smtClean="0"/>
              <a:t> Matthew Barrick</a:t>
            </a:r>
          </a:p>
          <a:p>
            <a:pPr marL="457200" indent="-457200" algn="l"/>
            <a:r>
              <a:rPr lang="en-US" sz="2000" dirty="0"/>
              <a:t>   e-mail:</a:t>
            </a:r>
            <a:r>
              <a:rPr lang="en-US" sz="2000" dirty="0" smtClean="0"/>
              <a:t> </a:t>
            </a:r>
            <a:r>
              <a:rPr lang="en-US" sz="2000" dirty="0" err="1" smtClean="0"/>
              <a:t>barrick@cs.unm.edu</a:t>
            </a:r>
            <a:endParaRPr lang="en-US" sz="2000" dirty="0" smtClean="0"/>
          </a:p>
          <a:p>
            <a:pPr marL="457200" indent="-457200" algn="l"/>
            <a:r>
              <a:rPr lang="en-US" sz="2000" dirty="0" smtClean="0"/>
              <a:t>   </a:t>
            </a:r>
            <a:r>
              <a:rPr lang="en-US" sz="2000" dirty="0" err="1" smtClean="0"/>
              <a:t>www.cs.unm.edu/~barrick</a:t>
            </a:r>
            <a:endParaRPr lang="en-US" sz="2000" dirty="0" smtClean="0"/>
          </a:p>
          <a:p>
            <a:pPr marL="457200" indent="-457200" algn="l"/>
            <a:r>
              <a:rPr lang="en-US" sz="2000" dirty="0"/>
              <a:t>   Office: Farris Engineering  Center (FEC) room</a:t>
            </a:r>
            <a:r>
              <a:rPr lang="en-US" sz="2000" dirty="0" smtClean="0"/>
              <a:t> 106</a:t>
            </a:r>
            <a:endParaRPr lang="en-US" sz="2000" dirty="0"/>
          </a:p>
        </p:txBody>
      </p:sp>
      <p:pic>
        <p:nvPicPr>
          <p:cNvPr id="2057" name="Picture 9"/>
          <p:cNvPicPr>
            <a:picLocks noChangeAspect="1" noChangeArrowheads="1"/>
          </p:cNvPicPr>
          <p:nvPr/>
        </p:nvPicPr>
        <p:blipFill>
          <a:blip r:embed="rId2" cstate="print"/>
          <a:srcRect/>
          <a:stretch>
            <a:fillRect/>
          </a:stretch>
        </p:blipFill>
        <p:spPr bwMode="auto">
          <a:xfrm>
            <a:off x="5635625" y="3708400"/>
            <a:ext cx="2778125" cy="2381250"/>
          </a:xfrm>
          <a:prstGeom prst="rect">
            <a:avLst/>
          </a:prstGeom>
          <a:noFill/>
          <a:ln w="9525">
            <a:noFill/>
            <a:miter lim="800000"/>
            <a:headEnd/>
            <a:tailEnd/>
          </a:ln>
          <a:effectLst/>
        </p:spPr>
      </p:pic>
      <p:sp>
        <p:nvSpPr>
          <p:cNvPr id="2059" name="Rectangle 11"/>
          <p:cNvSpPr>
            <a:spLocks noGrp="1" noChangeArrowheads="1"/>
          </p:cNvSpPr>
          <p:nvPr>
            <p:ph type="ctrTitle"/>
          </p:nvPr>
        </p:nvSpPr>
        <p:spPr>
          <a:xfrm>
            <a:off x="1857375" y="1143000"/>
            <a:ext cx="7153275" cy="2209800"/>
          </a:xfrm>
          <a:noFill/>
          <a:ln/>
        </p:spPr>
        <p:txBody>
          <a:bodyPr/>
          <a:lstStyle/>
          <a:p>
            <a:r>
              <a:rPr lang="en-US" sz="2800" i="1"/>
              <a:t>Personal Computer Hardware</a:t>
            </a:r>
            <a:r>
              <a:rPr lang="en-US" sz="2800"/>
              <a:t/>
            </a:r>
            <a:br>
              <a:rPr lang="en-US" sz="2800"/>
            </a:br>
            <a:r>
              <a:rPr lang="en-US" sz="3600"/>
              <a:t>CS-150L</a:t>
            </a:r>
            <a:br>
              <a:rPr lang="en-US" sz="3600"/>
            </a:br>
            <a:r>
              <a:rPr lang="en-US" sz="3600"/>
              <a:t>Computing for Business Students </a:t>
            </a:r>
          </a:p>
        </p:txBody>
      </p:sp>
    </p:spTree>
    <p:extLst>
      <p:ext uri="{BB962C8B-B14F-4D97-AF65-F5344CB8AC3E}">
        <p14:creationId xmlns:p14="http://schemas.microsoft.com/office/powerpoint/2010/main" val="286018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FE25AFE6-201F-4EEE-BB16-4FB03E84BA5C}" type="datetime1">
              <a:rPr lang="en-US">
                <a:solidFill>
                  <a:srgbClr val="000000"/>
                </a:solidFill>
              </a:rPr>
              <a:pPr/>
              <a:t>9/1/2010</a:t>
            </a:fld>
            <a:endParaRPr lang="en-US">
              <a:solidFill>
                <a:srgbClr val="000000"/>
              </a:solidFill>
            </a:endParaRPr>
          </a:p>
        </p:txBody>
      </p:sp>
      <p:sp>
        <p:nvSpPr>
          <p:cNvPr id="8" name="Slide Number Placeholder 5"/>
          <p:cNvSpPr>
            <a:spLocks noGrp="1"/>
          </p:cNvSpPr>
          <p:nvPr>
            <p:ph type="sldNum" sz="quarter" idx="12"/>
          </p:nvPr>
        </p:nvSpPr>
        <p:spPr>
          <a:xfrm>
            <a:off x="6717007" y="6086569"/>
            <a:ext cx="1905000" cy="304800"/>
          </a:xfrm>
        </p:spPr>
        <p:txBody>
          <a:bodyPr/>
          <a:lstStyle/>
          <a:p>
            <a:fld id="{6B56A41E-1272-4802-B80B-722E3DF2E103}" type="slidenum">
              <a:rPr lang="en-US">
                <a:solidFill>
                  <a:srgbClr val="000000"/>
                </a:solidFill>
              </a:rPr>
              <a:pPr/>
              <a:t>12</a:t>
            </a:fld>
            <a:endParaRPr lang="en-US">
              <a:solidFill>
                <a:srgbClr val="000000"/>
              </a:solidFill>
            </a:endParaRPr>
          </a:p>
        </p:txBody>
      </p:sp>
      <p:sp>
        <p:nvSpPr>
          <p:cNvPr id="86019" name="Rectangle 3"/>
          <p:cNvSpPr>
            <a:spLocks noGrp="1" noChangeArrowheads="1"/>
          </p:cNvSpPr>
          <p:nvPr>
            <p:ph type="body" idx="1"/>
          </p:nvPr>
        </p:nvSpPr>
        <p:spPr>
          <a:xfrm>
            <a:off x="779463" y="5822950"/>
            <a:ext cx="7772400" cy="687388"/>
          </a:xfrm>
        </p:spPr>
        <p:txBody>
          <a:bodyPr/>
          <a:lstStyle/>
          <a:p>
            <a:r>
              <a:rPr lang="en-US" dirty="0" smtClean="0">
                <a:hlinkClick r:id="rId3"/>
              </a:rPr>
              <a:t>http://videos.howstuffworks.com/howstuffworks/23-computer-tour-video.htm</a:t>
            </a:r>
            <a:endParaRPr lang="en-US" dirty="0"/>
          </a:p>
        </p:txBody>
      </p:sp>
      <p:sp>
        <p:nvSpPr>
          <p:cNvPr id="86020" name="Rectangle 4"/>
          <p:cNvSpPr>
            <a:spLocks noGrp="1" noChangeArrowheads="1"/>
          </p:cNvSpPr>
          <p:nvPr>
            <p:ph type="title"/>
          </p:nvPr>
        </p:nvSpPr>
        <p:spPr>
          <a:xfrm>
            <a:off x="4833938" y="277813"/>
            <a:ext cx="3852862" cy="712787"/>
          </a:xfrm>
        </p:spPr>
        <p:txBody>
          <a:bodyPr/>
          <a:lstStyle/>
          <a:p>
            <a:r>
              <a:rPr lang="en-US"/>
              <a:t>Computer Tour</a:t>
            </a:r>
          </a:p>
        </p:txBody>
      </p:sp>
      <p:graphicFrame>
        <p:nvGraphicFramePr>
          <p:cNvPr id="86022" name="Object 6"/>
          <p:cNvGraphicFramePr>
            <a:graphicFrameLocks noChangeAspect="1"/>
          </p:cNvGraphicFramePr>
          <p:nvPr/>
        </p:nvGraphicFramePr>
        <p:xfrm>
          <a:off x="793750" y="166688"/>
          <a:ext cx="3987800" cy="876300"/>
        </p:xfrm>
        <a:graphic>
          <a:graphicData uri="http://schemas.openxmlformats.org/presentationml/2006/ole">
            <mc:AlternateContent xmlns:mc="http://schemas.openxmlformats.org/markup-compatibility/2006">
              <mc:Choice xmlns:v="urn:schemas-microsoft-com:vml" Requires="v">
                <p:oleObj spid="_x0000_s72706" name="Image" r:id="rId4" imgW="3987302" imgH="875882" progId="">
                  <p:embed/>
                </p:oleObj>
              </mc:Choice>
              <mc:Fallback>
                <p:oleObj name="Image" r:id="rId4" imgW="3987302" imgH="87588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0" y="166688"/>
                        <a:ext cx="3987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24" name="Object 8">
            <a:hlinkClick r:id="rId6" action="ppaction://hlinkfile"/>
          </p:cNvPr>
          <p:cNvGraphicFramePr>
            <a:graphicFrameLocks noChangeAspect="1"/>
          </p:cNvGraphicFramePr>
          <p:nvPr/>
        </p:nvGraphicFramePr>
        <p:xfrm>
          <a:off x="957263" y="1236663"/>
          <a:ext cx="5502275" cy="4511675"/>
        </p:xfrm>
        <a:graphic>
          <a:graphicData uri="http://schemas.openxmlformats.org/presentationml/2006/ole">
            <mc:AlternateContent xmlns:mc="http://schemas.openxmlformats.org/markup-compatibility/2006">
              <mc:Choice xmlns:v="urn:schemas-microsoft-com:vml" Requires="v">
                <p:oleObj spid="_x0000_s72707" name="Image" r:id="rId7" imgW="5079365" imgH="4165079" progId="">
                  <p:embed/>
                </p:oleObj>
              </mc:Choice>
              <mc:Fallback>
                <p:oleObj name="Image" r:id="rId7" imgW="5079365" imgH="4165079"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7263" y="1236663"/>
                        <a:ext cx="5502275"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37842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fld id="{4B4176C1-79F7-408B-8C92-6B285915530F}" type="datetime1">
              <a:rPr lang="en-US">
                <a:solidFill>
                  <a:srgbClr val="000000"/>
                </a:solidFill>
              </a:rPr>
              <a:pPr/>
              <a:t>9/1/2010</a:t>
            </a:fld>
            <a:endParaRPr lang="en-US">
              <a:solidFill>
                <a:srgbClr val="000000"/>
              </a:solidFill>
            </a:endParaRPr>
          </a:p>
        </p:txBody>
      </p:sp>
      <p:sp>
        <p:nvSpPr>
          <p:cNvPr id="9" name="Slide Number Placeholder 5"/>
          <p:cNvSpPr>
            <a:spLocks noGrp="1"/>
          </p:cNvSpPr>
          <p:nvPr>
            <p:ph type="sldNum" sz="quarter" idx="12"/>
          </p:nvPr>
        </p:nvSpPr>
        <p:spPr/>
        <p:txBody>
          <a:bodyPr/>
          <a:lstStyle/>
          <a:p>
            <a:fld id="{E2E7C0C0-38C9-4EAD-82A0-991D6D42C15C}" type="slidenum">
              <a:rPr lang="en-US">
                <a:solidFill>
                  <a:srgbClr val="000000"/>
                </a:solidFill>
              </a:rPr>
              <a:pPr/>
              <a:t>13</a:t>
            </a:fld>
            <a:endParaRPr lang="en-US">
              <a:solidFill>
                <a:srgbClr val="000000"/>
              </a:solidFill>
            </a:endParaRPr>
          </a:p>
        </p:txBody>
      </p:sp>
      <p:sp>
        <p:nvSpPr>
          <p:cNvPr id="89090" name="Rectangle 2"/>
          <p:cNvSpPr>
            <a:spLocks noGrp="1" noChangeArrowheads="1"/>
          </p:cNvSpPr>
          <p:nvPr>
            <p:ph type="title"/>
          </p:nvPr>
        </p:nvSpPr>
        <p:spPr/>
        <p:txBody>
          <a:bodyPr/>
          <a:lstStyle/>
          <a:p>
            <a:r>
              <a:rPr lang="en-US"/>
              <a:t>CPU: Central Processing Unit</a:t>
            </a:r>
          </a:p>
        </p:txBody>
      </p:sp>
      <p:sp>
        <p:nvSpPr>
          <p:cNvPr id="89091" name="Rectangle 3"/>
          <p:cNvSpPr>
            <a:spLocks noGrp="1" noChangeArrowheads="1"/>
          </p:cNvSpPr>
          <p:nvPr>
            <p:ph type="body" idx="1"/>
          </p:nvPr>
        </p:nvSpPr>
        <p:spPr>
          <a:xfrm>
            <a:off x="615950" y="5856288"/>
            <a:ext cx="8012113" cy="503237"/>
          </a:xfrm>
        </p:spPr>
        <p:txBody>
          <a:bodyPr/>
          <a:lstStyle/>
          <a:p>
            <a:pPr algn="r">
              <a:buFont typeface="Wingdings" pitchFamily="2" charset="2"/>
              <a:buNone/>
            </a:pPr>
            <a:r>
              <a:rPr lang="en-US" sz="2400"/>
              <a:t>Intel's i486DX2 Dual Core CPU introduced in 1992 </a:t>
            </a:r>
          </a:p>
        </p:txBody>
      </p:sp>
      <p:pic>
        <p:nvPicPr>
          <p:cNvPr id="89092" name="Picture 4"/>
          <p:cNvPicPr>
            <a:picLocks noChangeAspect="1" noChangeArrowheads="1"/>
          </p:cNvPicPr>
          <p:nvPr/>
        </p:nvPicPr>
        <p:blipFill>
          <a:blip r:embed="rId2" cstate="print"/>
          <a:srcRect/>
          <a:stretch>
            <a:fillRect/>
          </a:stretch>
        </p:blipFill>
        <p:spPr bwMode="auto">
          <a:xfrm>
            <a:off x="4381500" y="2379663"/>
            <a:ext cx="4405313" cy="3294062"/>
          </a:xfrm>
          <a:prstGeom prst="rect">
            <a:avLst/>
          </a:prstGeom>
          <a:noFill/>
          <a:ln w="9525">
            <a:noFill/>
            <a:miter lim="800000"/>
            <a:headEnd/>
            <a:tailEnd/>
          </a:ln>
          <a:effectLst/>
        </p:spPr>
      </p:pic>
      <p:sp>
        <p:nvSpPr>
          <p:cNvPr id="89093" name="Rectangle 5"/>
          <p:cNvSpPr>
            <a:spLocks noChangeArrowheads="1"/>
          </p:cNvSpPr>
          <p:nvPr/>
        </p:nvSpPr>
        <p:spPr bwMode="auto">
          <a:xfrm>
            <a:off x="858838" y="1277938"/>
            <a:ext cx="7715250" cy="969962"/>
          </a:xfrm>
          <a:prstGeom prst="rect">
            <a:avLst/>
          </a:prstGeom>
          <a:noFill/>
          <a:ln w="9525">
            <a:noFill/>
            <a:miter lim="800000"/>
            <a:headEnd/>
            <a:tailEnd/>
          </a:ln>
          <a:effectLst/>
        </p:spPr>
        <p:txBody>
          <a:bodyPr/>
          <a:lstStyle/>
          <a:p>
            <a:pPr marL="342900" indent="-342900">
              <a:spcBef>
                <a:spcPct val="20000"/>
              </a:spcBef>
              <a:buClr>
                <a:srgbClr val="969696"/>
              </a:buClr>
              <a:buSzPct val="90000"/>
              <a:buFont typeface="Wingdings" pitchFamily="2" charset="2"/>
              <a:buChar char="n"/>
            </a:pPr>
            <a:r>
              <a:rPr lang="en-US" sz="2800">
                <a:solidFill>
                  <a:srgbClr val="000000"/>
                </a:solidFill>
              </a:rPr>
              <a:t>A class of logic machines that can execute computer programs.</a:t>
            </a:r>
          </a:p>
        </p:txBody>
      </p:sp>
      <p:sp>
        <p:nvSpPr>
          <p:cNvPr id="89094" name="Rectangle 6"/>
          <p:cNvSpPr>
            <a:spLocks noChangeArrowheads="1"/>
          </p:cNvSpPr>
          <p:nvPr/>
        </p:nvSpPr>
        <p:spPr bwMode="auto">
          <a:xfrm>
            <a:off x="895350" y="2309813"/>
            <a:ext cx="3270250" cy="2616200"/>
          </a:xfrm>
          <a:prstGeom prst="rect">
            <a:avLst/>
          </a:prstGeom>
          <a:noFill/>
          <a:ln w="9525">
            <a:noFill/>
            <a:miter lim="800000"/>
            <a:headEnd/>
            <a:tailEnd/>
          </a:ln>
          <a:effectLst/>
        </p:spPr>
        <p:txBody>
          <a:bodyPr/>
          <a:lstStyle/>
          <a:p>
            <a:pPr marL="342900" indent="-342900">
              <a:spcBef>
                <a:spcPct val="20000"/>
              </a:spcBef>
              <a:buClr>
                <a:srgbClr val="969696"/>
              </a:buClr>
              <a:buSzPct val="90000"/>
              <a:buFont typeface="Wingdings" pitchFamily="2" charset="2"/>
              <a:buChar char="n"/>
            </a:pPr>
            <a:r>
              <a:rPr lang="en-US" sz="2800">
                <a:solidFill>
                  <a:srgbClr val="000000"/>
                </a:solidFill>
              </a:rPr>
              <a:t>UNM CS prof. just made a "CPU" with fish in </a:t>
            </a:r>
            <a:r>
              <a:rPr lang="en-US" sz="2800" i="1">
                <a:solidFill>
                  <a:srgbClr val="000000"/>
                </a:solidFill>
              </a:rPr>
              <a:t>Second Life</a:t>
            </a:r>
            <a:r>
              <a:rPr lang="en-US" sz="2800">
                <a:solidFill>
                  <a:srgbClr val="000000"/>
                </a:solidFill>
              </a:rPr>
              <a:t>®.</a:t>
            </a:r>
          </a:p>
        </p:txBody>
      </p:sp>
    </p:spTree>
    <p:extLst>
      <p:ext uri="{BB962C8B-B14F-4D97-AF65-F5344CB8AC3E}">
        <p14:creationId xmlns:p14="http://schemas.microsoft.com/office/powerpoint/2010/main" val="3093618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851DB626-4256-4A1A-A3A8-D8B4CAF76AED}" type="datetime1">
              <a:rPr lang="en-US">
                <a:solidFill>
                  <a:srgbClr val="000000"/>
                </a:solidFill>
              </a:rPr>
              <a:pPr/>
              <a:t>9/1/2010</a:t>
            </a:fld>
            <a:endParaRPr lang="en-US">
              <a:solidFill>
                <a:srgbClr val="000000"/>
              </a:solidFill>
            </a:endParaRPr>
          </a:p>
        </p:txBody>
      </p:sp>
      <p:sp>
        <p:nvSpPr>
          <p:cNvPr id="8" name="Slide Number Placeholder 5"/>
          <p:cNvSpPr>
            <a:spLocks noGrp="1"/>
          </p:cNvSpPr>
          <p:nvPr>
            <p:ph type="sldNum" sz="quarter" idx="12"/>
          </p:nvPr>
        </p:nvSpPr>
        <p:spPr/>
        <p:txBody>
          <a:bodyPr/>
          <a:lstStyle/>
          <a:p>
            <a:fld id="{95DCC9E5-6758-4CCD-9071-8C6271639605}" type="slidenum">
              <a:rPr lang="en-US">
                <a:solidFill>
                  <a:srgbClr val="000000"/>
                </a:solidFill>
              </a:rPr>
              <a:pPr/>
              <a:t>14</a:t>
            </a:fld>
            <a:endParaRPr lang="en-US">
              <a:solidFill>
                <a:srgbClr val="000000"/>
              </a:solidFill>
            </a:endParaRPr>
          </a:p>
        </p:txBody>
      </p:sp>
      <p:sp>
        <p:nvSpPr>
          <p:cNvPr id="88066" name="Rectangle 2"/>
          <p:cNvSpPr>
            <a:spLocks noGrp="1" noChangeArrowheads="1"/>
          </p:cNvSpPr>
          <p:nvPr>
            <p:ph type="title"/>
          </p:nvPr>
        </p:nvSpPr>
        <p:spPr/>
        <p:txBody>
          <a:bodyPr/>
          <a:lstStyle/>
          <a:p>
            <a:r>
              <a:rPr lang="en-US"/>
              <a:t>AMD CPU, Heatsink and Fan</a:t>
            </a:r>
          </a:p>
        </p:txBody>
      </p:sp>
      <p:pic>
        <p:nvPicPr>
          <p:cNvPr id="88071" name="Picture 7"/>
          <p:cNvPicPr>
            <a:picLocks noChangeAspect="1" noChangeArrowheads="1"/>
          </p:cNvPicPr>
          <p:nvPr/>
        </p:nvPicPr>
        <p:blipFill>
          <a:blip r:embed="rId2" cstate="print"/>
          <a:srcRect/>
          <a:stretch>
            <a:fillRect/>
          </a:stretch>
        </p:blipFill>
        <p:spPr bwMode="auto">
          <a:xfrm>
            <a:off x="3105150" y="2309813"/>
            <a:ext cx="5842000" cy="3897312"/>
          </a:xfrm>
          <a:prstGeom prst="rect">
            <a:avLst/>
          </a:prstGeom>
          <a:noFill/>
          <a:ln w="9525">
            <a:noFill/>
            <a:miter lim="800000"/>
            <a:headEnd/>
            <a:tailEnd/>
          </a:ln>
          <a:effectLst/>
        </p:spPr>
      </p:pic>
      <p:sp>
        <p:nvSpPr>
          <p:cNvPr id="88074" name="Rectangle 10"/>
          <p:cNvSpPr>
            <a:spLocks noGrp="1" noChangeArrowheads="1"/>
          </p:cNvSpPr>
          <p:nvPr>
            <p:ph type="body" idx="1"/>
          </p:nvPr>
        </p:nvSpPr>
        <p:spPr>
          <a:xfrm>
            <a:off x="768350" y="2225675"/>
            <a:ext cx="2246313" cy="3389313"/>
          </a:xfrm>
          <a:noFill/>
          <a:ln/>
        </p:spPr>
        <p:txBody>
          <a:bodyPr/>
          <a:lstStyle/>
          <a:p>
            <a:pPr marL="282575" indent="-247650">
              <a:spcBef>
                <a:spcPct val="50000"/>
              </a:spcBef>
            </a:pPr>
            <a:r>
              <a:rPr lang="en-US" sz="2400"/>
              <a:t>Size, </a:t>
            </a:r>
          </a:p>
          <a:p>
            <a:pPr marL="282575" indent="-247650">
              <a:spcBef>
                <a:spcPct val="50000"/>
              </a:spcBef>
            </a:pPr>
            <a:r>
              <a:rPr lang="en-US" sz="2400"/>
              <a:t>Thermal Conductivity,</a:t>
            </a:r>
          </a:p>
          <a:p>
            <a:pPr marL="282575" indent="-247650">
              <a:spcBef>
                <a:spcPct val="50000"/>
              </a:spcBef>
            </a:pPr>
            <a:r>
              <a:rPr lang="en-US" sz="2400"/>
              <a:t>Surface Area,</a:t>
            </a:r>
          </a:p>
          <a:p>
            <a:pPr marL="282575" indent="-247650">
              <a:spcBef>
                <a:spcPct val="50000"/>
              </a:spcBef>
            </a:pPr>
            <a:r>
              <a:rPr lang="en-US" sz="2400"/>
              <a:t>Air Movement.</a:t>
            </a:r>
          </a:p>
        </p:txBody>
      </p:sp>
      <p:sp>
        <p:nvSpPr>
          <p:cNvPr id="88075" name="Rectangle 11"/>
          <p:cNvSpPr>
            <a:spLocks noChangeArrowheads="1"/>
          </p:cNvSpPr>
          <p:nvPr/>
        </p:nvSpPr>
        <p:spPr bwMode="auto">
          <a:xfrm>
            <a:off x="717550" y="1282700"/>
            <a:ext cx="7081838" cy="804863"/>
          </a:xfrm>
          <a:prstGeom prst="rect">
            <a:avLst/>
          </a:prstGeom>
          <a:noFill/>
          <a:ln w="9525">
            <a:noFill/>
            <a:miter lim="800000"/>
            <a:headEnd/>
            <a:tailEnd/>
          </a:ln>
          <a:effectLst/>
        </p:spPr>
        <p:txBody>
          <a:bodyPr/>
          <a:lstStyle/>
          <a:p>
            <a:pPr marL="282575" indent="-247650">
              <a:spcBef>
                <a:spcPct val="50000"/>
              </a:spcBef>
              <a:buClr>
                <a:srgbClr val="969696"/>
              </a:buClr>
              <a:buSzPct val="90000"/>
              <a:buFont typeface="Wingdings" pitchFamily="2" charset="2"/>
              <a:buNone/>
            </a:pPr>
            <a:r>
              <a:rPr lang="en-US" sz="2400">
                <a:solidFill>
                  <a:srgbClr val="000000"/>
                </a:solidFill>
              </a:rPr>
              <a:t>An object that absorbs and dissipates heat from another object by using thermal contact.</a:t>
            </a:r>
          </a:p>
        </p:txBody>
      </p:sp>
    </p:spTree>
    <p:extLst>
      <p:ext uri="{BB962C8B-B14F-4D97-AF65-F5344CB8AC3E}">
        <p14:creationId xmlns:p14="http://schemas.microsoft.com/office/powerpoint/2010/main" val="532050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441F1E0-E08D-4439-AC08-9D7854223CDF}" type="datetime1">
              <a:rPr lang="en-US">
                <a:solidFill>
                  <a:srgbClr val="000000"/>
                </a:solidFill>
              </a:rPr>
              <a:pPr/>
              <a:t>9/1/2010</a:t>
            </a:fld>
            <a:endParaRPr lang="en-US">
              <a:solidFill>
                <a:srgbClr val="000000"/>
              </a:solidFill>
            </a:endParaRPr>
          </a:p>
        </p:txBody>
      </p:sp>
      <p:sp>
        <p:nvSpPr>
          <p:cNvPr id="6" name="Slide Number Placeholder 5"/>
          <p:cNvSpPr>
            <a:spLocks noGrp="1"/>
          </p:cNvSpPr>
          <p:nvPr>
            <p:ph type="sldNum" sz="quarter" idx="12"/>
          </p:nvPr>
        </p:nvSpPr>
        <p:spPr/>
        <p:txBody>
          <a:bodyPr/>
          <a:lstStyle/>
          <a:p>
            <a:fld id="{58580930-0674-43C7-8D2F-443ECF670434}" type="slidenum">
              <a:rPr lang="en-US">
                <a:solidFill>
                  <a:srgbClr val="000000"/>
                </a:solidFill>
              </a:rPr>
              <a:pPr/>
              <a:t>15</a:t>
            </a:fld>
            <a:endParaRPr lang="en-US">
              <a:solidFill>
                <a:srgbClr val="000000"/>
              </a:solidFill>
            </a:endParaRPr>
          </a:p>
        </p:txBody>
      </p:sp>
      <p:sp>
        <p:nvSpPr>
          <p:cNvPr id="90114" name="Rectangle 2"/>
          <p:cNvSpPr>
            <a:spLocks noGrp="1" noChangeArrowheads="1"/>
          </p:cNvSpPr>
          <p:nvPr>
            <p:ph type="title"/>
          </p:nvPr>
        </p:nvSpPr>
        <p:spPr/>
        <p:txBody>
          <a:bodyPr/>
          <a:lstStyle/>
          <a:p>
            <a:r>
              <a:rPr lang="en-US" dirty="0"/>
              <a:t>Quiz</a:t>
            </a:r>
            <a:r>
              <a:rPr lang="en-US" dirty="0" smtClean="0"/>
              <a:t>: </a:t>
            </a:r>
            <a:r>
              <a:rPr lang="en-US" dirty="0" err="1" smtClean="0"/>
              <a:t>Heatsink</a:t>
            </a:r>
            <a:endParaRPr lang="en-US" dirty="0"/>
          </a:p>
        </p:txBody>
      </p:sp>
      <p:sp>
        <p:nvSpPr>
          <p:cNvPr id="90115" name="Rectangle 3"/>
          <p:cNvSpPr>
            <a:spLocks noGrp="1" noChangeArrowheads="1"/>
          </p:cNvSpPr>
          <p:nvPr>
            <p:ph type="body" idx="1"/>
          </p:nvPr>
        </p:nvSpPr>
        <p:spPr>
          <a:xfrm>
            <a:off x="914400" y="1295400"/>
            <a:ext cx="7989888" cy="5064125"/>
          </a:xfrm>
        </p:spPr>
        <p:txBody>
          <a:bodyPr/>
          <a:lstStyle/>
          <a:p>
            <a:pPr marL="533400" indent="-533400">
              <a:buFont typeface="Wingdings" pitchFamily="2" charset="2"/>
              <a:buNone/>
            </a:pPr>
            <a:r>
              <a:rPr lang="en-US"/>
              <a:t>In computer science, a heatsink is:</a:t>
            </a:r>
          </a:p>
          <a:p>
            <a:pPr marL="533400" indent="-533400">
              <a:buClr>
                <a:srgbClr val="996633"/>
              </a:buClr>
              <a:buFont typeface="Wingdings" pitchFamily="2" charset="2"/>
              <a:buAutoNum type="alphaLcParenR"/>
            </a:pPr>
            <a:r>
              <a:rPr lang="en-US"/>
              <a:t>A sink for cleaning computer components that gets very hot.</a:t>
            </a:r>
          </a:p>
          <a:p>
            <a:pPr marL="533400" indent="-533400">
              <a:buClr>
                <a:srgbClr val="996633"/>
              </a:buClr>
              <a:buFont typeface="Wingdings" pitchFamily="2" charset="2"/>
              <a:buAutoNum type="alphaLcParenR"/>
            </a:pPr>
            <a:r>
              <a:rPr lang="en-US"/>
              <a:t>A sink for cleaning computer components that can operate under extreme heat.</a:t>
            </a:r>
          </a:p>
          <a:p>
            <a:pPr marL="533400" indent="-533400">
              <a:buClr>
                <a:srgbClr val="996633"/>
              </a:buClr>
              <a:buFont typeface="Wingdings" pitchFamily="2" charset="2"/>
              <a:buAutoNum type="alphaLcParenR"/>
            </a:pPr>
            <a:r>
              <a:rPr lang="en-US"/>
              <a:t>An object that absorbs and dissipates heat from another object by using thermal contact.</a:t>
            </a:r>
          </a:p>
          <a:p>
            <a:pPr marL="533400" indent="-533400">
              <a:buClr>
                <a:srgbClr val="996633"/>
              </a:buClr>
              <a:buFont typeface="Wingdings" pitchFamily="2" charset="2"/>
              <a:buAutoNum type="alphaLcParenR"/>
            </a:pPr>
            <a:r>
              <a:rPr lang="en-US"/>
              <a:t>An object that generates heat.</a:t>
            </a:r>
          </a:p>
          <a:p>
            <a:pPr marL="533400" indent="-533400">
              <a:buClr>
                <a:srgbClr val="996633"/>
              </a:buClr>
              <a:buFont typeface="Wingdings" pitchFamily="2" charset="2"/>
              <a:buAutoNum type="alphaLcParenR"/>
            </a:pPr>
            <a:r>
              <a:rPr lang="en-US"/>
              <a:t>An object that locates and destroys its target by following the target's heat signature.</a:t>
            </a:r>
          </a:p>
        </p:txBody>
      </p:sp>
    </p:spTree>
    <p:extLst>
      <p:ext uri="{BB962C8B-B14F-4D97-AF65-F5344CB8AC3E}">
        <p14:creationId xmlns:p14="http://schemas.microsoft.com/office/powerpoint/2010/main" val="1182588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C322C4C9-F0DD-4051-A670-58CE424343A3}" type="datetime1">
              <a:rPr lang="en-US">
                <a:solidFill>
                  <a:srgbClr val="000000"/>
                </a:solidFill>
              </a:rPr>
              <a:pPr/>
              <a:t>9/1/2010</a:t>
            </a:fld>
            <a:endParaRPr lang="en-US">
              <a:solidFill>
                <a:srgbClr val="000000"/>
              </a:solidFill>
            </a:endParaRPr>
          </a:p>
        </p:txBody>
      </p:sp>
      <p:sp>
        <p:nvSpPr>
          <p:cNvPr id="8" name="Slide Number Placeholder 5"/>
          <p:cNvSpPr>
            <a:spLocks noGrp="1"/>
          </p:cNvSpPr>
          <p:nvPr>
            <p:ph type="sldNum" sz="quarter" idx="12"/>
          </p:nvPr>
        </p:nvSpPr>
        <p:spPr/>
        <p:txBody>
          <a:bodyPr/>
          <a:lstStyle/>
          <a:p>
            <a:fld id="{969CD9A3-E5C3-4995-AA30-033CE3EA048C}" type="slidenum">
              <a:rPr lang="en-US">
                <a:solidFill>
                  <a:srgbClr val="000000"/>
                </a:solidFill>
              </a:rPr>
              <a:pPr/>
              <a:t>16</a:t>
            </a:fld>
            <a:endParaRPr lang="en-US">
              <a:solidFill>
                <a:srgbClr val="000000"/>
              </a:solidFill>
            </a:endParaRPr>
          </a:p>
        </p:txBody>
      </p:sp>
      <p:sp>
        <p:nvSpPr>
          <p:cNvPr id="77826" name="Rectangle 2"/>
          <p:cNvSpPr>
            <a:spLocks noGrp="1" noChangeArrowheads="1"/>
          </p:cNvSpPr>
          <p:nvPr>
            <p:ph type="title"/>
          </p:nvPr>
        </p:nvSpPr>
        <p:spPr/>
        <p:txBody>
          <a:bodyPr/>
          <a:lstStyle/>
          <a:p>
            <a:r>
              <a:rPr lang="en-US"/>
              <a:t>RAM - Random Access Memory</a:t>
            </a:r>
          </a:p>
        </p:txBody>
      </p:sp>
      <p:pic>
        <p:nvPicPr>
          <p:cNvPr id="77829" name="Picture 5"/>
          <p:cNvPicPr>
            <a:picLocks noChangeAspect="1" noChangeArrowheads="1"/>
          </p:cNvPicPr>
          <p:nvPr/>
        </p:nvPicPr>
        <p:blipFill>
          <a:blip r:embed="rId2" cstate="print"/>
          <a:srcRect/>
          <a:stretch>
            <a:fillRect/>
          </a:stretch>
        </p:blipFill>
        <p:spPr bwMode="auto">
          <a:xfrm>
            <a:off x="4616450" y="3394075"/>
            <a:ext cx="4373563" cy="3281363"/>
          </a:xfrm>
          <a:prstGeom prst="rect">
            <a:avLst/>
          </a:prstGeom>
          <a:noFill/>
          <a:ln w="9525">
            <a:noFill/>
            <a:miter lim="800000"/>
            <a:headEnd/>
            <a:tailEnd/>
          </a:ln>
          <a:effectLst/>
        </p:spPr>
      </p:pic>
      <p:sp>
        <p:nvSpPr>
          <p:cNvPr id="77830" name="Rectangle 6"/>
          <p:cNvSpPr>
            <a:spLocks noGrp="1" noChangeArrowheads="1"/>
          </p:cNvSpPr>
          <p:nvPr>
            <p:ph type="body" idx="1"/>
          </p:nvPr>
        </p:nvSpPr>
        <p:spPr>
          <a:xfrm>
            <a:off x="787400" y="1238250"/>
            <a:ext cx="8116888" cy="2252663"/>
          </a:xfrm>
          <a:noFill/>
          <a:ln/>
        </p:spPr>
        <p:txBody>
          <a:bodyPr/>
          <a:lstStyle/>
          <a:p>
            <a:pPr marL="533400" indent="-533400"/>
            <a:r>
              <a:rPr lang="en-US" sz="2000"/>
              <a:t>Random access memory (usually known by its acronym, RAM) is a type of computer data storage. </a:t>
            </a:r>
          </a:p>
          <a:p>
            <a:pPr marL="533400" indent="-533400"/>
            <a:r>
              <a:rPr lang="en-US" sz="2000"/>
              <a:t>Allow the stored data to be accessed in any order, i.e. at random. The word random thus refers to the fact that any piece of data can be returned in a constant time, regardless of its physical location and whether or not it is related to the previous piece of data.</a:t>
            </a:r>
          </a:p>
        </p:txBody>
      </p:sp>
      <p:sp>
        <p:nvSpPr>
          <p:cNvPr id="77831" name="Rectangle 7"/>
          <p:cNvSpPr>
            <a:spLocks noChangeArrowheads="1"/>
          </p:cNvSpPr>
          <p:nvPr/>
        </p:nvSpPr>
        <p:spPr bwMode="auto">
          <a:xfrm>
            <a:off x="695325" y="3530600"/>
            <a:ext cx="3690938" cy="2995613"/>
          </a:xfrm>
          <a:prstGeom prst="rect">
            <a:avLst/>
          </a:prstGeom>
          <a:noFill/>
          <a:ln w="9525">
            <a:noFill/>
            <a:miter lim="800000"/>
            <a:headEnd/>
            <a:tailEnd/>
          </a:ln>
          <a:effectLst/>
        </p:spPr>
        <p:txBody>
          <a:bodyPr/>
          <a:lstStyle/>
          <a:p>
            <a:pPr marL="533400" indent="-533400">
              <a:spcBef>
                <a:spcPct val="20000"/>
              </a:spcBef>
              <a:buClr>
                <a:srgbClr val="969696"/>
              </a:buClr>
              <a:buSzPct val="90000"/>
              <a:buFont typeface="Wingdings" pitchFamily="2" charset="2"/>
              <a:buChar char="n"/>
            </a:pPr>
            <a:r>
              <a:rPr lang="en-US" sz="2000">
                <a:solidFill>
                  <a:srgbClr val="000000"/>
                </a:solidFill>
              </a:rPr>
              <a:t>RAM is mostly associated with volatile types of memory where the information is lost after the power is switched off. </a:t>
            </a:r>
          </a:p>
          <a:p>
            <a:pPr marL="533400" indent="-533400">
              <a:spcBef>
                <a:spcPct val="20000"/>
              </a:spcBef>
              <a:buClr>
                <a:srgbClr val="969696"/>
              </a:buClr>
              <a:buSzPct val="90000"/>
              <a:buFont typeface="Wingdings" pitchFamily="2" charset="2"/>
              <a:buChar char="n"/>
            </a:pPr>
            <a:r>
              <a:rPr lang="en-US" sz="2000">
                <a:solidFill>
                  <a:srgbClr val="000000"/>
                </a:solidFill>
              </a:rPr>
              <a:t>However, other types of memory are RAM as well (i.e. flash memory).</a:t>
            </a:r>
          </a:p>
        </p:txBody>
      </p:sp>
    </p:spTree>
    <p:extLst>
      <p:ext uri="{BB962C8B-B14F-4D97-AF65-F5344CB8AC3E}">
        <p14:creationId xmlns:p14="http://schemas.microsoft.com/office/powerpoint/2010/main" val="1414721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E17544F-6ED3-4889-9547-2B03C2F8F29A}" type="datetime1">
              <a:rPr lang="en-US">
                <a:solidFill>
                  <a:srgbClr val="000000"/>
                </a:solidFill>
              </a:rPr>
              <a:pPr/>
              <a:t>9/1/2010</a:t>
            </a:fld>
            <a:endParaRPr lang="en-US">
              <a:solidFill>
                <a:srgbClr val="000000"/>
              </a:solidFill>
            </a:endParaRPr>
          </a:p>
        </p:txBody>
      </p:sp>
      <p:sp>
        <p:nvSpPr>
          <p:cNvPr id="6" name="Slide Number Placeholder 5"/>
          <p:cNvSpPr>
            <a:spLocks noGrp="1"/>
          </p:cNvSpPr>
          <p:nvPr>
            <p:ph type="sldNum" sz="quarter" idx="12"/>
          </p:nvPr>
        </p:nvSpPr>
        <p:spPr/>
        <p:txBody>
          <a:bodyPr/>
          <a:lstStyle/>
          <a:p>
            <a:fld id="{EE25BC71-3849-4484-B94C-DB329CF26F19}" type="slidenum">
              <a:rPr lang="en-US">
                <a:solidFill>
                  <a:srgbClr val="000000"/>
                </a:solidFill>
              </a:rPr>
              <a:pPr/>
              <a:t>17</a:t>
            </a:fld>
            <a:endParaRPr lang="en-US">
              <a:solidFill>
                <a:srgbClr val="000000"/>
              </a:solidFill>
            </a:endParaRPr>
          </a:p>
        </p:txBody>
      </p:sp>
      <p:sp>
        <p:nvSpPr>
          <p:cNvPr id="91138" name="Rectangle 2"/>
          <p:cNvSpPr>
            <a:spLocks noGrp="1" noChangeArrowheads="1"/>
          </p:cNvSpPr>
          <p:nvPr>
            <p:ph type="title"/>
          </p:nvPr>
        </p:nvSpPr>
        <p:spPr/>
        <p:txBody>
          <a:bodyPr/>
          <a:lstStyle/>
          <a:p>
            <a:r>
              <a:rPr lang="en-US"/>
              <a:t>RAM Disk</a:t>
            </a:r>
          </a:p>
        </p:txBody>
      </p:sp>
      <p:sp>
        <p:nvSpPr>
          <p:cNvPr id="91139" name="Rectangle 3"/>
          <p:cNvSpPr>
            <a:spLocks noGrp="1" noChangeArrowheads="1"/>
          </p:cNvSpPr>
          <p:nvPr>
            <p:ph type="body" idx="1"/>
          </p:nvPr>
        </p:nvSpPr>
        <p:spPr>
          <a:xfrm>
            <a:off x="914400" y="1295400"/>
            <a:ext cx="7781925" cy="5064125"/>
          </a:xfrm>
        </p:spPr>
        <p:txBody>
          <a:bodyPr/>
          <a:lstStyle/>
          <a:p>
            <a:pPr>
              <a:spcBef>
                <a:spcPct val="55000"/>
              </a:spcBef>
            </a:pPr>
            <a:r>
              <a:rPr lang="en-US" sz="2400"/>
              <a:t>A RAM disk is a software layer that enables applications to transparently use RAM, often a segment of main memory, as if it were a hard disk, USB Flash Drive or other secondary storage.</a:t>
            </a:r>
          </a:p>
          <a:p>
            <a:pPr>
              <a:spcBef>
                <a:spcPct val="55000"/>
              </a:spcBef>
            </a:pPr>
            <a:r>
              <a:rPr lang="en-US" sz="2400"/>
              <a:t>Access time may be greatly improved to files held on RAM disks compared to data held on other secondary storage. </a:t>
            </a:r>
          </a:p>
          <a:p>
            <a:pPr>
              <a:spcBef>
                <a:spcPct val="55000"/>
              </a:spcBef>
            </a:pPr>
            <a:r>
              <a:rPr lang="en-US" sz="2400"/>
              <a:t>The volatility of RAM means that data will be lost if power is lost.</a:t>
            </a:r>
          </a:p>
          <a:p>
            <a:pPr>
              <a:spcBef>
                <a:spcPct val="55000"/>
              </a:spcBef>
            </a:pPr>
            <a:r>
              <a:rPr lang="en-US" sz="2400">
                <a:solidFill>
                  <a:srgbClr val="0033CC"/>
                </a:solidFill>
              </a:rPr>
              <a:t>"What do you mean by 'RAM DISK is not an installation procedure' ?"</a:t>
            </a:r>
          </a:p>
        </p:txBody>
      </p:sp>
    </p:spTree>
    <p:extLst>
      <p:ext uri="{BB962C8B-B14F-4D97-AF65-F5344CB8AC3E}">
        <p14:creationId xmlns:p14="http://schemas.microsoft.com/office/powerpoint/2010/main" val="1350686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7D2DAA-0F19-440D-8406-6D5EB13B23A7}" type="datetime1">
              <a:rPr lang="en-US">
                <a:solidFill>
                  <a:srgbClr val="000000"/>
                </a:solidFill>
              </a:rPr>
              <a:pPr/>
              <a:t>9/1/2010</a:t>
            </a:fld>
            <a:endParaRPr lang="en-US">
              <a:solidFill>
                <a:srgbClr val="000000"/>
              </a:solidFill>
            </a:endParaRPr>
          </a:p>
        </p:txBody>
      </p:sp>
      <p:sp>
        <p:nvSpPr>
          <p:cNvPr id="6" name="Slide Number Placeholder 5"/>
          <p:cNvSpPr>
            <a:spLocks noGrp="1"/>
          </p:cNvSpPr>
          <p:nvPr>
            <p:ph type="sldNum" sz="quarter" idx="12"/>
          </p:nvPr>
        </p:nvSpPr>
        <p:spPr/>
        <p:txBody>
          <a:bodyPr/>
          <a:lstStyle/>
          <a:p>
            <a:fld id="{6431AE4C-0164-4F11-AD3F-B354329E9517}" type="slidenum">
              <a:rPr lang="en-US">
                <a:solidFill>
                  <a:srgbClr val="000000"/>
                </a:solidFill>
              </a:rPr>
              <a:pPr/>
              <a:t>18</a:t>
            </a:fld>
            <a:endParaRPr lang="en-US">
              <a:solidFill>
                <a:srgbClr val="000000"/>
              </a:solidFill>
            </a:endParaRPr>
          </a:p>
        </p:txBody>
      </p:sp>
      <p:sp>
        <p:nvSpPr>
          <p:cNvPr id="75778" name="Rectangle 2"/>
          <p:cNvSpPr>
            <a:spLocks noGrp="1" noChangeArrowheads="1"/>
          </p:cNvSpPr>
          <p:nvPr>
            <p:ph type="title"/>
          </p:nvPr>
        </p:nvSpPr>
        <p:spPr/>
        <p:txBody>
          <a:bodyPr/>
          <a:lstStyle/>
          <a:p>
            <a:r>
              <a:rPr lang="en-US" dirty="0"/>
              <a:t>Quiz: </a:t>
            </a:r>
            <a:r>
              <a:rPr lang="en-US" dirty="0" smtClean="0"/>
              <a:t>RAM</a:t>
            </a:r>
            <a:endParaRPr lang="en-US" dirty="0"/>
          </a:p>
        </p:txBody>
      </p:sp>
      <p:sp>
        <p:nvSpPr>
          <p:cNvPr id="75779" name="Rectangle 3"/>
          <p:cNvSpPr>
            <a:spLocks noGrp="1" noChangeArrowheads="1"/>
          </p:cNvSpPr>
          <p:nvPr>
            <p:ph type="body" idx="1"/>
          </p:nvPr>
        </p:nvSpPr>
        <p:spPr/>
        <p:txBody>
          <a:bodyPr/>
          <a:lstStyle/>
          <a:p>
            <a:pPr marL="533400" indent="-533400">
              <a:buFont typeface="Wingdings" pitchFamily="2" charset="2"/>
              <a:buNone/>
            </a:pPr>
            <a:r>
              <a:rPr lang="en-US"/>
              <a:t>Random Access Memory</a:t>
            </a:r>
          </a:p>
          <a:p>
            <a:pPr marL="533400" indent="-533400">
              <a:buClr>
                <a:srgbClr val="996633"/>
              </a:buClr>
              <a:buFont typeface="Wingdings" pitchFamily="2" charset="2"/>
              <a:buAutoNum type="alphaLcParenR"/>
            </a:pPr>
            <a:r>
              <a:rPr lang="en-US"/>
              <a:t>Is memory that is accessed randomly.</a:t>
            </a:r>
          </a:p>
          <a:p>
            <a:pPr marL="533400" indent="-533400">
              <a:buClr>
                <a:srgbClr val="996633"/>
              </a:buClr>
              <a:buFont typeface="Wingdings" pitchFamily="2" charset="2"/>
              <a:buAutoNum type="alphaLcParenR"/>
            </a:pPr>
            <a:r>
              <a:rPr lang="en-US"/>
              <a:t>Is memory that can be accessed in constant time.</a:t>
            </a:r>
          </a:p>
          <a:p>
            <a:pPr marL="533400" indent="-533400">
              <a:buClr>
                <a:srgbClr val="996633"/>
              </a:buClr>
              <a:buFont typeface="Wingdings" pitchFamily="2" charset="2"/>
              <a:buAutoNum type="alphaLcParenR"/>
            </a:pPr>
            <a:r>
              <a:rPr lang="en-US"/>
              <a:t>Uses random amounts of power.</a:t>
            </a:r>
          </a:p>
          <a:p>
            <a:pPr marL="533400" indent="-533400">
              <a:buClr>
                <a:srgbClr val="996633"/>
              </a:buClr>
              <a:buFont typeface="Wingdings" pitchFamily="2" charset="2"/>
              <a:buAutoNum type="alphaLcParenR"/>
            </a:pPr>
            <a:r>
              <a:rPr lang="en-US"/>
              <a:t>Is used for random games of chance.</a:t>
            </a:r>
          </a:p>
          <a:p>
            <a:pPr marL="533400" indent="-533400">
              <a:buClr>
                <a:srgbClr val="996633"/>
              </a:buClr>
              <a:buFont typeface="Wingdings" pitchFamily="2" charset="2"/>
              <a:buAutoNum type="alphaLcParenR"/>
            </a:pPr>
            <a:r>
              <a:rPr lang="en-US"/>
              <a:t>Is use for stock market prediction and modeling due to its random nature.</a:t>
            </a:r>
          </a:p>
        </p:txBody>
      </p:sp>
    </p:spTree>
    <p:extLst>
      <p:ext uri="{BB962C8B-B14F-4D97-AF65-F5344CB8AC3E}">
        <p14:creationId xmlns:p14="http://schemas.microsoft.com/office/powerpoint/2010/main" val="2815060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C27A19-40E3-4D0D-B5BA-10F53CBEFDA1}" type="datetime1">
              <a:rPr lang="en-US">
                <a:solidFill>
                  <a:srgbClr val="000000"/>
                </a:solidFill>
              </a:rPr>
              <a:pPr/>
              <a:t>9/1/2010</a:t>
            </a:fld>
            <a:endParaRPr lang="en-US">
              <a:solidFill>
                <a:srgbClr val="000000"/>
              </a:solidFill>
            </a:endParaRPr>
          </a:p>
        </p:txBody>
      </p:sp>
      <p:sp>
        <p:nvSpPr>
          <p:cNvPr id="6" name="Slide Number Placeholder 5"/>
          <p:cNvSpPr>
            <a:spLocks noGrp="1"/>
          </p:cNvSpPr>
          <p:nvPr>
            <p:ph type="sldNum" sz="quarter" idx="12"/>
          </p:nvPr>
        </p:nvSpPr>
        <p:spPr/>
        <p:txBody>
          <a:bodyPr/>
          <a:lstStyle/>
          <a:p>
            <a:fld id="{8F96CE7E-7274-41EB-A882-CF186D222827}" type="slidenum">
              <a:rPr lang="en-US">
                <a:solidFill>
                  <a:srgbClr val="000000"/>
                </a:solidFill>
              </a:rPr>
              <a:pPr/>
              <a:t>19</a:t>
            </a:fld>
            <a:endParaRPr lang="en-US">
              <a:solidFill>
                <a:srgbClr val="000000"/>
              </a:solidFill>
            </a:endParaRPr>
          </a:p>
        </p:txBody>
      </p:sp>
      <p:sp>
        <p:nvSpPr>
          <p:cNvPr id="103426" name="Rectangle 2"/>
          <p:cNvSpPr>
            <a:spLocks noGrp="1" noChangeArrowheads="1"/>
          </p:cNvSpPr>
          <p:nvPr>
            <p:ph type="title"/>
          </p:nvPr>
        </p:nvSpPr>
        <p:spPr/>
        <p:txBody>
          <a:bodyPr/>
          <a:lstStyle/>
          <a:p>
            <a:r>
              <a:rPr lang="en-US"/>
              <a:t>CPU: Central Processing Unit</a:t>
            </a:r>
          </a:p>
        </p:txBody>
      </p:sp>
      <p:sp>
        <p:nvSpPr>
          <p:cNvPr id="103427" name="Rectangle 3"/>
          <p:cNvSpPr>
            <a:spLocks noGrp="1" noChangeArrowheads="1"/>
          </p:cNvSpPr>
          <p:nvPr>
            <p:ph type="body" idx="1"/>
          </p:nvPr>
        </p:nvSpPr>
        <p:spPr/>
        <p:txBody>
          <a:bodyPr/>
          <a:lstStyle/>
          <a:p>
            <a:pPr>
              <a:spcBef>
                <a:spcPct val="50000"/>
              </a:spcBef>
            </a:pPr>
            <a:r>
              <a:rPr lang="en-US" sz="2400"/>
              <a:t>CPU speed is measure in megahertz. </a:t>
            </a:r>
          </a:p>
          <a:p>
            <a:pPr>
              <a:spcBef>
                <a:spcPct val="50000"/>
              </a:spcBef>
            </a:pPr>
            <a:r>
              <a:rPr lang="en-US" sz="2400"/>
              <a:t>A 1MHz CPU can accomplish one million CPU cycles in one second.</a:t>
            </a:r>
          </a:p>
          <a:p>
            <a:pPr>
              <a:spcBef>
                <a:spcPct val="50000"/>
              </a:spcBef>
            </a:pPr>
            <a:r>
              <a:rPr lang="en-US" sz="2400"/>
              <a:t>Does this mean that a 2MHz CPU is twice as fast as a 1Mhz CPU?</a:t>
            </a:r>
          </a:p>
          <a:p>
            <a:pPr>
              <a:spcBef>
                <a:spcPct val="50000"/>
              </a:spcBef>
            </a:pPr>
            <a:r>
              <a:rPr lang="en-US" sz="2400"/>
              <a:t>Not necessarily. This depends on how much work each CPU accomplishes in each clock cycle.</a:t>
            </a:r>
          </a:p>
          <a:p>
            <a:pPr>
              <a:spcBef>
                <a:spcPct val="50000"/>
              </a:spcBef>
            </a:pPr>
            <a:r>
              <a:rPr lang="en-US" sz="2400"/>
              <a:t>The 1MHz CPU might very well be faster, in practice, than the 2Mhz CPU - if it is more efficient or can process more tasks in each CPU cycle.</a:t>
            </a:r>
          </a:p>
        </p:txBody>
      </p:sp>
    </p:spTree>
    <p:extLst>
      <p:ext uri="{BB962C8B-B14F-4D97-AF65-F5344CB8AC3E}">
        <p14:creationId xmlns:p14="http://schemas.microsoft.com/office/powerpoint/2010/main" val="2154016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8426643-759C-4D97-9C9A-8BA5BD547CC8}" type="slidenum">
              <a:rPr lang="en-US"/>
              <a:pPr/>
              <a:t>2</a:t>
            </a:fld>
            <a:endParaRPr lang="en-US"/>
          </a:p>
        </p:txBody>
      </p:sp>
      <p:sp>
        <p:nvSpPr>
          <p:cNvPr id="111618" name="Rectangle 2"/>
          <p:cNvSpPr>
            <a:spLocks noGrp="1" noChangeArrowheads="1"/>
          </p:cNvSpPr>
          <p:nvPr>
            <p:ph type="title"/>
          </p:nvPr>
        </p:nvSpPr>
        <p:spPr/>
        <p:txBody>
          <a:bodyPr/>
          <a:lstStyle/>
          <a:p>
            <a:r>
              <a:rPr lang="en-US"/>
              <a:t>Class Web Site &amp; WebCT</a:t>
            </a:r>
          </a:p>
        </p:txBody>
      </p:sp>
      <p:sp>
        <p:nvSpPr>
          <p:cNvPr id="111619" name="Rectangle 3"/>
          <p:cNvSpPr>
            <a:spLocks noGrp="1" noChangeArrowheads="1"/>
          </p:cNvSpPr>
          <p:nvPr>
            <p:ph type="body" idx="1"/>
          </p:nvPr>
        </p:nvSpPr>
        <p:spPr>
          <a:xfrm>
            <a:off x="876300" y="1295400"/>
            <a:ext cx="7810500" cy="5111750"/>
          </a:xfrm>
        </p:spPr>
        <p:txBody>
          <a:bodyPr/>
          <a:lstStyle/>
          <a:p>
            <a:pPr>
              <a:buFont typeface="Wingdings" pitchFamily="2" charset="2"/>
              <a:buNone/>
            </a:pPr>
            <a:r>
              <a:rPr lang="en-US" sz="2400"/>
              <a:t>Class Web Site (Public Access) </a:t>
            </a:r>
            <a:r>
              <a:rPr lang="en-US" sz="2400">
                <a:hlinkClick r:id="rId2"/>
              </a:rPr>
              <a:t>http://cs.unm.edu/~joel/cs150/cs150.html</a:t>
            </a:r>
            <a:endParaRPr lang="en-US" sz="2400"/>
          </a:p>
          <a:p>
            <a:pPr lvl="1"/>
            <a:r>
              <a:rPr lang="en-US" sz="2400"/>
              <a:t>Syllabus</a:t>
            </a:r>
          </a:p>
          <a:p>
            <a:pPr lvl="1"/>
            <a:r>
              <a:rPr lang="en-US" sz="2400"/>
              <a:t>Lab Section Schedule and Lab Instructor e-mail.</a:t>
            </a:r>
          </a:p>
          <a:p>
            <a:pPr lvl="1"/>
            <a:r>
              <a:rPr lang="en-US" sz="2400"/>
              <a:t>Lab Assignments</a:t>
            </a:r>
          </a:p>
          <a:p>
            <a:pPr lvl="1"/>
            <a:r>
              <a:rPr lang="en-US" sz="2400"/>
              <a:t>Lecture Notes</a:t>
            </a:r>
          </a:p>
          <a:p>
            <a:pPr lvl="1"/>
            <a:endParaRPr lang="en-US" sz="2400"/>
          </a:p>
          <a:p>
            <a:pPr>
              <a:buFont typeface="Wingdings" pitchFamily="2" charset="2"/>
              <a:buNone/>
            </a:pPr>
            <a:r>
              <a:rPr lang="en-US" sz="2400"/>
              <a:t>WebCT (Enrolled Students Only): </a:t>
            </a:r>
            <a:r>
              <a:rPr lang="en-US" sz="2400">
                <a:hlinkClick r:id="rId3"/>
              </a:rPr>
              <a:t>http://vista.unm.edu/</a:t>
            </a:r>
            <a:endParaRPr lang="en-US" sz="2400"/>
          </a:p>
          <a:p>
            <a:pPr lvl="1"/>
            <a:r>
              <a:rPr lang="en-US" sz="2400"/>
              <a:t>Assignment Drop-box</a:t>
            </a:r>
          </a:p>
          <a:p>
            <a:pPr lvl="1"/>
            <a:r>
              <a:rPr lang="en-US" sz="2400"/>
              <a:t>Assignment discussions (blogs)</a:t>
            </a:r>
          </a:p>
          <a:p>
            <a:pPr lvl="1"/>
            <a:r>
              <a:rPr lang="en-US" sz="2400"/>
              <a:t>Grades</a:t>
            </a:r>
          </a:p>
          <a:p>
            <a:pPr lvl="1"/>
            <a:r>
              <a:rPr lang="en-US" sz="2400"/>
              <a:t>Lab Attendance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7EAC667-DA62-4F72-9467-7EC8C2684039}" type="datetime1">
              <a:rPr lang="en-US">
                <a:solidFill>
                  <a:srgbClr val="000000"/>
                </a:solidFill>
              </a:rPr>
              <a:pPr/>
              <a:t>9/1/2010</a:t>
            </a:fld>
            <a:endParaRPr lang="en-US">
              <a:solidFill>
                <a:srgbClr val="000000"/>
              </a:solidFill>
            </a:endParaRPr>
          </a:p>
        </p:txBody>
      </p:sp>
      <p:sp>
        <p:nvSpPr>
          <p:cNvPr id="6" name="Slide Number Placeholder 5"/>
          <p:cNvSpPr>
            <a:spLocks noGrp="1"/>
          </p:cNvSpPr>
          <p:nvPr>
            <p:ph type="sldNum" sz="quarter" idx="12"/>
          </p:nvPr>
        </p:nvSpPr>
        <p:spPr/>
        <p:txBody>
          <a:bodyPr/>
          <a:lstStyle/>
          <a:p>
            <a:fld id="{49C72E8C-09FE-474A-9516-242C0F72CE7D}" type="slidenum">
              <a:rPr lang="en-US">
                <a:solidFill>
                  <a:srgbClr val="000000"/>
                </a:solidFill>
              </a:rPr>
              <a:pPr/>
              <a:t>20</a:t>
            </a:fld>
            <a:endParaRPr lang="en-US">
              <a:solidFill>
                <a:srgbClr val="000000"/>
              </a:solidFill>
            </a:endParaRPr>
          </a:p>
        </p:txBody>
      </p:sp>
      <p:sp>
        <p:nvSpPr>
          <p:cNvPr id="93186" name="Rectangle 2"/>
          <p:cNvSpPr>
            <a:spLocks noGrp="1" noChangeArrowheads="1"/>
          </p:cNvSpPr>
          <p:nvPr>
            <p:ph type="title"/>
          </p:nvPr>
        </p:nvSpPr>
        <p:spPr/>
        <p:txBody>
          <a:bodyPr/>
          <a:lstStyle/>
          <a:p>
            <a:r>
              <a:rPr lang="en-US"/>
              <a:t>CPU: Front Side Bus (FSB) </a:t>
            </a:r>
          </a:p>
        </p:txBody>
      </p:sp>
      <p:sp>
        <p:nvSpPr>
          <p:cNvPr id="93187" name="Rectangle 3"/>
          <p:cNvSpPr>
            <a:spLocks noGrp="1" noChangeArrowheads="1"/>
          </p:cNvSpPr>
          <p:nvPr>
            <p:ph type="body" idx="1"/>
          </p:nvPr>
        </p:nvSpPr>
        <p:spPr>
          <a:xfrm>
            <a:off x="838200" y="1295400"/>
            <a:ext cx="7848600" cy="5349875"/>
          </a:xfrm>
        </p:spPr>
        <p:txBody>
          <a:bodyPr/>
          <a:lstStyle/>
          <a:p>
            <a:r>
              <a:rPr lang="en-US"/>
              <a:t>The Front Side Bus (FSB) is the connection between the CPU and system memory.</a:t>
            </a:r>
          </a:p>
          <a:p>
            <a:endParaRPr lang="en-US"/>
          </a:p>
          <a:p>
            <a:r>
              <a:rPr lang="en-US"/>
              <a:t>The Front Side Bus operates at a speed which is a percentage of the CPU clock speed.</a:t>
            </a:r>
          </a:p>
          <a:p>
            <a:endParaRPr lang="en-US"/>
          </a:p>
          <a:p>
            <a:r>
              <a:rPr lang="en-US"/>
              <a:t>The faster the speed at which the Front Side Bus allows data transfer, the better the performance of the CPU.</a:t>
            </a:r>
          </a:p>
        </p:txBody>
      </p:sp>
    </p:spTree>
    <p:extLst>
      <p:ext uri="{BB962C8B-B14F-4D97-AF65-F5344CB8AC3E}">
        <p14:creationId xmlns:p14="http://schemas.microsoft.com/office/powerpoint/2010/main" val="1943839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373531-AFEE-42C7-974B-7699435FB9C2}" type="datetime1">
              <a:rPr lang="en-US">
                <a:solidFill>
                  <a:srgbClr val="000000"/>
                </a:solidFill>
              </a:rPr>
              <a:pPr/>
              <a:t>9/1/2010</a:t>
            </a:fld>
            <a:endParaRPr lang="en-US">
              <a:solidFill>
                <a:srgbClr val="000000"/>
              </a:solidFill>
            </a:endParaRPr>
          </a:p>
        </p:txBody>
      </p:sp>
      <p:sp>
        <p:nvSpPr>
          <p:cNvPr id="6" name="Slide Number Placeholder 5"/>
          <p:cNvSpPr>
            <a:spLocks noGrp="1"/>
          </p:cNvSpPr>
          <p:nvPr>
            <p:ph type="sldNum" sz="quarter" idx="12"/>
          </p:nvPr>
        </p:nvSpPr>
        <p:spPr/>
        <p:txBody>
          <a:bodyPr/>
          <a:lstStyle/>
          <a:p>
            <a:fld id="{55A9B133-CFE8-4392-B757-A6D43F4CA7CA}" type="slidenum">
              <a:rPr lang="en-US">
                <a:solidFill>
                  <a:srgbClr val="000000"/>
                </a:solidFill>
              </a:rPr>
              <a:pPr/>
              <a:t>21</a:t>
            </a:fld>
            <a:endParaRPr lang="en-US">
              <a:solidFill>
                <a:srgbClr val="000000"/>
              </a:solidFill>
            </a:endParaRPr>
          </a:p>
        </p:txBody>
      </p:sp>
      <p:sp>
        <p:nvSpPr>
          <p:cNvPr id="102402" name="Rectangle 2"/>
          <p:cNvSpPr>
            <a:spLocks noGrp="1" noChangeArrowheads="1"/>
          </p:cNvSpPr>
          <p:nvPr>
            <p:ph type="title"/>
          </p:nvPr>
        </p:nvSpPr>
        <p:spPr/>
        <p:txBody>
          <a:bodyPr/>
          <a:lstStyle/>
          <a:p>
            <a:r>
              <a:rPr lang="en-US"/>
              <a:t>CPU: System Memory </a:t>
            </a:r>
          </a:p>
        </p:txBody>
      </p:sp>
      <p:sp>
        <p:nvSpPr>
          <p:cNvPr id="102403" name="Rectangle 3"/>
          <p:cNvSpPr>
            <a:spLocks noGrp="1" noChangeArrowheads="1"/>
          </p:cNvSpPr>
          <p:nvPr>
            <p:ph type="body" idx="1"/>
          </p:nvPr>
        </p:nvSpPr>
        <p:spPr>
          <a:xfrm>
            <a:off x="838200" y="1295400"/>
            <a:ext cx="7848600" cy="5349875"/>
          </a:xfrm>
        </p:spPr>
        <p:txBody>
          <a:bodyPr/>
          <a:lstStyle/>
          <a:p>
            <a:r>
              <a:rPr lang="en-US"/>
              <a:t>RAM has an access speed. </a:t>
            </a:r>
          </a:p>
          <a:p>
            <a:pPr lvl="1"/>
            <a:r>
              <a:rPr lang="en-US"/>
              <a:t>Faster RAM will mean the CPU has to wait less often for data. </a:t>
            </a:r>
          </a:p>
          <a:p>
            <a:pPr lvl="1"/>
            <a:r>
              <a:rPr lang="en-US"/>
              <a:t>This will, effectively, make the CPU faster.</a:t>
            </a:r>
          </a:p>
          <a:p>
            <a:pPr lvl="1">
              <a:buFont typeface="Wingdings" pitchFamily="2" charset="2"/>
              <a:buNone/>
            </a:pPr>
            <a:endParaRPr lang="en-US"/>
          </a:p>
          <a:p>
            <a:r>
              <a:rPr lang="en-US"/>
              <a:t>RAM also has a Quantity.</a:t>
            </a:r>
          </a:p>
          <a:p>
            <a:pPr lvl="1"/>
            <a:r>
              <a:rPr lang="en-US"/>
              <a:t>The larger the RAM the less often temporary data needs to be written to the hard disk.</a:t>
            </a:r>
          </a:p>
          <a:p>
            <a:endParaRPr lang="en-US"/>
          </a:p>
          <a:p>
            <a:endParaRPr lang="en-US"/>
          </a:p>
        </p:txBody>
      </p:sp>
    </p:spTree>
    <p:extLst>
      <p:ext uri="{BB962C8B-B14F-4D97-AF65-F5344CB8AC3E}">
        <p14:creationId xmlns:p14="http://schemas.microsoft.com/office/powerpoint/2010/main" val="510940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9773FA-E2D8-48C0-B683-C06309BEE1B9}" type="datetime1">
              <a:rPr lang="en-US">
                <a:solidFill>
                  <a:srgbClr val="000000"/>
                </a:solidFill>
              </a:rPr>
              <a:pPr/>
              <a:t>9/1/2010</a:t>
            </a:fld>
            <a:endParaRPr lang="en-US">
              <a:solidFill>
                <a:srgbClr val="000000"/>
              </a:solidFill>
            </a:endParaRPr>
          </a:p>
        </p:txBody>
      </p:sp>
      <p:sp>
        <p:nvSpPr>
          <p:cNvPr id="6" name="Slide Number Placeholder 5"/>
          <p:cNvSpPr>
            <a:spLocks noGrp="1"/>
          </p:cNvSpPr>
          <p:nvPr>
            <p:ph type="sldNum" sz="quarter" idx="12"/>
          </p:nvPr>
        </p:nvSpPr>
        <p:spPr/>
        <p:txBody>
          <a:bodyPr/>
          <a:lstStyle/>
          <a:p>
            <a:fld id="{9C5EBF3D-DC80-418A-A401-0140A17FDE41}" type="slidenum">
              <a:rPr lang="en-US">
                <a:solidFill>
                  <a:srgbClr val="000000"/>
                </a:solidFill>
              </a:rPr>
              <a:pPr/>
              <a:t>22</a:t>
            </a:fld>
            <a:endParaRPr lang="en-US">
              <a:solidFill>
                <a:srgbClr val="000000"/>
              </a:solidFill>
            </a:endParaRPr>
          </a:p>
        </p:txBody>
      </p:sp>
      <p:sp>
        <p:nvSpPr>
          <p:cNvPr id="99330" name="Rectangle 2"/>
          <p:cNvSpPr>
            <a:spLocks noGrp="1" noChangeArrowheads="1"/>
          </p:cNvSpPr>
          <p:nvPr>
            <p:ph type="title"/>
          </p:nvPr>
        </p:nvSpPr>
        <p:spPr/>
        <p:txBody>
          <a:bodyPr/>
          <a:lstStyle/>
          <a:p>
            <a:r>
              <a:rPr lang="en-US"/>
              <a:t>CPU: The Cache</a:t>
            </a:r>
          </a:p>
        </p:txBody>
      </p:sp>
      <p:sp>
        <p:nvSpPr>
          <p:cNvPr id="99331" name="Rectangle 3"/>
          <p:cNvSpPr>
            <a:spLocks noGrp="1" noChangeArrowheads="1"/>
          </p:cNvSpPr>
          <p:nvPr>
            <p:ph type="body" idx="1"/>
          </p:nvPr>
        </p:nvSpPr>
        <p:spPr>
          <a:xfrm>
            <a:off x="838200" y="1295400"/>
            <a:ext cx="7848600" cy="5349875"/>
          </a:xfrm>
        </p:spPr>
        <p:txBody>
          <a:bodyPr/>
          <a:lstStyle/>
          <a:p>
            <a:pPr>
              <a:spcBef>
                <a:spcPct val="40000"/>
              </a:spcBef>
            </a:pPr>
            <a:r>
              <a:rPr lang="en-US" sz="2200"/>
              <a:t>The purpose of a cache is to enable the CPU to access recently used information very quickly.</a:t>
            </a:r>
          </a:p>
          <a:p>
            <a:pPr>
              <a:spcBef>
                <a:spcPct val="40000"/>
              </a:spcBef>
            </a:pPr>
            <a:r>
              <a:rPr lang="en-US" sz="2200"/>
              <a:t>Cache significantly affects CPU performance.</a:t>
            </a:r>
          </a:p>
          <a:p>
            <a:pPr>
              <a:spcBef>
                <a:spcPct val="40000"/>
              </a:spcBef>
            </a:pPr>
            <a:r>
              <a:rPr lang="en-US" sz="2200"/>
              <a:t>Some caches are bigger than others. A typical L1 cache is 256Kb and a typical L2 cache is 1MB.</a:t>
            </a:r>
          </a:p>
          <a:p>
            <a:pPr>
              <a:spcBef>
                <a:spcPct val="40000"/>
              </a:spcBef>
            </a:pPr>
            <a:r>
              <a:rPr lang="en-US" sz="2200"/>
              <a:t>Generally speaking, the larger the cache, the better the system performance boost. However, this is not always the case.</a:t>
            </a:r>
          </a:p>
          <a:p>
            <a:pPr>
              <a:spcBef>
                <a:spcPct val="40000"/>
              </a:spcBef>
            </a:pPr>
            <a:r>
              <a:rPr lang="en-US" sz="2200"/>
              <a:t>A cache operates at a certain speed. Some caches operate at the full speed of the CPU, while others operate at half that speed or less.</a:t>
            </a:r>
          </a:p>
          <a:p>
            <a:pPr>
              <a:spcBef>
                <a:spcPct val="40000"/>
              </a:spcBef>
            </a:pPr>
            <a:r>
              <a:rPr lang="en-US" sz="2200"/>
              <a:t>A small, full-speed cache </a:t>
            </a:r>
            <a:r>
              <a:rPr lang="en-US" sz="2200" b="1" i="1"/>
              <a:t>may be</a:t>
            </a:r>
            <a:r>
              <a:rPr lang="en-US" sz="2200"/>
              <a:t> much more useful than a large half-speed cache.</a:t>
            </a:r>
          </a:p>
        </p:txBody>
      </p:sp>
    </p:spTree>
    <p:extLst>
      <p:ext uri="{BB962C8B-B14F-4D97-AF65-F5344CB8AC3E}">
        <p14:creationId xmlns:p14="http://schemas.microsoft.com/office/powerpoint/2010/main" val="2809822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499E2E-A407-4DA0-9D24-DE3C738301E8}" type="datetime1">
              <a:rPr lang="en-US">
                <a:solidFill>
                  <a:srgbClr val="000000"/>
                </a:solidFill>
              </a:rPr>
              <a:pPr/>
              <a:t>9/1/2010</a:t>
            </a:fld>
            <a:endParaRPr lang="en-US">
              <a:solidFill>
                <a:srgbClr val="000000"/>
              </a:solidFill>
            </a:endParaRPr>
          </a:p>
        </p:txBody>
      </p:sp>
      <p:sp>
        <p:nvSpPr>
          <p:cNvPr id="6" name="Slide Number Placeholder 5"/>
          <p:cNvSpPr>
            <a:spLocks noGrp="1"/>
          </p:cNvSpPr>
          <p:nvPr>
            <p:ph type="sldNum" sz="quarter" idx="12"/>
          </p:nvPr>
        </p:nvSpPr>
        <p:spPr/>
        <p:txBody>
          <a:bodyPr/>
          <a:lstStyle/>
          <a:p>
            <a:fld id="{D03621E1-68A1-4B23-9345-B83B8C7CFDE8}" type="slidenum">
              <a:rPr lang="en-US">
                <a:solidFill>
                  <a:srgbClr val="000000"/>
                </a:solidFill>
              </a:rPr>
              <a:pPr/>
              <a:t>23</a:t>
            </a:fld>
            <a:endParaRPr lang="en-US">
              <a:solidFill>
                <a:srgbClr val="000000"/>
              </a:solidFill>
            </a:endParaRPr>
          </a:p>
        </p:txBody>
      </p:sp>
      <p:sp>
        <p:nvSpPr>
          <p:cNvPr id="96258" name="Rectangle 2"/>
          <p:cNvSpPr>
            <a:spLocks noGrp="1" noChangeArrowheads="1"/>
          </p:cNvSpPr>
          <p:nvPr>
            <p:ph type="title"/>
          </p:nvPr>
        </p:nvSpPr>
        <p:spPr/>
        <p:txBody>
          <a:bodyPr/>
          <a:lstStyle/>
          <a:p>
            <a:r>
              <a:rPr lang="en-US"/>
              <a:t>CPU: Single, Dual, and Quad Core</a:t>
            </a:r>
          </a:p>
        </p:txBody>
      </p:sp>
      <p:sp>
        <p:nvSpPr>
          <p:cNvPr id="96259" name="Rectangle 3"/>
          <p:cNvSpPr>
            <a:spLocks noGrp="1" noChangeArrowheads="1"/>
          </p:cNvSpPr>
          <p:nvPr>
            <p:ph type="body" idx="1"/>
          </p:nvPr>
        </p:nvSpPr>
        <p:spPr>
          <a:xfrm>
            <a:off x="838200" y="1295400"/>
            <a:ext cx="7848600" cy="5349875"/>
          </a:xfrm>
        </p:spPr>
        <p:txBody>
          <a:bodyPr/>
          <a:lstStyle/>
          <a:p>
            <a:pPr>
              <a:spcBef>
                <a:spcPct val="50000"/>
              </a:spcBef>
            </a:pPr>
            <a:r>
              <a:rPr lang="en-US" sz="2600"/>
              <a:t>A multi-core processor combines two or more independent units into a single package composed of a single integrated circuit (IC) </a:t>
            </a:r>
          </a:p>
          <a:p>
            <a:pPr>
              <a:spcBef>
                <a:spcPct val="50000"/>
              </a:spcBef>
            </a:pPr>
            <a:r>
              <a:rPr lang="en-US" sz="2600"/>
              <a:t>A dual-core processor contains two cores</a:t>
            </a:r>
          </a:p>
          <a:p>
            <a:pPr>
              <a:spcBef>
                <a:spcPct val="50000"/>
              </a:spcBef>
            </a:pPr>
            <a:r>
              <a:rPr lang="en-US" sz="2600"/>
              <a:t>A quad-core processor contains four cores. </a:t>
            </a:r>
          </a:p>
          <a:p>
            <a:pPr>
              <a:spcBef>
                <a:spcPct val="50000"/>
              </a:spcBef>
            </a:pPr>
            <a:r>
              <a:rPr lang="en-US" sz="2600"/>
              <a:t>The amount of performance gained by the use of a multicore processor depends on the problem being solved and the algorithms used, as well as their implementation in software.</a:t>
            </a:r>
          </a:p>
          <a:p>
            <a:pPr>
              <a:spcBef>
                <a:spcPct val="50000"/>
              </a:spcBef>
            </a:pPr>
            <a:r>
              <a:rPr lang="en-US" sz="2600"/>
              <a:t>Dual-core systems offer a significant advantage over single-core when multi-tasking.</a:t>
            </a:r>
          </a:p>
        </p:txBody>
      </p:sp>
    </p:spTree>
    <p:extLst>
      <p:ext uri="{BB962C8B-B14F-4D97-AF65-F5344CB8AC3E}">
        <p14:creationId xmlns:p14="http://schemas.microsoft.com/office/powerpoint/2010/main" val="1805726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Change of Topic</a:t>
            </a:r>
            <a:endParaRPr lang="en-US" dirty="0"/>
          </a:p>
        </p:txBody>
      </p:sp>
      <p:sp>
        <p:nvSpPr>
          <p:cNvPr id="3" name="Subtitle 2"/>
          <p:cNvSpPr>
            <a:spLocks noGrp="1"/>
          </p:cNvSpPr>
          <p:nvPr>
            <p:ph type="subTitle" idx="1"/>
          </p:nvPr>
        </p:nvSpPr>
        <p:spPr/>
        <p:txBody>
          <a:bodyPr/>
          <a:lstStyle/>
          <a:p>
            <a:r>
              <a:rPr lang="en-US" dirty="0" smtClean="0"/>
              <a:t>Email</a:t>
            </a:r>
            <a:endParaRPr lang="en-US" dirty="0"/>
          </a:p>
        </p:txBody>
      </p:sp>
      <p:sp>
        <p:nvSpPr>
          <p:cNvPr id="4" name="Date Placeholder 3"/>
          <p:cNvSpPr>
            <a:spLocks noGrp="1"/>
          </p:cNvSpPr>
          <p:nvPr>
            <p:ph type="dt" sz="half" idx="2"/>
          </p:nvPr>
        </p:nvSpPr>
        <p:spPr/>
        <p:txBody>
          <a:bodyPr/>
          <a:lstStyle/>
          <a:p>
            <a:fld id="{6130F9E8-FF6B-4B9F-9664-39D143793FE6}" type="datetime1">
              <a:rPr lang="en-US" smtClean="0"/>
              <a:pPr/>
              <a:t>9/1/2010</a:t>
            </a:fld>
            <a:endParaRPr lang="en-US"/>
          </a:p>
        </p:txBody>
      </p:sp>
    </p:spTree>
    <p:extLst>
      <p:ext uri="{BB962C8B-B14F-4D97-AF65-F5344CB8AC3E}">
        <p14:creationId xmlns:p14="http://schemas.microsoft.com/office/powerpoint/2010/main" val="3050616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EB46688-DE9F-40CE-83D9-72CE4BC34B51}" type="slidenum">
              <a:rPr lang="en-US">
                <a:solidFill>
                  <a:srgbClr val="000000"/>
                </a:solidFill>
              </a:rPr>
              <a:pPr/>
              <a:t>25</a:t>
            </a:fld>
            <a:endParaRPr lang="en-US">
              <a:solidFill>
                <a:srgbClr val="000000"/>
              </a:solidFill>
            </a:endParaRPr>
          </a:p>
        </p:txBody>
      </p:sp>
      <p:sp>
        <p:nvSpPr>
          <p:cNvPr id="84994" name="Rectangle 2"/>
          <p:cNvSpPr>
            <a:spLocks noGrp="1" noChangeArrowheads="1"/>
          </p:cNvSpPr>
          <p:nvPr>
            <p:ph type="title"/>
          </p:nvPr>
        </p:nvSpPr>
        <p:spPr/>
        <p:txBody>
          <a:bodyPr/>
          <a:lstStyle/>
          <a:p>
            <a:r>
              <a:rPr lang="en-US" dirty="0" smtClean="0"/>
              <a:t>e-mail Flaming</a:t>
            </a:r>
            <a:endParaRPr lang="en-US" dirty="0"/>
          </a:p>
        </p:txBody>
      </p:sp>
      <p:sp>
        <p:nvSpPr>
          <p:cNvPr id="84995" name="Rectangle 3"/>
          <p:cNvSpPr>
            <a:spLocks noGrp="1" noChangeArrowheads="1"/>
          </p:cNvSpPr>
          <p:nvPr>
            <p:ph type="body" idx="1"/>
          </p:nvPr>
        </p:nvSpPr>
        <p:spPr>
          <a:xfrm>
            <a:off x="741363" y="1295399"/>
            <a:ext cx="8199437" cy="5394767"/>
          </a:xfrm>
        </p:spPr>
        <p:txBody>
          <a:bodyPr/>
          <a:lstStyle/>
          <a:p>
            <a:pPr>
              <a:spcBef>
                <a:spcPts val="1200"/>
              </a:spcBef>
            </a:pPr>
            <a:r>
              <a:rPr lang="en-US" sz="2400" dirty="0" smtClean="0"/>
              <a:t>When </a:t>
            </a:r>
            <a:r>
              <a:rPr lang="en-US" sz="2400" dirty="0"/>
              <a:t>one person sends an angry and/or antagonistic message. </a:t>
            </a:r>
          </a:p>
          <a:p>
            <a:pPr>
              <a:spcBef>
                <a:spcPts val="1200"/>
              </a:spcBef>
            </a:pPr>
            <a:r>
              <a:rPr lang="en-US" sz="2400" dirty="0"/>
              <a:t>Assumed to be more common today because of the ease and impersonality of e-mail communications. </a:t>
            </a:r>
          </a:p>
          <a:p>
            <a:pPr>
              <a:spcBef>
                <a:spcPts val="1200"/>
              </a:spcBef>
            </a:pPr>
            <a:r>
              <a:rPr lang="en-US" sz="2400" dirty="0"/>
              <a:t>Confrontations in person or via telephone require direct interaction, where social norms encourage </a:t>
            </a:r>
            <a:r>
              <a:rPr lang="en-US" sz="2400" dirty="0" smtClean="0"/>
              <a:t>civility.</a:t>
            </a:r>
            <a:endParaRPr lang="en-US" sz="2400" dirty="0"/>
          </a:p>
          <a:p>
            <a:pPr>
              <a:spcBef>
                <a:spcPts val="1200"/>
              </a:spcBef>
            </a:pPr>
            <a:r>
              <a:rPr lang="en-US" sz="2400" dirty="0"/>
              <a:t>Typing a message to another person is an indirect interaction, so civility may be forgotten</a:t>
            </a:r>
            <a:r>
              <a:rPr lang="en-US" sz="2400" dirty="0" smtClean="0"/>
              <a:t>.</a:t>
            </a:r>
          </a:p>
          <a:p>
            <a:pPr>
              <a:spcBef>
                <a:spcPts val="1200"/>
              </a:spcBef>
            </a:pPr>
            <a:r>
              <a:rPr lang="en-US" sz="2400" dirty="0" smtClean="0"/>
              <a:t>When you are mad write an e-mail, </a:t>
            </a:r>
            <a:r>
              <a:rPr lang="en-US" sz="2400" b="1" i="1" dirty="0" smtClean="0">
                <a:solidFill>
                  <a:srgbClr val="FF0000"/>
                </a:solidFill>
              </a:rPr>
              <a:t>before you click send</a:t>
            </a:r>
            <a:r>
              <a:rPr lang="en-US" sz="2400" dirty="0" smtClean="0"/>
              <a:t>:</a:t>
            </a:r>
          </a:p>
          <a:p>
            <a:pPr lvl="1">
              <a:spcBef>
                <a:spcPts val="600"/>
              </a:spcBef>
            </a:pPr>
            <a:r>
              <a:rPr lang="en-US" sz="2400" dirty="0" smtClean="0">
                <a:solidFill>
                  <a:srgbClr val="008000"/>
                </a:solidFill>
              </a:rPr>
              <a:t>Ask a friend to read the e-mail to you aloud, or</a:t>
            </a:r>
          </a:p>
          <a:p>
            <a:pPr lvl="1">
              <a:spcBef>
                <a:spcPts val="600"/>
              </a:spcBef>
            </a:pPr>
            <a:r>
              <a:rPr lang="en-US" sz="2400" dirty="0" smtClean="0">
                <a:solidFill>
                  <a:srgbClr val="008000"/>
                </a:solidFill>
              </a:rPr>
              <a:t>Do some other activity, and return to read it again.</a:t>
            </a:r>
            <a:endParaRPr lang="en-US" sz="2400" dirty="0">
              <a:solidFill>
                <a:srgbClr val="008000"/>
              </a:solidFill>
            </a:endParaRPr>
          </a:p>
        </p:txBody>
      </p:sp>
    </p:spTree>
    <p:extLst>
      <p:ext uri="{BB962C8B-B14F-4D97-AF65-F5344CB8AC3E}">
        <p14:creationId xmlns:p14="http://schemas.microsoft.com/office/powerpoint/2010/main" val="2560542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Codes and Abbreviations</a:t>
            </a:r>
            <a:endParaRPr lang="en-US" dirty="0"/>
          </a:p>
        </p:txBody>
      </p:sp>
      <p:sp>
        <p:nvSpPr>
          <p:cNvPr id="3" name="Content Placeholder 2"/>
          <p:cNvSpPr>
            <a:spLocks noGrp="1"/>
          </p:cNvSpPr>
          <p:nvPr>
            <p:ph idx="1"/>
          </p:nvPr>
        </p:nvSpPr>
        <p:spPr>
          <a:xfrm>
            <a:off x="787078" y="1295400"/>
            <a:ext cx="8125428" cy="5394767"/>
          </a:xfrm>
        </p:spPr>
        <p:txBody>
          <a:bodyPr/>
          <a:lstStyle/>
          <a:p>
            <a:pPr>
              <a:spcBef>
                <a:spcPts val="1200"/>
              </a:spcBef>
            </a:pPr>
            <a:r>
              <a:rPr lang="en-US" sz="2400" dirty="0" smtClean="0"/>
              <a:t>THE RECIPIENT OF A MESSAGE IN ALL CAPS MAY PERCEIVE SHOUTING AND ANGER.</a:t>
            </a:r>
          </a:p>
          <a:p>
            <a:pPr>
              <a:spcBef>
                <a:spcPts val="1200"/>
              </a:spcBef>
            </a:pPr>
            <a:r>
              <a:rPr lang="en-US" sz="2400" dirty="0" smtClean="0"/>
              <a:t>When people e-mail something intended to be funny, but might be taken seriously, it is common to end the message with a smile :)</a:t>
            </a:r>
          </a:p>
          <a:p>
            <a:pPr>
              <a:spcBef>
                <a:spcPts val="1200"/>
              </a:spcBef>
            </a:pPr>
            <a:r>
              <a:rPr lang="en-US" sz="2400" dirty="0" smtClean="0">
                <a:sym typeface="Wingdings" pitchFamily="2" charset="2"/>
              </a:rPr>
              <a:t>LOL: laughing out loud</a:t>
            </a:r>
          </a:p>
          <a:p>
            <a:pPr>
              <a:spcBef>
                <a:spcPts val="1200"/>
              </a:spcBef>
            </a:pPr>
            <a:r>
              <a:rPr lang="en-US" sz="2400" dirty="0" smtClean="0">
                <a:sym typeface="Wingdings" pitchFamily="2" charset="2"/>
              </a:rPr>
              <a:t>IMO: In My Opinion</a:t>
            </a:r>
          </a:p>
          <a:p>
            <a:pPr>
              <a:spcBef>
                <a:spcPts val="1200"/>
              </a:spcBef>
            </a:pPr>
            <a:r>
              <a:rPr lang="en-US" sz="2400" dirty="0" smtClean="0">
                <a:sym typeface="Wingdings" pitchFamily="2" charset="2"/>
              </a:rPr>
              <a:t>BTW: By The Way</a:t>
            </a:r>
          </a:p>
          <a:p>
            <a:pPr>
              <a:spcBef>
                <a:spcPts val="1200"/>
              </a:spcBef>
            </a:pPr>
            <a:r>
              <a:rPr lang="en-US" sz="2400" dirty="0" err="1" smtClean="0">
                <a:sym typeface="Wingdings" pitchFamily="2" charset="2"/>
              </a:rPr>
              <a:t>TTYL</a:t>
            </a:r>
            <a:r>
              <a:rPr lang="en-US" sz="2400" dirty="0" smtClean="0">
                <a:sym typeface="Wingdings" pitchFamily="2" charset="2"/>
              </a:rPr>
              <a:t>: Talk To You Later</a:t>
            </a:r>
          </a:p>
          <a:p>
            <a:pPr>
              <a:spcBef>
                <a:spcPts val="1200"/>
              </a:spcBef>
            </a:pPr>
            <a:r>
              <a:rPr lang="en-US" sz="2400" dirty="0" smtClean="0">
                <a:sym typeface="Wingdings" pitchFamily="2" charset="2"/>
              </a:rPr>
              <a:t>FAQ: Frequently Asked Questions</a:t>
            </a:r>
          </a:p>
          <a:p>
            <a:pPr>
              <a:spcBef>
                <a:spcPts val="1200"/>
              </a:spcBef>
            </a:pPr>
            <a:r>
              <a:rPr lang="en-US" sz="2400" dirty="0" smtClean="0">
                <a:sym typeface="Wingdings" pitchFamily="2" charset="2"/>
              </a:rPr>
              <a:t>COB: Close of Business</a:t>
            </a:r>
          </a:p>
        </p:txBody>
      </p:sp>
      <p:sp>
        <p:nvSpPr>
          <p:cNvPr id="5" name="Slide Number Placeholder 4"/>
          <p:cNvSpPr>
            <a:spLocks noGrp="1"/>
          </p:cNvSpPr>
          <p:nvPr>
            <p:ph type="sldNum" sz="quarter" idx="12"/>
          </p:nvPr>
        </p:nvSpPr>
        <p:spPr/>
        <p:txBody>
          <a:bodyPr/>
          <a:lstStyle/>
          <a:p>
            <a:fld id="{31C3BEFC-BB78-496B-A232-CA6E0209F978}" type="slidenum">
              <a:rPr lang="en-US" smtClean="0">
                <a:solidFill>
                  <a:srgbClr val="000000"/>
                </a:solidFill>
              </a:rPr>
              <a:pPr/>
              <a:t>26</a:t>
            </a:fld>
            <a:endParaRPr lang="en-US" dirty="0">
              <a:solidFill>
                <a:srgbClr val="000000"/>
              </a:solidFill>
            </a:endParaRPr>
          </a:p>
        </p:txBody>
      </p:sp>
    </p:spTree>
    <p:extLst>
      <p:ext uri="{BB962C8B-B14F-4D97-AF65-F5344CB8AC3E}">
        <p14:creationId xmlns:p14="http://schemas.microsoft.com/office/powerpoint/2010/main" val="1512257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EB46688-DE9F-40CE-83D9-72CE4BC34B51}" type="slidenum">
              <a:rPr lang="en-US">
                <a:solidFill>
                  <a:srgbClr val="000000"/>
                </a:solidFill>
              </a:rPr>
              <a:pPr/>
              <a:t>27</a:t>
            </a:fld>
            <a:endParaRPr lang="en-US" dirty="0">
              <a:solidFill>
                <a:srgbClr val="000000"/>
              </a:solidFill>
            </a:endParaRPr>
          </a:p>
        </p:txBody>
      </p:sp>
      <p:sp>
        <p:nvSpPr>
          <p:cNvPr id="84994" name="Rectangle 2"/>
          <p:cNvSpPr>
            <a:spLocks noGrp="1" noChangeArrowheads="1"/>
          </p:cNvSpPr>
          <p:nvPr>
            <p:ph type="title"/>
          </p:nvPr>
        </p:nvSpPr>
        <p:spPr/>
        <p:txBody>
          <a:bodyPr/>
          <a:lstStyle/>
          <a:p>
            <a:r>
              <a:rPr lang="en-US" dirty="0" smtClean="0"/>
              <a:t>e-mail Bankruptcy</a:t>
            </a:r>
            <a:endParaRPr lang="en-US" dirty="0"/>
          </a:p>
        </p:txBody>
      </p:sp>
      <p:sp>
        <p:nvSpPr>
          <p:cNvPr id="84995" name="Rectangle 3"/>
          <p:cNvSpPr>
            <a:spLocks noGrp="1" noChangeArrowheads="1"/>
          </p:cNvSpPr>
          <p:nvPr>
            <p:ph type="body" idx="1"/>
          </p:nvPr>
        </p:nvSpPr>
        <p:spPr>
          <a:xfrm>
            <a:off x="741364" y="1377386"/>
            <a:ext cx="5462666" cy="5069451"/>
          </a:xfrm>
        </p:spPr>
        <p:txBody>
          <a:bodyPr/>
          <a:lstStyle/>
          <a:p>
            <a:pPr>
              <a:spcBef>
                <a:spcPts val="1800"/>
              </a:spcBef>
            </a:pPr>
            <a:r>
              <a:rPr lang="en-US" sz="2400" dirty="0" smtClean="0"/>
              <a:t>A decision to close an e-mail account due to an overwhelming receipt of garbage messages, compared to legitimate messages.</a:t>
            </a:r>
          </a:p>
          <a:p>
            <a:pPr>
              <a:spcBef>
                <a:spcPts val="1800"/>
              </a:spcBef>
            </a:pPr>
            <a:r>
              <a:rPr lang="en-US" sz="2400" dirty="0" smtClean="0"/>
              <a:t>When </a:t>
            </a:r>
            <a:r>
              <a:rPr lang="en-US" sz="2400" dirty="0"/>
              <a:t>a person deletes a large number of unread e-mail messages after falling behind in reading and answering them. </a:t>
            </a:r>
          </a:p>
          <a:p>
            <a:pPr>
              <a:spcBef>
                <a:spcPts val="1800"/>
              </a:spcBef>
            </a:pPr>
            <a:r>
              <a:rPr lang="en-US" sz="2400" dirty="0"/>
              <a:t>Sometimes a boilerplate message is sent explaining that the </a:t>
            </a:r>
            <a:r>
              <a:rPr lang="en-US" sz="2400" dirty="0" smtClean="0"/>
              <a:t>e-mail </a:t>
            </a:r>
            <a:r>
              <a:rPr lang="en-US" sz="2400" dirty="0"/>
              <a:t>inbox is being </a:t>
            </a:r>
            <a:r>
              <a:rPr lang="en-US" sz="2400" dirty="0" smtClean="0"/>
              <a:t>closed or cleared out.</a:t>
            </a:r>
            <a:r>
              <a:rPr lang="en-US" sz="2200" dirty="0" smtClean="0"/>
              <a:t> </a:t>
            </a:r>
          </a:p>
        </p:txBody>
      </p:sp>
      <p:pic>
        <p:nvPicPr>
          <p:cNvPr id="5" name="Picture 4" descr="email-spam.gif"/>
          <p:cNvPicPr>
            <a:picLocks noChangeAspect="1"/>
          </p:cNvPicPr>
          <p:nvPr/>
        </p:nvPicPr>
        <p:blipFill>
          <a:blip r:embed="rId2" cstate="print"/>
          <a:stretch>
            <a:fillRect/>
          </a:stretch>
        </p:blipFill>
        <p:spPr>
          <a:xfrm>
            <a:off x="6076708" y="174407"/>
            <a:ext cx="2789499" cy="2661182"/>
          </a:xfrm>
          <a:prstGeom prst="rect">
            <a:avLst/>
          </a:prstGeom>
        </p:spPr>
      </p:pic>
      <p:pic>
        <p:nvPicPr>
          <p:cNvPr id="7" name="Picture 6" descr="no_spam.png"/>
          <p:cNvPicPr>
            <a:picLocks noChangeAspect="1"/>
          </p:cNvPicPr>
          <p:nvPr/>
        </p:nvPicPr>
        <p:blipFill>
          <a:blip r:embed="rId3" cstate="print"/>
          <a:stretch>
            <a:fillRect/>
          </a:stretch>
        </p:blipFill>
        <p:spPr>
          <a:xfrm>
            <a:off x="6366076" y="4146631"/>
            <a:ext cx="2389013" cy="2389013"/>
          </a:xfrm>
          <a:prstGeom prst="rect">
            <a:avLst/>
          </a:prstGeom>
        </p:spPr>
      </p:pic>
    </p:spTree>
    <p:extLst>
      <p:ext uri="{BB962C8B-B14F-4D97-AF65-F5344CB8AC3E}">
        <p14:creationId xmlns:p14="http://schemas.microsoft.com/office/powerpoint/2010/main" val="4081791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Privacy Concerns</a:t>
            </a:r>
            <a:endParaRPr lang="en-US" dirty="0"/>
          </a:p>
        </p:txBody>
      </p:sp>
      <p:sp>
        <p:nvSpPr>
          <p:cNvPr id="3" name="Content Placeholder 2"/>
          <p:cNvSpPr>
            <a:spLocks noGrp="1"/>
          </p:cNvSpPr>
          <p:nvPr>
            <p:ph idx="1"/>
          </p:nvPr>
        </p:nvSpPr>
        <p:spPr/>
        <p:txBody>
          <a:bodyPr/>
          <a:lstStyle/>
          <a:p>
            <a:pPr>
              <a:spcBef>
                <a:spcPts val="1200"/>
              </a:spcBef>
            </a:pPr>
            <a:r>
              <a:rPr lang="en-US" sz="2400" dirty="0" smtClean="0"/>
              <a:t>E-mail messages are generally not encrypted.</a:t>
            </a:r>
          </a:p>
          <a:p>
            <a:pPr>
              <a:spcBef>
                <a:spcPts val="1200"/>
              </a:spcBef>
            </a:pPr>
            <a:r>
              <a:rPr lang="en-US" sz="2400" dirty="0" smtClean="0"/>
              <a:t>Encryptions can be broken.</a:t>
            </a:r>
          </a:p>
          <a:p>
            <a:pPr>
              <a:spcBef>
                <a:spcPts val="1200"/>
              </a:spcBef>
            </a:pPr>
            <a:r>
              <a:rPr lang="en-US" sz="2400" dirty="0" smtClean="0"/>
              <a:t>E-mail messages have to go through intermediate computers before reaching their destination, meaning it is relatively easy for others to intercept and read messages.</a:t>
            </a:r>
          </a:p>
          <a:p>
            <a:pPr>
              <a:spcBef>
                <a:spcPts val="1200"/>
              </a:spcBef>
            </a:pPr>
            <a:r>
              <a:rPr lang="en-US" sz="2400" dirty="0" smtClean="0"/>
              <a:t>Many Internet Service Providers (ISP) store copies of e-mail messages on their mail servers before they are delivered. The backups of these can remain for up to several months on their server, despite deletion from the mailbox.</a:t>
            </a:r>
          </a:p>
          <a:p>
            <a:endParaRPr lang="en-US" dirty="0"/>
          </a:p>
        </p:txBody>
      </p:sp>
      <p:sp>
        <p:nvSpPr>
          <p:cNvPr id="4" name="Slide Number Placeholder 3"/>
          <p:cNvSpPr>
            <a:spLocks noGrp="1"/>
          </p:cNvSpPr>
          <p:nvPr>
            <p:ph type="sldNum" sz="quarter" idx="12"/>
          </p:nvPr>
        </p:nvSpPr>
        <p:spPr/>
        <p:txBody>
          <a:bodyPr/>
          <a:lstStyle/>
          <a:p>
            <a:fld id="{31C3BEFC-BB78-496B-A232-CA6E0209F978}" type="slidenum">
              <a:rPr lang="en-US" smtClean="0">
                <a:solidFill>
                  <a:srgbClr val="000000"/>
                </a:solidFill>
              </a:rPr>
              <a:pPr/>
              <a:t>28</a:t>
            </a:fld>
            <a:endParaRPr lang="en-US" dirty="0">
              <a:solidFill>
                <a:srgbClr val="000000"/>
              </a:solidFill>
            </a:endParaRPr>
          </a:p>
        </p:txBody>
      </p:sp>
    </p:spTree>
    <p:extLst>
      <p:ext uri="{BB962C8B-B14F-4D97-AF65-F5344CB8AC3E}">
        <p14:creationId xmlns:p14="http://schemas.microsoft.com/office/powerpoint/2010/main" val="2160804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Phishing Attacks</a:t>
            </a:r>
            <a:endParaRPr lang="en-US" dirty="0"/>
          </a:p>
        </p:txBody>
      </p:sp>
      <p:sp>
        <p:nvSpPr>
          <p:cNvPr id="5" name="Slide Number Placeholder 4"/>
          <p:cNvSpPr>
            <a:spLocks noGrp="1"/>
          </p:cNvSpPr>
          <p:nvPr>
            <p:ph type="sldNum" sz="quarter" idx="12"/>
          </p:nvPr>
        </p:nvSpPr>
        <p:spPr/>
        <p:txBody>
          <a:bodyPr/>
          <a:lstStyle/>
          <a:p>
            <a:fld id="{31C3BEFC-BB78-496B-A232-CA6E0209F978}" type="slidenum">
              <a:rPr lang="en-US" smtClean="0">
                <a:solidFill>
                  <a:srgbClr val="000000"/>
                </a:solidFill>
              </a:rPr>
              <a:pPr/>
              <a:t>29</a:t>
            </a:fld>
            <a:endParaRPr lang="en-US">
              <a:solidFill>
                <a:srgbClr val="000000"/>
              </a:solidFill>
            </a:endParaRPr>
          </a:p>
        </p:txBody>
      </p:sp>
      <p:pic>
        <p:nvPicPr>
          <p:cNvPr id="6" name="Picture 5" descr="Phising.png"/>
          <p:cNvPicPr>
            <a:picLocks noChangeAspect="1"/>
          </p:cNvPicPr>
          <p:nvPr/>
        </p:nvPicPr>
        <p:blipFill>
          <a:blip r:embed="rId2" cstate="print"/>
          <a:stretch>
            <a:fillRect/>
          </a:stretch>
        </p:blipFill>
        <p:spPr>
          <a:xfrm>
            <a:off x="810227" y="1264341"/>
            <a:ext cx="7766614" cy="5443188"/>
          </a:xfrm>
          <a:prstGeom prst="rect">
            <a:avLst/>
          </a:prstGeom>
        </p:spPr>
      </p:pic>
    </p:spTree>
    <p:extLst>
      <p:ext uri="{BB962C8B-B14F-4D97-AF65-F5344CB8AC3E}">
        <p14:creationId xmlns:p14="http://schemas.microsoft.com/office/powerpoint/2010/main" val="1682911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21D6AB7-4287-4DC7-9BCA-F548E6702162}" type="slidenum">
              <a:rPr lang="en-US"/>
              <a:pPr/>
              <a:t>3</a:t>
            </a:fld>
            <a:endParaRPr lang="en-US"/>
          </a:p>
        </p:txBody>
      </p:sp>
      <p:sp>
        <p:nvSpPr>
          <p:cNvPr id="108546" name="Rectangle 2"/>
          <p:cNvSpPr>
            <a:spLocks noGrp="1" noChangeArrowheads="1"/>
          </p:cNvSpPr>
          <p:nvPr>
            <p:ph type="title"/>
          </p:nvPr>
        </p:nvSpPr>
        <p:spPr/>
        <p:txBody>
          <a:bodyPr/>
          <a:lstStyle/>
          <a:p>
            <a:r>
              <a:rPr lang="en-US" dirty="0"/>
              <a:t>WebCT Login: </a:t>
            </a:r>
            <a:r>
              <a:rPr lang="en-US" dirty="0">
                <a:hlinkClick r:id="rId2"/>
              </a:rPr>
              <a:t>http://vista.unm.edu/</a:t>
            </a:r>
            <a:endParaRPr lang="en-US" dirty="0"/>
          </a:p>
        </p:txBody>
      </p:sp>
      <p:pic>
        <p:nvPicPr>
          <p:cNvPr id="108547" name="Picture 3" descr="Untitled-1"/>
          <p:cNvPicPr>
            <a:picLocks noChangeAspect="1" noChangeArrowheads="1"/>
          </p:cNvPicPr>
          <p:nvPr/>
        </p:nvPicPr>
        <p:blipFill>
          <a:blip r:embed="rId3" cstate="print"/>
          <a:srcRect/>
          <a:stretch>
            <a:fillRect/>
          </a:stretch>
        </p:blipFill>
        <p:spPr bwMode="auto">
          <a:xfrm>
            <a:off x="2017331" y="1326949"/>
            <a:ext cx="6942138" cy="5126038"/>
          </a:xfrm>
          <a:prstGeom prst="rect">
            <a:avLst/>
          </a:prstGeom>
          <a:noFill/>
          <a:ln>
            <a:solidFill>
              <a:schemeClr val="tx1">
                <a:lumMod val="95000"/>
                <a:lumOff val="5000"/>
              </a:schemeClr>
            </a:solidFill>
          </a:ln>
        </p:spPr>
      </p:pic>
      <p:sp>
        <p:nvSpPr>
          <p:cNvPr id="7" name="TextBox 6"/>
          <p:cNvSpPr txBox="1"/>
          <p:nvPr/>
        </p:nvSpPr>
        <p:spPr>
          <a:xfrm>
            <a:off x="162046" y="1817225"/>
            <a:ext cx="1770926" cy="2677656"/>
          </a:xfrm>
          <a:prstGeom prst="rect">
            <a:avLst/>
          </a:prstGeom>
          <a:solidFill>
            <a:schemeClr val="bg1"/>
          </a:solidFill>
          <a:ln w="38100">
            <a:solidFill>
              <a:srgbClr val="996633"/>
            </a:solidFill>
          </a:ln>
        </p:spPr>
        <p:txBody>
          <a:bodyPr wrap="square" rtlCol="0">
            <a:spAutoFit/>
          </a:bodyPr>
          <a:lstStyle/>
          <a:p>
            <a:r>
              <a:rPr lang="en-US" sz="2400" dirty="0" smtClean="0"/>
              <a:t>Internet Browser:</a:t>
            </a:r>
          </a:p>
          <a:p>
            <a:pPr marL="231775" indent="-231775">
              <a:buClr>
                <a:srgbClr val="996633"/>
              </a:buClr>
              <a:buFont typeface="Arial" pitchFamily="34" charset="0"/>
              <a:buChar char="■"/>
            </a:pPr>
            <a:r>
              <a:rPr lang="en-US" sz="2400" dirty="0" smtClean="0"/>
              <a:t>Internet Explorer</a:t>
            </a:r>
          </a:p>
          <a:p>
            <a:pPr marL="231775" indent="-231775">
              <a:buClr>
                <a:srgbClr val="996633"/>
              </a:buClr>
              <a:buFont typeface="Arial" pitchFamily="34" charset="0"/>
              <a:buChar char="■"/>
            </a:pPr>
            <a:r>
              <a:rPr lang="en-US" sz="2400" dirty="0" smtClean="0"/>
              <a:t>Firefox</a:t>
            </a:r>
          </a:p>
          <a:p>
            <a:pPr marL="231775" indent="-231775">
              <a:buClr>
                <a:srgbClr val="996633"/>
              </a:buClr>
              <a:buFont typeface="Arial" pitchFamily="34" charset="0"/>
              <a:buChar char="■"/>
            </a:pPr>
            <a:r>
              <a:rPr lang="en-US" sz="2400" dirty="0" smtClean="0"/>
              <a:t>Safari,</a:t>
            </a:r>
          </a:p>
          <a:p>
            <a:pPr marL="231775" indent="-231775">
              <a:buClr>
                <a:srgbClr val="996633"/>
              </a:buClr>
              <a:buFont typeface="Arial" pitchFamily="34" charset="0"/>
              <a:buChar char="■"/>
            </a:pPr>
            <a:r>
              <a:rPr lang="en-US" sz="2400" dirty="0" smtClean="0"/>
              <a:t>...</a:t>
            </a:r>
          </a:p>
        </p:txBody>
      </p:sp>
      <p:cxnSp>
        <p:nvCxnSpPr>
          <p:cNvPr id="9" name="Shape 8"/>
          <p:cNvCxnSpPr>
            <a:stCxn id="7" idx="0"/>
          </p:cNvCxnSpPr>
          <p:nvPr/>
        </p:nvCxnSpPr>
        <p:spPr>
          <a:xfrm rot="5400000" flipH="1" flipV="1">
            <a:off x="1328195" y="1166149"/>
            <a:ext cx="370390" cy="931762"/>
          </a:xfrm>
          <a:prstGeom prst="curvedConnector2">
            <a:avLst/>
          </a:prstGeom>
          <a:ln w="38100">
            <a:solidFill>
              <a:srgbClr val="996633"/>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70567" y="6217535"/>
            <a:ext cx="1770926" cy="461665"/>
          </a:xfrm>
          <a:prstGeom prst="rect">
            <a:avLst/>
          </a:prstGeom>
          <a:solidFill>
            <a:schemeClr val="bg1"/>
          </a:solidFill>
          <a:ln w="38100">
            <a:solidFill>
              <a:srgbClr val="996633"/>
            </a:solidFill>
          </a:ln>
        </p:spPr>
        <p:txBody>
          <a:bodyPr wrap="square" rtlCol="0">
            <a:spAutoFit/>
          </a:bodyPr>
          <a:lstStyle/>
          <a:p>
            <a:r>
              <a:rPr lang="en-US" sz="2400" dirty="0" smtClean="0"/>
              <a:t>UNM </a:t>
            </a:r>
            <a:r>
              <a:rPr lang="en-US" sz="2400" dirty="0" err="1" smtClean="0"/>
              <a:t>NetID</a:t>
            </a:r>
            <a:r>
              <a:rPr lang="en-US" sz="2400" dirty="0" smtClean="0"/>
              <a:t> </a:t>
            </a:r>
          </a:p>
        </p:txBody>
      </p:sp>
      <p:cxnSp>
        <p:nvCxnSpPr>
          <p:cNvPr id="26" name="Shape 25"/>
          <p:cNvCxnSpPr>
            <a:stCxn id="10" idx="3"/>
          </p:cNvCxnSpPr>
          <p:nvPr/>
        </p:nvCxnSpPr>
        <p:spPr>
          <a:xfrm flipV="1">
            <a:off x="4041493" y="5937813"/>
            <a:ext cx="912472" cy="510555"/>
          </a:xfrm>
          <a:prstGeom prst="curvedConnector3">
            <a:avLst>
              <a:gd name="adj1" fmla="val 50000"/>
            </a:avLst>
          </a:prstGeom>
          <a:ln w="38100">
            <a:solidFill>
              <a:srgbClr val="996633"/>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Security: Phishing</a:t>
            </a:r>
            <a:endParaRPr lang="en-US" dirty="0"/>
          </a:p>
        </p:txBody>
      </p:sp>
      <p:sp>
        <p:nvSpPr>
          <p:cNvPr id="3" name="Content Placeholder 2"/>
          <p:cNvSpPr>
            <a:spLocks noGrp="1"/>
          </p:cNvSpPr>
          <p:nvPr>
            <p:ph idx="1"/>
          </p:nvPr>
        </p:nvSpPr>
        <p:spPr>
          <a:xfrm>
            <a:off x="717630" y="1295400"/>
            <a:ext cx="8160152" cy="5209572"/>
          </a:xfrm>
        </p:spPr>
        <p:txBody>
          <a:bodyPr/>
          <a:lstStyle/>
          <a:p>
            <a:pPr>
              <a:spcBef>
                <a:spcPts val="1200"/>
              </a:spcBef>
              <a:buFont typeface="Arial" pitchFamily="34" charset="0"/>
              <a:buChar char="■"/>
            </a:pPr>
            <a:r>
              <a:rPr lang="en-US" sz="2200" dirty="0" smtClean="0"/>
              <a:t>Phishing is the criminally fraudulent process of attempting to acquire sensitive information such as usernames, passwords and credit card details by masquerading as a trustworthy entity in an electronic communication. </a:t>
            </a:r>
          </a:p>
          <a:p>
            <a:pPr>
              <a:spcBef>
                <a:spcPts val="1200"/>
              </a:spcBef>
              <a:buFont typeface="Arial" pitchFamily="34" charset="0"/>
              <a:buChar char="■"/>
            </a:pPr>
            <a:r>
              <a:rPr lang="en-US" sz="2200" dirty="0" smtClean="0"/>
              <a:t>Communications purporting to be from popular social web sites, auction sites, online payment processors or IT administrators are commonly used to lure the unsuspecting public. </a:t>
            </a:r>
          </a:p>
          <a:p>
            <a:pPr>
              <a:spcBef>
                <a:spcPts val="1200"/>
              </a:spcBef>
              <a:buFont typeface="Arial" pitchFamily="34" charset="0"/>
              <a:buChar char="■"/>
            </a:pPr>
            <a:r>
              <a:rPr lang="en-US" sz="2200" dirty="0" smtClean="0"/>
              <a:t>Phishing is typically carried out by e-mail or instant messaging, and it often directs users to enter details at a fake website whose look and feel are almost identical to the legitimate one. </a:t>
            </a:r>
          </a:p>
          <a:p>
            <a:pPr>
              <a:spcBef>
                <a:spcPts val="1200"/>
              </a:spcBef>
              <a:buFont typeface="Arial" pitchFamily="34" charset="0"/>
              <a:buChar char="■"/>
            </a:pPr>
            <a:r>
              <a:rPr lang="en-US" sz="2200" dirty="0" smtClean="0"/>
              <a:t>Even when using server authentication, it may require tremendous skill to detect that the website is fake. </a:t>
            </a:r>
          </a:p>
        </p:txBody>
      </p:sp>
      <p:sp>
        <p:nvSpPr>
          <p:cNvPr id="4" name="Slide Number Placeholder 3"/>
          <p:cNvSpPr>
            <a:spLocks noGrp="1"/>
          </p:cNvSpPr>
          <p:nvPr>
            <p:ph type="sldNum" sz="quarter" idx="12"/>
          </p:nvPr>
        </p:nvSpPr>
        <p:spPr/>
        <p:txBody>
          <a:bodyPr/>
          <a:lstStyle/>
          <a:p>
            <a:fld id="{31C3BEFC-BB78-496B-A232-CA6E0209F978}" type="slidenum">
              <a:rPr lang="en-US" smtClean="0">
                <a:solidFill>
                  <a:srgbClr val="000000"/>
                </a:solidFill>
              </a:rPr>
              <a:pPr/>
              <a:t>30</a:t>
            </a:fld>
            <a:endParaRPr lang="en-US" dirty="0">
              <a:solidFill>
                <a:srgbClr val="000000"/>
              </a:solidFill>
            </a:endParaRPr>
          </a:p>
        </p:txBody>
      </p:sp>
    </p:spTree>
    <p:extLst>
      <p:ext uri="{BB962C8B-B14F-4D97-AF65-F5344CB8AC3E}">
        <p14:creationId xmlns:p14="http://schemas.microsoft.com/office/powerpoint/2010/main" val="189833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a Phishing Attack?</a:t>
            </a:r>
            <a:endParaRPr lang="en-US" dirty="0"/>
          </a:p>
        </p:txBody>
      </p:sp>
      <p:sp>
        <p:nvSpPr>
          <p:cNvPr id="4" name="Slide Number Placeholder 3"/>
          <p:cNvSpPr>
            <a:spLocks noGrp="1"/>
          </p:cNvSpPr>
          <p:nvPr>
            <p:ph type="sldNum" sz="quarter" idx="12"/>
          </p:nvPr>
        </p:nvSpPr>
        <p:spPr/>
        <p:txBody>
          <a:bodyPr/>
          <a:lstStyle/>
          <a:p>
            <a:fld id="{31C3BEFC-BB78-496B-A232-CA6E0209F978}" type="slidenum">
              <a:rPr lang="en-US" smtClean="0">
                <a:solidFill>
                  <a:srgbClr val="000000"/>
                </a:solidFill>
              </a:rPr>
              <a:pPr/>
              <a:t>31</a:t>
            </a:fld>
            <a:endParaRPr lang="en-US" dirty="0">
              <a:solidFill>
                <a:srgbClr val="000000"/>
              </a:solidFill>
            </a:endParaRPr>
          </a:p>
        </p:txBody>
      </p:sp>
      <p:pic>
        <p:nvPicPr>
          <p:cNvPr id="6" name="Picture 5" descr="Phising2.png"/>
          <p:cNvPicPr>
            <a:picLocks noChangeAspect="1"/>
          </p:cNvPicPr>
          <p:nvPr/>
        </p:nvPicPr>
        <p:blipFill>
          <a:blip r:embed="rId2" cstate="print"/>
          <a:stretch>
            <a:fillRect/>
          </a:stretch>
        </p:blipFill>
        <p:spPr>
          <a:xfrm>
            <a:off x="729205" y="1426692"/>
            <a:ext cx="8127658" cy="1455403"/>
          </a:xfrm>
          <a:prstGeom prst="rect">
            <a:avLst/>
          </a:prstGeom>
          <a:ln>
            <a:solidFill>
              <a:schemeClr val="tx1">
                <a:lumMod val="95000"/>
                <a:lumOff val="5000"/>
              </a:schemeClr>
            </a:solidFill>
          </a:ln>
        </p:spPr>
      </p:pic>
      <p:sp>
        <p:nvSpPr>
          <p:cNvPr id="7" name="TextBox 6"/>
          <p:cNvSpPr txBox="1"/>
          <p:nvPr/>
        </p:nvSpPr>
        <p:spPr>
          <a:xfrm>
            <a:off x="729205" y="2893671"/>
            <a:ext cx="8125428" cy="3477875"/>
          </a:xfrm>
          <a:prstGeom prst="rect">
            <a:avLst/>
          </a:prstGeom>
          <a:solidFill>
            <a:srgbClr val="FFFFFF"/>
          </a:solidFill>
          <a:ln>
            <a:solidFill>
              <a:schemeClr val="tx1">
                <a:lumMod val="95000"/>
                <a:lumOff val="5000"/>
              </a:schemeClr>
            </a:solidFill>
          </a:ln>
        </p:spPr>
        <p:txBody>
          <a:bodyPr wrap="square" rtlCol="0">
            <a:spAutoFit/>
          </a:bodyPr>
          <a:lstStyle/>
          <a:p>
            <a:r>
              <a:rPr lang="en-US" sz="2200" dirty="0" smtClean="0">
                <a:solidFill>
                  <a:srgbClr val="000000"/>
                </a:solidFill>
              </a:rPr>
              <a:t>Your UNM </a:t>
            </a:r>
            <a:r>
              <a:rPr lang="en-US" sz="2200" dirty="0" err="1" smtClean="0">
                <a:solidFill>
                  <a:srgbClr val="000000"/>
                </a:solidFill>
              </a:rPr>
              <a:t>NetID</a:t>
            </a:r>
            <a:r>
              <a:rPr lang="en-US" sz="2200" dirty="0" smtClean="0">
                <a:solidFill>
                  <a:srgbClr val="000000"/>
                </a:solidFill>
              </a:rPr>
              <a:t> password will expire on 01/14/2010.</a:t>
            </a:r>
          </a:p>
          <a:p>
            <a:endParaRPr lang="en-US" sz="2200" dirty="0" smtClean="0">
              <a:solidFill>
                <a:srgbClr val="000000"/>
              </a:solidFill>
            </a:endParaRPr>
          </a:p>
          <a:p>
            <a:r>
              <a:rPr lang="en-US" sz="2200" dirty="0" smtClean="0">
                <a:solidFill>
                  <a:srgbClr val="000000"/>
                </a:solidFill>
              </a:rPr>
              <a:t>Please go immediately to </a:t>
            </a:r>
            <a:r>
              <a:rPr lang="en-US" sz="2200" u="sng" dirty="0" smtClean="0">
                <a:solidFill>
                  <a:srgbClr val="0000FF"/>
                </a:solidFill>
              </a:rPr>
              <a:t>http://netid.unm.edu</a:t>
            </a:r>
            <a:r>
              <a:rPr lang="en-US" sz="2200" dirty="0" smtClean="0">
                <a:solidFill>
                  <a:srgbClr val="000000"/>
                </a:solidFill>
              </a:rPr>
              <a:t> and follow the instructions to update your password.</a:t>
            </a:r>
          </a:p>
          <a:p>
            <a:endParaRPr lang="en-US" sz="2200" dirty="0" smtClean="0">
              <a:solidFill>
                <a:srgbClr val="000000"/>
              </a:solidFill>
            </a:endParaRPr>
          </a:p>
          <a:p>
            <a:r>
              <a:rPr lang="en-US" sz="2200" dirty="0" smtClean="0">
                <a:solidFill>
                  <a:srgbClr val="000000"/>
                </a:solidFill>
              </a:rPr>
              <a:t>For more information or to chat with an agent online go to </a:t>
            </a:r>
            <a:r>
              <a:rPr lang="en-US" sz="2200" u="sng" dirty="0" smtClean="0">
                <a:solidFill>
                  <a:srgbClr val="0070C0"/>
                </a:solidFill>
              </a:rPr>
              <a:t>http://fastinfo.unm.edu</a:t>
            </a:r>
            <a:r>
              <a:rPr lang="en-US" sz="2200" dirty="0" smtClean="0">
                <a:solidFill>
                  <a:srgbClr val="000000"/>
                </a:solidFill>
              </a:rPr>
              <a:t>.</a:t>
            </a:r>
          </a:p>
          <a:p>
            <a:endParaRPr lang="en-US" sz="2200" dirty="0" smtClean="0">
              <a:solidFill>
                <a:srgbClr val="000000"/>
              </a:solidFill>
            </a:endParaRPr>
          </a:p>
          <a:p>
            <a:r>
              <a:rPr lang="en-US" sz="2200" dirty="0" smtClean="0">
                <a:solidFill>
                  <a:srgbClr val="000000"/>
                </a:solidFill>
              </a:rPr>
              <a:t>Thank you,</a:t>
            </a:r>
          </a:p>
          <a:p>
            <a:r>
              <a:rPr lang="en-US" sz="2200" dirty="0" smtClean="0">
                <a:solidFill>
                  <a:srgbClr val="000000"/>
                </a:solidFill>
              </a:rPr>
              <a:t>ITS Support Center</a:t>
            </a:r>
            <a:endParaRPr lang="en-US" sz="2200" dirty="0">
              <a:solidFill>
                <a:srgbClr val="000000"/>
              </a:solidFill>
            </a:endParaRPr>
          </a:p>
        </p:txBody>
      </p:sp>
    </p:spTree>
    <p:extLst>
      <p:ext uri="{BB962C8B-B14F-4D97-AF65-F5344CB8AC3E}">
        <p14:creationId xmlns:p14="http://schemas.microsoft.com/office/powerpoint/2010/main" val="1719274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17417FB-C41E-4940-B3A6-8F6708AF51A1}" type="slidenum">
              <a:rPr lang="en-US">
                <a:solidFill>
                  <a:srgbClr val="000000"/>
                </a:solidFill>
              </a:rPr>
              <a:pPr/>
              <a:t>32</a:t>
            </a:fld>
            <a:endParaRPr lang="en-US" dirty="0">
              <a:solidFill>
                <a:srgbClr val="000000"/>
              </a:solidFill>
            </a:endParaRPr>
          </a:p>
        </p:txBody>
      </p:sp>
      <p:sp>
        <p:nvSpPr>
          <p:cNvPr id="86018" name="Rectangle 2"/>
          <p:cNvSpPr>
            <a:spLocks noGrp="1" noChangeArrowheads="1"/>
          </p:cNvSpPr>
          <p:nvPr>
            <p:ph type="title"/>
          </p:nvPr>
        </p:nvSpPr>
        <p:spPr/>
        <p:txBody>
          <a:bodyPr/>
          <a:lstStyle/>
          <a:p>
            <a:r>
              <a:rPr lang="en-US" dirty="0"/>
              <a:t>e-mail: </a:t>
            </a:r>
            <a:r>
              <a:rPr lang="en-US" dirty="0" smtClean="0"/>
              <a:t>Pros</a:t>
            </a:r>
            <a:endParaRPr lang="en-US" dirty="0"/>
          </a:p>
        </p:txBody>
      </p:sp>
      <p:sp>
        <p:nvSpPr>
          <p:cNvPr id="86019" name="Rectangle 3"/>
          <p:cNvSpPr>
            <a:spLocks noGrp="1" noChangeArrowheads="1"/>
          </p:cNvSpPr>
          <p:nvPr>
            <p:ph type="body" idx="1"/>
          </p:nvPr>
        </p:nvSpPr>
        <p:spPr>
          <a:xfrm>
            <a:off x="787078" y="1295400"/>
            <a:ext cx="8079130" cy="5348468"/>
          </a:xfrm>
        </p:spPr>
        <p:txBody>
          <a:bodyPr/>
          <a:lstStyle/>
          <a:p>
            <a:pPr>
              <a:spcBef>
                <a:spcPts val="600"/>
              </a:spcBef>
            </a:pPr>
            <a:r>
              <a:rPr lang="en-US" sz="2400" dirty="0"/>
              <a:t>Much of the business world relies on communication between individuals who are physically distant from one another.</a:t>
            </a:r>
          </a:p>
          <a:p>
            <a:pPr>
              <a:spcBef>
                <a:spcPts val="600"/>
              </a:spcBef>
            </a:pPr>
            <a:r>
              <a:rPr lang="en-US" sz="2400" dirty="0" smtClean="0"/>
              <a:t>Travel is time-consuming </a:t>
            </a:r>
            <a:r>
              <a:rPr lang="en-US" sz="2400" dirty="0"/>
              <a:t>and expensive. </a:t>
            </a:r>
          </a:p>
          <a:p>
            <a:pPr>
              <a:spcBef>
                <a:spcPts val="600"/>
              </a:spcBef>
            </a:pPr>
            <a:r>
              <a:rPr lang="en-US" sz="2400" dirty="0"/>
              <a:t>E-mail </a:t>
            </a:r>
            <a:r>
              <a:rPr lang="en-US" sz="2400" dirty="0" smtClean="0"/>
              <a:t>is near-instantaneous and has </a:t>
            </a:r>
            <a:r>
              <a:rPr lang="en-US" sz="2400" dirty="0"/>
              <a:t>little cost. </a:t>
            </a:r>
          </a:p>
          <a:p>
            <a:pPr>
              <a:spcBef>
                <a:spcPts val="600"/>
              </a:spcBef>
            </a:pPr>
            <a:r>
              <a:rPr lang="en-US" sz="2400" dirty="0"/>
              <a:t>Teleconferencing </a:t>
            </a:r>
            <a:r>
              <a:rPr lang="en-US" sz="2400" dirty="0" smtClean="0"/>
              <a:t>has logistical difficulties: organizing </a:t>
            </a:r>
            <a:r>
              <a:rPr lang="en-US" sz="2400" dirty="0"/>
              <a:t>people </a:t>
            </a:r>
            <a:r>
              <a:rPr lang="en-US" sz="2400" dirty="0" smtClean="0"/>
              <a:t>to “meet” </a:t>
            </a:r>
            <a:r>
              <a:rPr lang="en-US" sz="2400" dirty="0"/>
              <a:t>at the same </a:t>
            </a:r>
            <a:r>
              <a:rPr lang="en-US" sz="2400" dirty="0" smtClean="0"/>
              <a:t>time often across different time zones.</a:t>
            </a:r>
            <a:endParaRPr lang="en-US" sz="2400" dirty="0"/>
          </a:p>
          <a:p>
            <a:pPr>
              <a:spcBef>
                <a:spcPts val="600"/>
              </a:spcBef>
            </a:pPr>
            <a:r>
              <a:rPr lang="en-US" sz="2400" dirty="0" smtClean="0"/>
              <a:t>E-mail </a:t>
            </a:r>
            <a:r>
              <a:rPr lang="en-US" sz="2400" dirty="0"/>
              <a:t>allows each participant to decide when and how they will process the information</a:t>
            </a:r>
            <a:r>
              <a:rPr lang="en-US" sz="2400" dirty="0" smtClean="0"/>
              <a:t>.</a:t>
            </a:r>
          </a:p>
          <a:p>
            <a:pPr>
              <a:spcBef>
                <a:spcPts val="600"/>
              </a:spcBef>
            </a:pPr>
            <a:r>
              <a:rPr lang="en-US" sz="2400" dirty="0" smtClean="0"/>
              <a:t>E-mail allows the recipient to research before answering.</a:t>
            </a:r>
          </a:p>
          <a:p>
            <a:pPr>
              <a:spcBef>
                <a:spcPts val="600"/>
              </a:spcBef>
            </a:pPr>
            <a:r>
              <a:rPr lang="en-US" sz="2400" dirty="0" smtClean="0"/>
              <a:t>E-mail provides automatic archiving.</a:t>
            </a:r>
            <a:endParaRPr lang="en-US" sz="2400" dirty="0"/>
          </a:p>
        </p:txBody>
      </p:sp>
    </p:spTree>
    <p:extLst>
      <p:ext uri="{BB962C8B-B14F-4D97-AF65-F5344CB8AC3E}">
        <p14:creationId xmlns:p14="http://schemas.microsoft.com/office/powerpoint/2010/main" val="14027587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D7EA58-381B-4165-81AC-EFB277EC66C1}" type="slidenum">
              <a:rPr lang="en-US">
                <a:solidFill>
                  <a:srgbClr val="000000"/>
                </a:solidFill>
              </a:rPr>
              <a:pPr/>
              <a:t>33</a:t>
            </a:fld>
            <a:endParaRPr lang="en-US" dirty="0">
              <a:solidFill>
                <a:srgbClr val="000000"/>
              </a:solidFill>
            </a:endParaRPr>
          </a:p>
        </p:txBody>
      </p:sp>
      <p:sp>
        <p:nvSpPr>
          <p:cNvPr id="87042" name="Rectangle 2"/>
          <p:cNvSpPr>
            <a:spLocks noGrp="1" noChangeArrowheads="1"/>
          </p:cNvSpPr>
          <p:nvPr>
            <p:ph type="title"/>
          </p:nvPr>
        </p:nvSpPr>
        <p:spPr/>
        <p:txBody>
          <a:bodyPr/>
          <a:lstStyle/>
          <a:p>
            <a:r>
              <a:rPr lang="en-US" dirty="0"/>
              <a:t>e-mail: </a:t>
            </a:r>
            <a:r>
              <a:rPr lang="en-US" dirty="0" smtClean="0"/>
              <a:t>Cons</a:t>
            </a:r>
            <a:endParaRPr lang="en-US" dirty="0"/>
          </a:p>
        </p:txBody>
      </p:sp>
      <p:sp>
        <p:nvSpPr>
          <p:cNvPr id="87043" name="Rectangle 3"/>
          <p:cNvSpPr>
            <a:spLocks noGrp="1" noChangeArrowheads="1"/>
          </p:cNvSpPr>
          <p:nvPr>
            <p:ph type="body" idx="1"/>
          </p:nvPr>
        </p:nvSpPr>
        <p:spPr>
          <a:xfrm>
            <a:off x="914400" y="1295400"/>
            <a:ext cx="7772400" cy="5187950"/>
          </a:xfrm>
        </p:spPr>
        <p:txBody>
          <a:bodyPr/>
          <a:lstStyle/>
          <a:p>
            <a:pPr>
              <a:spcBef>
                <a:spcPct val="45000"/>
              </a:spcBef>
            </a:pPr>
            <a:r>
              <a:rPr lang="en-US" sz="2400" dirty="0" smtClean="0"/>
              <a:t>Spam</a:t>
            </a:r>
          </a:p>
          <a:p>
            <a:pPr>
              <a:spcBef>
                <a:spcPct val="45000"/>
              </a:spcBef>
            </a:pPr>
            <a:r>
              <a:rPr lang="en-US" sz="2400" dirty="0" smtClean="0"/>
              <a:t>Soliloquies</a:t>
            </a:r>
            <a:endParaRPr lang="en-US" sz="2400" dirty="0"/>
          </a:p>
          <a:p>
            <a:pPr>
              <a:spcBef>
                <a:spcPct val="45000"/>
              </a:spcBef>
            </a:pPr>
            <a:r>
              <a:rPr lang="en-US" sz="2400" dirty="0"/>
              <a:t>Loss of </a:t>
            </a:r>
            <a:r>
              <a:rPr lang="en-US" sz="2400" dirty="0" smtClean="0"/>
              <a:t>Context</a:t>
            </a:r>
          </a:p>
          <a:p>
            <a:pPr>
              <a:spcBef>
                <a:spcPct val="45000"/>
              </a:spcBef>
            </a:pPr>
            <a:r>
              <a:rPr lang="en-US" sz="2400" dirty="0" smtClean="0"/>
              <a:t>Distraction</a:t>
            </a:r>
            <a:endParaRPr lang="en-US" sz="2400" dirty="0"/>
          </a:p>
          <a:p>
            <a:pPr>
              <a:spcBef>
                <a:spcPct val="45000"/>
              </a:spcBef>
            </a:pPr>
            <a:r>
              <a:rPr lang="en-US" sz="2400" dirty="0" smtClean="0"/>
              <a:t>Duplication of </a:t>
            </a:r>
            <a:r>
              <a:rPr lang="en-US" sz="2400" dirty="0"/>
              <a:t>information. This may be a problem when a team is collaboratively working on documents</a:t>
            </a:r>
            <a:r>
              <a:rPr lang="en-US" sz="2400" dirty="0" smtClean="0"/>
              <a:t>.</a:t>
            </a:r>
          </a:p>
          <a:p>
            <a:pPr>
              <a:spcBef>
                <a:spcPct val="45000"/>
              </a:spcBef>
            </a:pPr>
            <a:r>
              <a:rPr lang="en-US" sz="2400" dirty="0" smtClean="0"/>
              <a:t>Security Threats</a:t>
            </a:r>
          </a:p>
          <a:p>
            <a:pPr>
              <a:spcBef>
                <a:spcPct val="45000"/>
              </a:spcBef>
            </a:pPr>
            <a:endParaRPr lang="en-US" sz="2400" dirty="0"/>
          </a:p>
        </p:txBody>
      </p:sp>
    </p:spTree>
    <p:extLst>
      <p:ext uri="{BB962C8B-B14F-4D97-AF65-F5344CB8AC3E}">
        <p14:creationId xmlns:p14="http://schemas.microsoft.com/office/powerpoint/2010/main" val="3618682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D7EA58-381B-4165-81AC-EFB277EC66C1}" type="slidenum">
              <a:rPr lang="en-US">
                <a:solidFill>
                  <a:srgbClr val="000000"/>
                </a:solidFill>
              </a:rPr>
              <a:pPr/>
              <a:t>34</a:t>
            </a:fld>
            <a:endParaRPr lang="en-US" dirty="0">
              <a:solidFill>
                <a:srgbClr val="000000"/>
              </a:solidFill>
            </a:endParaRPr>
          </a:p>
        </p:txBody>
      </p:sp>
      <p:sp>
        <p:nvSpPr>
          <p:cNvPr id="87042" name="Rectangle 2"/>
          <p:cNvSpPr>
            <a:spLocks noGrp="1" noChangeArrowheads="1"/>
          </p:cNvSpPr>
          <p:nvPr>
            <p:ph type="title"/>
          </p:nvPr>
        </p:nvSpPr>
        <p:spPr/>
        <p:txBody>
          <a:bodyPr/>
          <a:lstStyle/>
          <a:p>
            <a:r>
              <a:rPr lang="en-US" dirty="0"/>
              <a:t>e-mail: </a:t>
            </a:r>
            <a:r>
              <a:rPr lang="en-US" dirty="0" smtClean="0"/>
              <a:t>Some Statistics</a:t>
            </a:r>
            <a:endParaRPr lang="en-US" dirty="0"/>
          </a:p>
        </p:txBody>
      </p:sp>
      <p:sp>
        <p:nvSpPr>
          <p:cNvPr id="87043" name="Rectangle 3"/>
          <p:cNvSpPr>
            <a:spLocks noGrp="1" noChangeArrowheads="1"/>
          </p:cNvSpPr>
          <p:nvPr>
            <p:ph type="body" idx="1"/>
          </p:nvPr>
        </p:nvSpPr>
        <p:spPr>
          <a:xfrm>
            <a:off x="671333" y="1295400"/>
            <a:ext cx="8183300" cy="5371618"/>
          </a:xfrm>
        </p:spPr>
        <p:txBody>
          <a:bodyPr/>
          <a:lstStyle/>
          <a:p>
            <a:pPr>
              <a:spcBef>
                <a:spcPct val="45000"/>
              </a:spcBef>
            </a:pPr>
            <a:r>
              <a:rPr lang="en-US" sz="2200" dirty="0" smtClean="0"/>
              <a:t>Organizations lose around $1,250 per user in annual productivity because of time spent dealing with spam, $1,800 on unnecessary emails from co-workers, and $2,100 to $4,100 due to poorly written communications.                         --</a:t>
            </a:r>
            <a:r>
              <a:rPr lang="en-US" sz="2200" i="1" dirty="0" err="1" smtClean="0"/>
              <a:t>ITBusinessEdge.com</a:t>
            </a:r>
            <a:r>
              <a:rPr lang="en-US" sz="2200" i="1" dirty="0" smtClean="0"/>
              <a:t>, 12/2008</a:t>
            </a:r>
          </a:p>
          <a:p>
            <a:pPr>
              <a:spcBef>
                <a:spcPct val="45000"/>
              </a:spcBef>
            </a:pPr>
            <a:r>
              <a:rPr lang="en-US" sz="2200" dirty="0" smtClean="0"/>
              <a:t>In 2007, a group of Microsoft workers took, on average, 15 minutes to return to serious mental tasks, such as writing reports or computer code, after dealing with incoming email.  </a:t>
            </a:r>
            <a:r>
              <a:rPr lang="en-US" sz="2200" i="1" dirty="0" smtClean="0"/>
              <a:t>--New York Times, 3/25/2007</a:t>
            </a:r>
          </a:p>
          <a:p>
            <a:pPr>
              <a:spcBef>
                <a:spcPct val="45000"/>
              </a:spcBef>
            </a:pPr>
            <a:r>
              <a:rPr lang="en-US" sz="2200" dirty="0" smtClean="0"/>
              <a:t>About 24% of companies have had employee emails subpoenaed by a court or regulator, and 15% have gone to court to defend against lawsuits triggered by an employee email. </a:t>
            </a:r>
            <a:r>
              <a:rPr lang="en-US" sz="2200" i="1" dirty="0" smtClean="0"/>
              <a:t>--American Management Association and the </a:t>
            </a:r>
            <a:r>
              <a:rPr lang="en-US" sz="2200" i="1" dirty="0" err="1" smtClean="0"/>
              <a:t>ePolicy</a:t>
            </a:r>
            <a:r>
              <a:rPr lang="en-US" sz="2200" i="1" dirty="0" smtClean="0"/>
              <a:t> Institute, in Columbus, Ohio. Wall Street Journal, 7/2006</a:t>
            </a:r>
          </a:p>
        </p:txBody>
      </p:sp>
    </p:spTree>
    <p:extLst>
      <p:ext uri="{BB962C8B-B14F-4D97-AF65-F5344CB8AC3E}">
        <p14:creationId xmlns:p14="http://schemas.microsoft.com/office/powerpoint/2010/main" val="18640950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Least Suited for e-mail</a:t>
            </a:r>
            <a:endParaRPr lang="en-US" dirty="0"/>
          </a:p>
        </p:txBody>
      </p:sp>
      <p:sp>
        <p:nvSpPr>
          <p:cNvPr id="4" name="Slide Number Placeholder 3"/>
          <p:cNvSpPr>
            <a:spLocks noGrp="1"/>
          </p:cNvSpPr>
          <p:nvPr>
            <p:ph type="sldNum" sz="quarter" idx="12"/>
          </p:nvPr>
        </p:nvSpPr>
        <p:spPr/>
        <p:txBody>
          <a:bodyPr/>
          <a:lstStyle/>
          <a:p>
            <a:fld id="{31C3BEFC-BB78-496B-A232-CA6E0209F978}" type="slidenum">
              <a:rPr lang="en-US" smtClean="0">
                <a:solidFill>
                  <a:srgbClr val="000000"/>
                </a:solidFill>
              </a:rPr>
              <a:pPr/>
              <a:t>35</a:t>
            </a:fld>
            <a:endParaRPr lang="en-US" dirty="0">
              <a:solidFill>
                <a:srgbClr val="000000"/>
              </a:solidFill>
            </a:endParaRPr>
          </a:p>
        </p:txBody>
      </p:sp>
      <p:sp>
        <p:nvSpPr>
          <p:cNvPr id="5" name="Rectangle 3"/>
          <p:cNvSpPr txBox="1">
            <a:spLocks noChangeArrowheads="1"/>
          </p:cNvSpPr>
          <p:nvPr/>
        </p:nvSpPr>
        <p:spPr bwMode="auto">
          <a:xfrm>
            <a:off x="694481" y="1349697"/>
            <a:ext cx="8125427" cy="5229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33400" indent="-533400">
              <a:spcBef>
                <a:spcPct val="60000"/>
              </a:spcBef>
              <a:buClr>
                <a:srgbClr val="996633"/>
              </a:buClr>
              <a:buSzPct val="90000"/>
              <a:buFont typeface="Wingdings" pitchFamily="2" charset="2"/>
              <a:buNone/>
              <a:defRPr/>
            </a:pPr>
            <a:r>
              <a:rPr lang="en-US" sz="2200" kern="0" dirty="0" smtClean="0">
                <a:solidFill>
                  <a:srgbClr val="000000"/>
                </a:solidFill>
                <a:latin typeface="Arial"/>
              </a:rPr>
              <a:t>Which of the following business tasks is </a:t>
            </a:r>
            <a:r>
              <a:rPr lang="en-US" sz="2200" b="1" i="1" kern="0" dirty="0" smtClean="0">
                <a:solidFill>
                  <a:srgbClr val="000000"/>
                </a:solidFill>
                <a:latin typeface="Arial"/>
              </a:rPr>
              <a:t>least </a:t>
            </a:r>
            <a:r>
              <a:rPr lang="en-US" sz="2200" kern="0" dirty="0" smtClean="0">
                <a:solidFill>
                  <a:srgbClr val="000000"/>
                </a:solidFill>
                <a:latin typeface="Arial"/>
              </a:rPr>
              <a:t>suited for e-mail:</a:t>
            </a:r>
          </a:p>
          <a:p>
            <a:pPr marL="533400" indent="-533400">
              <a:spcBef>
                <a:spcPct val="60000"/>
              </a:spcBef>
              <a:buClr>
                <a:srgbClr val="996633"/>
              </a:buClr>
              <a:buSzPct val="90000"/>
              <a:buFont typeface="Wingdings" pitchFamily="2" charset="2"/>
              <a:buAutoNum type="alphaLcParenR"/>
              <a:defRPr/>
            </a:pPr>
            <a:r>
              <a:rPr lang="en-US" sz="2200" kern="0" dirty="0" smtClean="0">
                <a:solidFill>
                  <a:srgbClr val="000000"/>
                </a:solidFill>
                <a:latin typeface="Arial"/>
              </a:rPr>
              <a:t>Sending an announcement regarding a location change for a meeting to be held the next week to the fifty employees scheduled to attend that meeting.</a:t>
            </a:r>
          </a:p>
          <a:p>
            <a:pPr marL="533400" indent="-533400">
              <a:spcBef>
                <a:spcPct val="60000"/>
              </a:spcBef>
              <a:buClr>
                <a:srgbClr val="996633"/>
              </a:buClr>
              <a:buSzPct val="90000"/>
              <a:buFont typeface="Wingdings" pitchFamily="2" charset="2"/>
              <a:buAutoNum type="alphaLcParenR"/>
              <a:defRPr/>
            </a:pPr>
            <a:r>
              <a:rPr lang="en-US" sz="2200" kern="0" dirty="0" smtClean="0">
                <a:solidFill>
                  <a:srgbClr val="000000"/>
                </a:solidFill>
                <a:latin typeface="Arial"/>
              </a:rPr>
              <a:t>Sending all employees an e-mail attachment of an updated, three page outline of the employee benefits package.</a:t>
            </a:r>
          </a:p>
          <a:p>
            <a:pPr marL="533400" indent="-533400">
              <a:spcBef>
                <a:spcPct val="60000"/>
              </a:spcBef>
              <a:buClr>
                <a:srgbClr val="996633"/>
              </a:buClr>
              <a:buSzPct val="90000"/>
              <a:buFont typeface="Wingdings" pitchFamily="2" charset="2"/>
              <a:buAutoNum type="alphaLcParenR"/>
              <a:defRPr/>
            </a:pPr>
            <a:r>
              <a:rPr lang="en-US" sz="2200" kern="0" dirty="0" smtClean="0">
                <a:solidFill>
                  <a:srgbClr val="000000"/>
                </a:solidFill>
                <a:latin typeface="Arial"/>
              </a:rPr>
              <a:t>Planning a lunch meeting with a collogue.</a:t>
            </a:r>
          </a:p>
          <a:p>
            <a:pPr marL="533400" indent="-533400">
              <a:spcBef>
                <a:spcPct val="60000"/>
              </a:spcBef>
              <a:buClr>
                <a:srgbClr val="996633"/>
              </a:buClr>
              <a:buSzPct val="90000"/>
              <a:buFont typeface="Wingdings" pitchFamily="2" charset="2"/>
              <a:buAutoNum type="alphaLcParenR"/>
              <a:defRPr/>
            </a:pPr>
            <a:r>
              <a:rPr lang="en-US" sz="2200" kern="0" dirty="0" smtClean="0">
                <a:solidFill>
                  <a:srgbClr val="000000"/>
                </a:solidFill>
                <a:latin typeface="Arial"/>
              </a:rPr>
              <a:t>Five collogues collaboratively authoring a twenty page Microsoft Word document by each person e-mailing updates to the group.</a:t>
            </a:r>
          </a:p>
          <a:p>
            <a:pPr marL="533400" indent="-533400">
              <a:spcBef>
                <a:spcPct val="60000"/>
              </a:spcBef>
              <a:buClr>
                <a:srgbClr val="996633"/>
              </a:buClr>
              <a:buSzPct val="90000"/>
              <a:buFont typeface="Wingdings" pitchFamily="2" charset="2"/>
              <a:buAutoNum type="alphaLcParenR"/>
              <a:defRPr/>
            </a:pPr>
            <a:r>
              <a:rPr lang="en-US" sz="2200" kern="0" dirty="0" smtClean="0">
                <a:solidFill>
                  <a:srgbClr val="000000"/>
                </a:solidFill>
                <a:latin typeface="Arial"/>
              </a:rPr>
              <a:t>Sending a copy of meeting minutes (meeting notes) to the attendants of a recent meeting.</a:t>
            </a:r>
            <a:endParaRPr lang="en-US" sz="2200" kern="0" dirty="0">
              <a:solidFill>
                <a:srgbClr val="000000"/>
              </a:solidFill>
              <a:latin typeface="Arial"/>
            </a:endParaRPr>
          </a:p>
        </p:txBody>
      </p:sp>
    </p:spTree>
    <p:extLst>
      <p:ext uri="{BB962C8B-B14F-4D97-AF65-F5344CB8AC3E}">
        <p14:creationId xmlns:p14="http://schemas.microsoft.com/office/powerpoint/2010/main" val="889154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E170B0-2890-44A1-8AAB-1EC327DFC047}" type="slidenum">
              <a:rPr lang="en-US">
                <a:solidFill>
                  <a:srgbClr val="000000"/>
                </a:solidFill>
              </a:rPr>
              <a:pPr/>
              <a:t>36</a:t>
            </a:fld>
            <a:endParaRPr lang="en-US" dirty="0">
              <a:solidFill>
                <a:srgbClr val="000000"/>
              </a:solidFill>
            </a:endParaRPr>
          </a:p>
        </p:txBody>
      </p:sp>
      <p:sp>
        <p:nvSpPr>
          <p:cNvPr id="88066" name="Rectangle 2"/>
          <p:cNvSpPr>
            <a:spLocks noGrp="1" noChangeArrowheads="1"/>
          </p:cNvSpPr>
          <p:nvPr>
            <p:ph type="title"/>
          </p:nvPr>
        </p:nvSpPr>
        <p:spPr>
          <a:xfrm>
            <a:off x="914400" y="277813"/>
            <a:ext cx="7924800" cy="712787"/>
          </a:xfrm>
        </p:spPr>
        <p:txBody>
          <a:bodyPr/>
          <a:lstStyle/>
          <a:p>
            <a:r>
              <a:rPr lang="en-US" dirty="0"/>
              <a:t>e-mail – </a:t>
            </a:r>
            <a:r>
              <a:rPr lang="en-US" sz="3200" dirty="0"/>
              <a:t>Importance of Good Subject Line</a:t>
            </a:r>
          </a:p>
        </p:txBody>
      </p:sp>
      <p:sp>
        <p:nvSpPr>
          <p:cNvPr id="88067" name="Rectangle 3"/>
          <p:cNvSpPr>
            <a:spLocks noGrp="1" noChangeArrowheads="1"/>
          </p:cNvSpPr>
          <p:nvPr>
            <p:ph type="body" idx="1"/>
          </p:nvPr>
        </p:nvSpPr>
        <p:spPr>
          <a:xfrm>
            <a:off x="914400" y="1295400"/>
            <a:ext cx="7772400" cy="949325"/>
          </a:xfrm>
        </p:spPr>
        <p:txBody>
          <a:bodyPr/>
          <a:lstStyle/>
          <a:p>
            <a:pPr marL="533400" indent="-533400">
              <a:buNone/>
            </a:pPr>
            <a:r>
              <a:rPr lang="en-US" sz="2000" dirty="0" smtClean="0"/>
              <a:t>I </a:t>
            </a:r>
            <a:r>
              <a:rPr lang="en-US" sz="2000" dirty="0"/>
              <a:t>received e-mails with the following subjects: </a:t>
            </a:r>
          </a:p>
          <a:p>
            <a:pPr marL="533400" indent="-533400">
              <a:buNone/>
            </a:pPr>
            <a:r>
              <a:rPr lang="en-US" sz="2000" dirty="0"/>
              <a:t>Which are from students in CS-150, and which are spam?</a:t>
            </a:r>
          </a:p>
        </p:txBody>
      </p:sp>
      <p:sp>
        <p:nvSpPr>
          <p:cNvPr id="88068" name="Rectangle 4"/>
          <p:cNvSpPr>
            <a:spLocks noChangeArrowheads="1"/>
          </p:cNvSpPr>
          <p:nvPr/>
        </p:nvSpPr>
        <p:spPr bwMode="auto">
          <a:xfrm>
            <a:off x="1109663" y="2185988"/>
            <a:ext cx="3771900" cy="4114800"/>
          </a:xfrm>
          <a:prstGeom prst="rect">
            <a:avLst/>
          </a:prstGeom>
          <a:noFill/>
          <a:ln w="9525">
            <a:noFill/>
            <a:miter lim="800000"/>
            <a:headEnd/>
            <a:tailEnd/>
          </a:ln>
          <a:effectLst/>
        </p:spPr>
        <p:txBody>
          <a:bodyPr/>
          <a:lstStyle/>
          <a:p>
            <a:pPr marL="533400" indent="-533400">
              <a:spcBef>
                <a:spcPct val="10000"/>
              </a:spcBef>
              <a:buClr>
                <a:srgbClr val="996633"/>
              </a:buClr>
              <a:buSzPct val="90000"/>
              <a:buFont typeface="Wingdings" pitchFamily="2" charset="2"/>
              <a:buAutoNum type="arabicPeriod"/>
            </a:pPr>
            <a:r>
              <a:rPr lang="en-US" sz="2000" dirty="0">
                <a:solidFill>
                  <a:srgbClr val="000000"/>
                </a:solidFill>
              </a:rPr>
              <a:t>Hi</a:t>
            </a:r>
          </a:p>
          <a:p>
            <a:pPr marL="533400" indent="-533400">
              <a:spcBef>
                <a:spcPct val="10000"/>
              </a:spcBef>
              <a:buClr>
                <a:srgbClr val="996633"/>
              </a:buClr>
              <a:buSzPct val="90000"/>
              <a:buFont typeface="Wingdings" pitchFamily="2" charset="2"/>
              <a:buAutoNum type="arabicPeriod"/>
            </a:pPr>
            <a:r>
              <a:rPr lang="en-US" sz="2000" dirty="0">
                <a:solidFill>
                  <a:srgbClr val="000000"/>
                </a:solidFill>
              </a:rPr>
              <a:t>Important Problem</a:t>
            </a:r>
          </a:p>
          <a:p>
            <a:pPr marL="533400" indent="-533400">
              <a:spcBef>
                <a:spcPct val="10000"/>
              </a:spcBef>
              <a:buClr>
                <a:srgbClr val="996633"/>
              </a:buClr>
              <a:buSzPct val="90000"/>
              <a:buFont typeface="Wingdings" pitchFamily="2" charset="2"/>
              <a:buAutoNum type="arabicPeriod"/>
            </a:pPr>
            <a:r>
              <a:rPr lang="en-US" sz="2000" dirty="0">
                <a:solidFill>
                  <a:srgbClr val="000000"/>
                </a:solidFill>
              </a:rPr>
              <a:t>Please Help</a:t>
            </a:r>
          </a:p>
          <a:p>
            <a:pPr marL="533400" indent="-533400">
              <a:spcBef>
                <a:spcPct val="10000"/>
              </a:spcBef>
              <a:buClr>
                <a:srgbClr val="996633"/>
              </a:buClr>
              <a:buSzPct val="90000"/>
              <a:buFont typeface="Wingdings" pitchFamily="2" charset="2"/>
              <a:buAutoNum type="arabicPeriod"/>
            </a:pPr>
            <a:r>
              <a:rPr lang="en-US" sz="2000" dirty="0">
                <a:solidFill>
                  <a:srgbClr val="000000"/>
                </a:solidFill>
              </a:rPr>
              <a:t>Please Help!</a:t>
            </a:r>
          </a:p>
          <a:p>
            <a:pPr marL="533400" indent="-533400">
              <a:spcBef>
                <a:spcPct val="10000"/>
              </a:spcBef>
              <a:buClr>
                <a:srgbClr val="996633"/>
              </a:buClr>
              <a:buSzPct val="90000"/>
              <a:buFont typeface="Wingdings" pitchFamily="2" charset="2"/>
              <a:buAutoNum type="arabicPeriod"/>
            </a:pPr>
            <a:r>
              <a:rPr lang="en-US" sz="2000" dirty="0">
                <a:solidFill>
                  <a:srgbClr val="000000"/>
                </a:solidFill>
              </a:rPr>
              <a:t>CS 150 Lab 2</a:t>
            </a:r>
          </a:p>
          <a:p>
            <a:pPr marL="533400" indent="-533400">
              <a:spcBef>
                <a:spcPct val="10000"/>
              </a:spcBef>
              <a:buClr>
                <a:srgbClr val="996633"/>
              </a:buClr>
              <a:buSzPct val="90000"/>
              <a:buFont typeface="Wingdings" pitchFamily="2" charset="2"/>
              <a:buAutoNum type="arabicPeriod"/>
            </a:pPr>
            <a:r>
              <a:rPr lang="en-US" sz="2000" dirty="0">
                <a:solidFill>
                  <a:srgbClr val="000000"/>
                </a:solidFill>
              </a:rPr>
              <a:t>CS-150 Web CT issue</a:t>
            </a:r>
          </a:p>
          <a:p>
            <a:pPr marL="533400" indent="-533400">
              <a:spcBef>
                <a:spcPct val="10000"/>
              </a:spcBef>
              <a:buClr>
                <a:srgbClr val="996633"/>
              </a:buClr>
              <a:buSzPct val="90000"/>
              <a:buFont typeface="Wingdings" pitchFamily="2" charset="2"/>
              <a:buAutoNum type="arabicPeriod"/>
            </a:pPr>
            <a:r>
              <a:rPr lang="en-US" sz="2000" dirty="0">
                <a:solidFill>
                  <a:srgbClr val="000000"/>
                </a:solidFill>
              </a:rPr>
              <a:t>Question</a:t>
            </a:r>
          </a:p>
          <a:p>
            <a:pPr marL="533400" indent="-533400">
              <a:spcBef>
                <a:spcPct val="10000"/>
              </a:spcBef>
              <a:buClr>
                <a:srgbClr val="996633"/>
              </a:buClr>
              <a:buSzPct val="90000"/>
              <a:buFont typeface="Wingdings" pitchFamily="2" charset="2"/>
              <a:buAutoNum type="arabicPeriod"/>
            </a:pPr>
            <a:r>
              <a:rPr lang="en-US" sz="2000" dirty="0" smtClean="0">
                <a:solidFill>
                  <a:srgbClr val="000000"/>
                </a:solidFill>
              </a:rPr>
              <a:t>CS-150L Registration</a:t>
            </a:r>
            <a:endParaRPr lang="en-US" sz="2000" dirty="0">
              <a:solidFill>
                <a:srgbClr val="000000"/>
              </a:solidFill>
            </a:endParaRPr>
          </a:p>
          <a:p>
            <a:pPr marL="533400" indent="-533400">
              <a:spcBef>
                <a:spcPct val="10000"/>
              </a:spcBef>
              <a:buClr>
                <a:srgbClr val="996633"/>
              </a:buClr>
              <a:buSzPct val="90000"/>
              <a:buFont typeface="Wingdings" pitchFamily="2" charset="2"/>
              <a:buAutoNum type="arabicPeriod"/>
            </a:pPr>
            <a:r>
              <a:rPr lang="en-US" sz="2000" dirty="0">
                <a:solidFill>
                  <a:srgbClr val="000000"/>
                </a:solidFill>
              </a:rPr>
              <a:t>Need help</a:t>
            </a:r>
          </a:p>
          <a:p>
            <a:pPr marL="533400" indent="-533400">
              <a:spcBef>
                <a:spcPct val="10000"/>
              </a:spcBef>
              <a:buClr>
                <a:srgbClr val="996633"/>
              </a:buClr>
              <a:buSzPct val="90000"/>
              <a:buFont typeface="Wingdings" pitchFamily="2" charset="2"/>
              <a:buAutoNum type="arabicPeriod"/>
            </a:pPr>
            <a:r>
              <a:rPr lang="en-US" sz="2000" dirty="0">
                <a:solidFill>
                  <a:srgbClr val="000000"/>
                </a:solidFill>
              </a:rPr>
              <a:t>Grade</a:t>
            </a:r>
          </a:p>
          <a:p>
            <a:pPr marL="533400" indent="-533400">
              <a:spcBef>
                <a:spcPct val="10000"/>
              </a:spcBef>
              <a:buClr>
                <a:srgbClr val="996633"/>
              </a:buClr>
              <a:buSzPct val="90000"/>
              <a:buFont typeface="Wingdings" pitchFamily="2" charset="2"/>
              <a:buAutoNum type="arabicPeriod"/>
            </a:pPr>
            <a:r>
              <a:rPr lang="en-US" sz="2000" dirty="0">
                <a:solidFill>
                  <a:srgbClr val="000000"/>
                </a:solidFill>
              </a:rPr>
              <a:t>&lt;blank&gt;</a:t>
            </a:r>
          </a:p>
          <a:p>
            <a:pPr marL="533400" indent="-533400">
              <a:spcBef>
                <a:spcPct val="10000"/>
              </a:spcBef>
              <a:buClr>
                <a:srgbClr val="996633"/>
              </a:buClr>
              <a:buSzPct val="90000"/>
              <a:buFont typeface="Wingdings" pitchFamily="2" charset="2"/>
              <a:buAutoNum type="arabicPeriod"/>
            </a:pPr>
            <a:r>
              <a:rPr lang="en-US" sz="2000" dirty="0">
                <a:solidFill>
                  <a:srgbClr val="000000"/>
                </a:solidFill>
              </a:rPr>
              <a:t>&lt;blank&gt;</a:t>
            </a:r>
          </a:p>
        </p:txBody>
      </p:sp>
      <p:sp>
        <p:nvSpPr>
          <p:cNvPr id="88069" name="Rectangle 5"/>
          <p:cNvSpPr>
            <a:spLocks noChangeArrowheads="1"/>
          </p:cNvSpPr>
          <p:nvPr/>
        </p:nvSpPr>
        <p:spPr bwMode="auto">
          <a:xfrm>
            <a:off x="4443413" y="2179638"/>
            <a:ext cx="4362450" cy="4044950"/>
          </a:xfrm>
          <a:prstGeom prst="rect">
            <a:avLst/>
          </a:prstGeom>
          <a:noFill/>
          <a:ln w="9525">
            <a:noFill/>
            <a:miter lim="800000"/>
            <a:headEnd/>
            <a:tailEnd/>
          </a:ln>
          <a:effectLst/>
        </p:spPr>
        <p:txBody>
          <a:bodyPr/>
          <a:lstStyle/>
          <a:p>
            <a:pPr marL="533400" indent="-533400">
              <a:spcBef>
                <a:spcPct val="10000"/>
              </a:spcBef>
              <a:buClr>
                <a:srgbClr val="996633"/>
              </a:buClr>
              <a:buSzPct val="90000"/>
              <a:buFont typeface="Wingdings" pitchFamily="2" charset="2"/>
              <a:buAutoNum type="arabicPeriod"/>
            </a:pPr>
            <a:r>
              <a:rPr lang="en-US" sz="2000" dirty="0">
                <a:solidFill>
                  <a:srgbClr val="0066FF"/>
                </a:solidFill>
              </a:rPr>
              <a:t>Hi – </a:t>
            </a:r>
            <a:r>
              <a:rPr lang="en-US" sz="2000" i="1" dirty="0">
                <a:solidFill>
                  <a:srgbClr val="0066FF"/>
                </a:solidFill>
                <a:latin typeface="Times New Roman" pitchFamily="18" charset="0"/>
              </a:rPr>
              <a:t>student</a:t>
            </a:r>
          </a:p>
          <a:p>
            <a:pPr marL="533400" indent="-533400">
              <a:spcBef>
                <a:spcPct val="10000"/>
              </a:spcBef>
              <a:buClr>
                <a:srgbClr val="996633"/>
              </a:buClr>
              <a:buSzPct val="90000"/>
              <a:buFont typeface="Wingdings" pitchFamily="2" charset="2"/>
              <a:buAutoNum type="arabicPeriod"/>
            </a:pPr>
            <a:r>
              <a:rPr lang="en-US" sz="2000" dirty="0">
                <a:solidFill>
                  <a:srgbClr val="FF3300"/>
                </a:solidFill>
              </a:rPr>
              <a:t>Important Problem</a:t>
            </a:r>
            <a:r>
              <a:rPr lang="en-US" sz="2000" i="1" dirty="0">
                <a:solidFill>
                  <a:srgbClr val="FF3300"/>
                </a:solidFill>
                <a:latin typeface="Times New Roman" pitchFamily="18" charset="0"/>
              </a:rPr>
              <a:t> </a:t>
            </a:r>
            <a:r>
              <a:rPr lang="en-US" sz="2000" dirty="0">
                <a:solidFill>
                  <a:srgbClr val="FF3300"/>
                </a:solidFill>
              </a:rPr>
              <a:t>–</a:t>
            </a:r>
            <a:r>
              <a:rPr lang="en-US" sz="2000" i="1" dirty="0">
                <a:solidFill>
                  <a:srgbClr val="FF3300"/>
                </a:solidFill>
                <a:latin typeface="Times New Roman" pitchFamily="18" charset="0"/>
              </a:rPr>
              <a:t> spam</a:t>
            </a:r>
          </a:p>
          <a:p>
            <a:pPr marL="533400" indent="-533400">
              <a:spcBef>
                <a:spcPct val="10000"/>
              </a:spcBef>
              <a:buClr>
                <a:srgbClr val="996633"/>
              </a:buClr>
              <a:buSzPct val="90000"/>
              <a:buFont typeface="Wingdings" pitchFamily="2" charset="2"/>
              <a:buAutoNum type="arabicPeriod"/>
            </a:pPr>
            <a:r>
              <a:rPr lang="en-US" sz="2000" dirty="0">
                <a:solidFill>
                  <a:srgbClr val="FF3300"/>
                </a:solidFill>
              </a:rPr>
              <a:t>Please Help –</a:t>
            </a:r>
            <a:r>
              <a:rPr lang="en-US" sz="2000" i="1" dirty="0">
                <a:solidFill>
                  <a:srgbClr val="FF3300"/>
                </a:solidFill>
                <a:latin typeface="Times New Roman" pitchFamily="18" charset="0"/>
              </a:rPr>
              <a:t> spam</a:t>
            </a:r>
          </a:p>
          <a:p>
            <a:pPr marL="533400" indent="-533400">
              <a:spcBef>
                <a:spcPct val="10000"/>
              </a:spcBef>
              <a:buClr>
                <a:srgbClr val="996633"/>
              </a:buClr>
              <a:buSzPct val="90000"/>
              <a:buFont typeface="Wingdings" pitchFamily="2" charset="2"/>
              <a:buAutoNum type="arabicPeriod"/>
            </a:pPr>
            <a:r>
              <a:rPr lang="en-US" sz="2000" dirty="0">
                <a:solidFill>
                  <a:srgbClr val="0066FF"/>
                </a:solidFill>
              </a:rPr>
              <a:t>Please Help! – </a:t>
            </a:r>
            <a:r>
              <a:rPr lang="en-US" sz="2000" i="1" dirty="0">
                <a:solidFill>
                  <a:srgbClr val="0066FF"/>
                </a:solidFill>
                <a:latin typeface="Times New Roman" pitchFamily="18" charset="0"/>
              </a:rPr>
              <a:t>student</a:t>
            </a:r>
            <a:endParaRPr lang="en-US" sz="2000" dirty="0">
              <a:solidFill>
                <a:srgbClr val="0066FF"/>
              </a:solidFill>
            </a:endParaRPr>
          </a:p>
          <a:p>
            <a:pPr marL="533400" indent="-533400">
              <a:spcBef>
                <a:spcPct val="10000"/>
              </a:spcBef>
              <a:buClr>
                <a:srgbClr val="996633"/>
              </a:buClr>
              <a:buSzPct val="90000"/>
              <a:buFont typeface="Wingdings" pitchFamily="2" charset="2"/>
              <a:buAutoNum type="arabicPeriod"/>
            </a:pPr>
            <a:r>
              <a:rPr lang="en-US" sz="2000" dirty="0">
                <a:solidFill>
                  <a:srgbClr val="008000"/>
                </a:solidFill>
              </a:rPr>
              <a:t>CS 150 Lab 2 – </a:t>
            </a:r>
            <a:r>
              <a:rPr lang="en-US" sz="2000" i="1" dirty="0">
                <a:solidFill>
                  <a:srgbClr val="008000"/>
                </a:solidFill>
                <a:latin typeface="Times New Roman" pitchFamily="18" charset="0"/>
              </a:rPr>
              <a:t>student</a:t>
            </a:r>
            <a:endParaRPr lang="en-US" sz="2000" dirty="0">
              <a:solidFill>
                <a:srgbClr val="008000"/>
              </a:solidFill>
            </a:endParaRPr>
          </a:p>
          <a:p>
            <a:pPr marL="533400" indent="-533400">
              <a:spcBef>
                <a:spcPct val="10000"/>
              </a:spcBef>
              <a:buClr>
                <a:srgbClr val="996633"/>
              </a:buClr>
              <a:buSzPct val="90000"/>
              <a:buFont typeface="Wingdings" pitchFamily="2" charset="2"/>
              <a:buAutoNum type="arabicPeriod"/>
            </a:pPr>
            <a:r>
              <a:rPr lang="en-US" sz="2000" dirty="0">
                <a:solidFill>
                  <a:srgbClr val="008000"/>
                </a:solidFill>
              </a:rPr>
              <a:t>CS-150 Web CT issue – </a:t>
            </a:r>
            <a:r>
              <a:rPr lang="en-US" sz="2000" i="1" dirty="0">
                <a:solidFill>
                  <a:srgbClr val="008000"/>
                </a:solidFill>
                <a:latin typeface="Times New Roman" pitchFamily="18" charset="0"/>
              </a:rPr>
              <a:t>student</a:t>
            </a:r>
            <a:endParaRPr lang="en-US" sz="2000" dirty="0">
              <a:solidFill>
                <a:srgbClr val="008000"/>
              </a:solidFill>
            </a:endParaRPr>
          </a:p>
          <a:p>
            <a:pPr marL="533400" indent="-533400">
              <a:spcBef>
                <a:spcPct val="10000"/>
              </a:spcBef>
              <a:buClr>
                <a:srgbClr val="996633"/>
              </a:buClr>
              <a:buSzPct val="90000"/>
              <a:buFont typeface="Wingdings" pitchFamily="2" charset="2"/>
              <a:buAutoNum type="arabicPeriod"/>
            </a:pPr>
            <a:r>
              <a:rPr lang="en-US" sz="2000" dirty="0">
                <a:solidFill>
                  <a:srgbClr val="0066FF"/>
                </a:solidFill>
              </a:rPr>
              <a:t>Question – </a:t>
            </a:r>
            <a:r>
              <a:rPr lang="en-US" sz="2000" i="1" dirty="0">
                <a:solidFill>
                  <a:srgbClr val="0066FF"/>
                </a:solidFill>
                <a:latin typeface="Times New Roman" pitchFamily="18" charset="0"/>
              </a:rPr>
              <a:t>student</a:t>
            </a:r>
            <a:endParaRPr lang="en-US" sz="2000" dirty="0">
              <a:solidFill>
                <a:srgbClr val="0066FF"/>
              </a:solidFill>
            </a:endParaRPr>
          </a:p>
          <a:p>
            <a:pPr marL="533400" indent="-533400">
              <a:spcBef>
                <a:spcPct val="10000"/>
              </a:spcBef>
              <a:buClr>
                <a:srgbClr val="996633"/>
              </a:buClr>
              <a:buSzPct val="90000"/>
              <a:buFont typeface="Wingdings" pitchFamily="2" charset="2"/>
              <a:buAutoNum type="arabicPeriod"/>
            </a:pPr>
            <a:r>
              <a:rPr lang="en-US" sz="2000" dirty="0">
                <a:solidFill>
                  <a:srgbClr val="008000"/>
                </a:solidFill>
              </a:rPr>
              <a:t>CS-150L Registration – </a:t>
            </a:r>
            <a:r>
              <a:rPr lang="en-US" sz="2000" i="1" dirty="0">
                <a:solidFill>
                  <a:srgbClr val="008000"/>
                </a:solidFill>
                <a:latin typeface="Times New Roman" pitchFamily="18" charset="0"/>
              </a:rPr>
              <a:t>student</a:t>
            </a:r>
            <a:endParaRPr lang="en-US" sz="2000" dirty="0">
              <a:solidFill>
                <a:srgbClr val="008000"/>
              </a:solidFill>
            </a:endParaRPr>
          </a:p>
          <a:p>
            <a:pPr marL="533400" indent="-533400">
              <a:spcBef>
                <a:spcPct val="10000"/>
              </a:spcBef>
              <a:buClr>
                <a:srgbClr val="996633"/>
              </a:buClr>
              <a:buSzPct val="90000"/>
              <a:buFont typeface="Wingdings" pitchFamily="2" charset="2"/>
              <a:buAutoNum type="arabicPeriod"/>
            </a:pPr>
            <a:r>
              <a:rPr lang="en-US" sz="2000" dirty="0">
                <a:solidFill>
                  <a:srgbClr val="0066FF"/>
                </a:solidFill>
              </a:rPr>
              <a:t>Need help – </a:t>
            </a:r>
            <a:r>
              <a:rPr lang="en-US" sz="2000" i="1" dirty="0">
                <a:solidFill>
                  <a:srgbClr val="0066FF"/>
                </a:solidFill>
                <a:latin typeface="Times New Roman" pitchFamily="18" charset="0"/>
              </a:rPr>
              <a:t>student</a:t>
            </a:r>
            <a:endParaRPr lang="en-US" sz="2000" dirty="0">
              <a:solidFill>
                <a:srgbClr val="0066FF"/>
              </a:solidFill>
            </a:endParaRPr>
          </a:p>
          <a:p>
            <a:pPr marL="533400" indent="-533400">
              <a:spcBef>
                <a:spcPct val="10000"/>
              </a:spcBef>
              <a:buClr>
                <a:srgbClr val="996633"/>
              </a:buClr>
              <a:buSzPct val="90000"/>
              <a:buFont typeface="Wingdings" pitchFamily="2" charset="2"/>
              <a:buAutoNum type="arabicPeriod"/>
            </a:pPr>
            <a:r>
              <a:rPr lang="en-US" sz="2000" dirty="0">
                <a:solidFill>
                  <a:srgbClr val="FF3300"/>
                </a:solidFill>
              </a:rPr>
              <a:t>Grade</a:t>
            </a:r>
            <a:r>
              <a:rPr lang="en-US" sz="2000" i="1" dirty="0">
                <a:solidFill>
                  <a:srgbClr val="FF3300"/>
                </a:solidFill>
                <a:latin typeface="Times New Roman" pitchFamily="18" charset="0"/>
              </a:rPr>
              <a:t> </a:t>
            </a:r>
            <a:r>
              <a:rPr lang="en-US" sz="2000" dirty="0">
                <a:solidFill>
                  <a:srgbClr val="FF3300"/>
                </a:solidFill>
              </a:rPr>
              <a:t>–</a:t>
            </a:r>
            <a:r>
              <a:rPr lang="en-US" sz="2000" i="1" dirty="0">
                <a:solidFill>
                  <a:srgbClr val="FF3300"/>
                </a:solidFill>
                <a:latin typeface="Times New Roman" pitchFamily="18" charset="0"/>
              </a:rPr>
              <a:t> spam</a:t>
            </a:r>
          </a:p>
          <a:p>
            <a:pPr marL="533400" indent="-533400">
              <a:spcBef>
                <a:spcPct val="10000"/>
              </a:spcBef>
              <a:buClr>
                <a:srgbClr val="996633"/>
              </a:buClr>
              <a:buSzPct val="90000"/>
              <a:buFont typeface="Wingdings" pitchFamily="2" charset="2"/>
              <a:buAutoNum type="arabicPeriod"/>
            </a:pPr>
            <a:r>
              <a:rPr lang="en-US" sz="2000" dirty="0">
                <a:solidFill>
                  <a:srgbClr val="0066FF"/>
                </a:solidFill>
              </a:rPr>
              <a:t>&lt;blank&gt; – </a:t>
            </a:r>
            <a:r>
              <a:rPr lang="en-US" sz="2000" i="1" dirty="0">
                <a:solidFill>
                  <a:srgbClr val="0066FF"/>
                </a:solidFill>
                <a:latin typeface="Times New Roman" pitchFamily="18" charset="0"/>
              </a:rPr>
              <a:t>student</a:t>
            </a:r>
          </a:p>
          <a:p>
            <a:pPr marL="533400" indent="-533400">
              <a:spcBef>
                <a:spcPct val="10000"/>
              </a:spcBef>
              <a:buClr>
                <a:srgbClr val="996633"/>
              </a:buClr>
              <a:buSzPct val="90000"/>
              <a:buFont typeface="Wingdings" pitchFamily="2" charset="2"/>
              <a:buAutoNum type="arabicPeriod"/>
            </a:pPr>
            <a:r>
              <a:rPr lang="en-US" sz="2000" dirty="0">
                <a:solidFill>
                  <a:srgbClr val="FF3300"/>
                </a:solidFill>
              </a:rPr>
              <a:t>&lt;blank&gt;</a:t>
            </a:r>
            <a:r>
              <a:rPr lang="en-US" sz="2000" i="1" dirty="0">
                <a:solidFill>
                  <a:srgbClr val="FF3300"/>
                </a:solidFill>
                <a:latin typeface="Times New Roman" pitchFamily="18" charset="0"/>
              </a:rPr>
              <a:t> </a:t>
            </a:r>
            <a:r>
              <a:rPr lang="en-US" sz="2000" dirty="0">
                <a:solidFill>
                  <a:srgbClr val="FF3300"/>
                </a:solidFill>
              </a:rPr>
              <a:t>–</a:t>
            </a:r>
            <a:r>
              <a:rPr lang="en-US" sz="2000" i="1" dirty="0">
                <a:solidFill>
                  <a:srgbClr val="FF3300"/>
                </a:solidFill>
                <a:latin typeface="Times New Roman" pitchFamily="18" charset="0"/>
              </a:rPr>
              <a:t> spam</a:t>
            </a:r>
          </a:p>
        </p:txBody>
      </p:sp>
    </p:spTree>
    <p:extLst>
      <p:ext uri="{BB962C8B-B14F-4D97-AF65-F5344CB8AC3E}">
        <p14:creationId xmlns:p14="http://schemas.microsoft.com/office/powerpoint/2010/main" val="174870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8069"/>
                                        </p:tgtEl>
                                        <p:attrNameLst>
                                          <p:attrName>style.visibility</p:attrName>
                                        </p:attrNameLst>
                                      </p:cBhvr>
                                      <p:to>
                                        <p:strVal val="visible"/>
                                      </p:to>
                                    </p:set>
                                    <p:animEffect transition="in" filter="checkerboard(across)">
                                      <p:cBhvr>
                                        <p:cTn id="7" dur="2000"/>
                                        <p:tgtEl>
                                          <p:spTgt spid="88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0940BB5-B5DA-4067-BBF7-9BEF54C3A445}" type="slidenum">
              <a:rPr lang="en-US">
                <a:solidFill>
                  <a:srgbClr val="000000"/>
                </a:solidFill>
              </a:rPr>
              <a:pPr/>
              <a:t>37</a:t>
            </a:fld>
            <a:endParaRPr lang="en-US" dirty="0">
              <a:solidFill>
                <a:srgbClr val="000000"/>
              </a:solidFill>
            </a:endParaRPr>
          </a:p>
        </p:txBody>
      </p:sp>
      <p:sp>
        <p:nvSpPr>
          <p:cNvPr id="89090" name="Rectangle 2"/>
          <p:cNvSpPr>
            <a:spLocks noGrp="1" noChangeArrowheads="1"/>
          </p:cNvSpPr>
          <p:nvPr>
            <p:ph type="title"/>
          </p:nvPr>
        </p:nvSpPr>
        <p:spPr>
          <a:xfrm>
            <a:off x="914400" y="277813"/>
            <a:ext cx="8020050" cy="712787"/>
          </a:xfrm>
        </p:spPr>
        <p:txBody>
          <a:bodyPr/>
          <a:lstStyle/>
          <a:p>
            <a:r>
              <a:rPr lang="en-US" dirty="0"/>
              <a:t>e-mail body – Give Context</a:t>
            </a:r>
          </a:p>
        </p:txBody>
      </p:sp>
      <p:sp>
        <p:nvSpPr>
          <p:cNvPr id="89091" name="Rectangle 3"/>
          <p:cNvSpPr>
            <a:spLocks noGrp="1" noChangeArrowheads="1"/>
          </p:cNvSpPr>
          <p:nvPr>
            <p:ph type="body" idx="1"/>
          </p:nvPr>
        </p:nvSpPr>
        <p:spPr>
          <a:xfrm>
            <a:off x="895350" y="1476375"/>
            <a:ext cx="7696200" cy="2092325"/>
          </a:xfrm>
        </p:spPr>
        <p:txBody>
          <a:bodyPr/>
          <a:lstStyle/>
          <a:p>
            <a:r>
              <a:rPr lang="en-US" dirty="0"/>
              <a:t>"Professor, I registered for the class on Jan 22. Why am I not registered for </a:t>
            </a:r>
            <a:r>
              <a:rPr lang="en-US" dirty="0" err="1"/>
              <a:t>WebCt</a:t>
            </a:r>
            <a:r>
              <a:rPr lang="en-US" dirty="0"/>
              <a:t>. Please help with this problem. Thanks."</a:t>
            </a:r>
          </a:p>
        </p:txBody>
      </p:sp>
      <p:sp>
        <p:nvSpPr>
          <p:cNvPr id="89092" name="Rectangle 4"/>
          <p:cNvSpPr>
            <a:spLocks noChangeArrowheads="1"/>
          </p:cNvSpPr>
          <p:nvPr/>
        </p:nvSpPr>
        <p:spPr bwMode="auto">
          <a:xfrm>
            <a:off x="914400" y="3943350"/>
            <a:ext cx="7772400" cy="2349500"/>
          </a:xfrm>
          <a:prstGeom prst="rect">
            <a:avLst/>
          </a:prstGeom>
          <a:noFill/>
          <a:ln w="9525">
            <a:noFill/>
            <a:miter lim="800000"/>
            <a:headEnd/>
            <a:tailEnd/>
          </a:ln>
          <a:effectLst/>
        </p:spPr>
        <p:txBody>
          <a:bodyPr/>
          <a:lstStyle/>
          <a:p>
            <a:pPr marL="342900" indent="-342900">
              <a:spcBef>
                <a:spcPct val="45000"/>
              </a:spcBef>
              <a:buClr>
                <a:srgbClr val="996633"/>
              </a:buClr>
              <a:buSzPct val="90000"/>
              <a:buFont typeface="Wingdings" pitchFamily="2" charset="2"/>
              <a:buChar char="n"/>
            </a:pPr>
            <a:r>
              <a:rPr lang="en-US" sz="2800" dirty="0">
                <a:solidFill>
                  <a:srgbClr val="009900"/>
                </a:solidFill>
              </a:rPr>
              <a:t>What class? </a:t>
            </a:r>
          </a:p>
          <a:p>
            <a:pPr marL="342900" indent="-342900">
              <a:spcBef>
                <a:spcPct val="45000"/>
              </a:spcBef>
              <a:buClr>
                <a:srgbClr val="996633"/>
              </a:buClr>
              <a:buSzPct val="90000"/>
              <a:buFont typeface="Wingdings" pitchFamily="2" charset="2"/>
              <a:buChar char="n"/>
            </a:pPr>
            <a:r>
              <a:rPr lang="en-US" sz="2800" dirty="0">
                <a:solidFill>
                  <a:srgbClr val="009900"/>
                </a:solidFill>
              </a:rPr>
              <a:t>Spring 2008 I taught 10 sections of CS-150 and 2 sections CS-257. All </a:t>
            </a:r>
            <a:r>
              <a:rPr lang="en-US" sz="2800" dirty="0" smtClean="0">
                <a:solidFill>
                  <a:srgbClr val="009900"/>
                </a:solidFill>
              </a:rPr>
              <a:t>used </a:t>
            </a:r>
            <a:r>
              <a:rPr lang="en-US" sz="2800" dirty="0">
                <a:solidFill>
                  <a:srgbClr val="009900"/>
                </a:solidFill>
              </a:rPr>
              <a:t>WebCT.</a:t>
            </a:r>
          </a:p>
          <a:p>
            <a:pPr marL="342900" indent="-342900">
              <a:spcBef>
                <a:spcPct val="45000"/>
              </a:spcBef>
              <a:buClr>
                <a:srgbClr val="996633"/>
              </a:buClr>
              <a:buSzPct val="90000"/>
              <a:buFont typeface="Wingdings" pitchFamily="2" charset="2"/>
              <a:buChar char="n"/>
            </a:pPr>
            <a:r>
              <a:rPr lang="en-US" sz="2800" dirty="0">
                <a:solidFill>
                  <a:srgbClr val="009900"/>
                </a:solidFill>
              </a:rPr>
              <a:t>Tell me what class and what section.</a:t>
            </a:r>
          </a:p>
        </p:txBody>
      </p:sp>
    </p:spTree>
    <p:extLst>
      <p:ext uri="{BB962C8B-B14F-4D97-AF65-F5344CB8AC3E}">
        <p14:creationId xmlns:p14="http://schemas.microsoft.com/office/powerpoint/2010/main" val="110022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9092"/>
                                        </p:tgtEl>
                                        <p:attrNameLst>
                                          <p:attrName>style.visibility</p:attrName>
                                        </p:attrNameLst>
                                      </p:cBhvr>
                                      <p:to>
                                        <p:strVal val="visible"/>
                                      </p:to>
                                    </p:set>
                                    <p:animEffect transition="in" filter="checkerboard(across)">
                                      <p:cBhvr>
                                        <p:cTn id="7" dur="2000"/>
                                        <p:tgtEl>
                                          <p:spTgt spid="89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7C5B4EBF-ACBD-400F-983E-E1859FECED71}" type="slidenum">
              <a:rPr lang="en-US">
                <a:solidFill>
                  <a:srgbClr val="000000"/>
                </a:solidFill>
              </a:rPr>
              <a:pPr/>
              <a:t>38</a:t>
            </a:fld>
            <a:endParaRPr lang="en-US">
              <a:solidFill>
                <a:srgbClr val="000000"/>
              </a:solidFill>
            </a:endParaRPr>
          </a:p>
        </p:txBody>
      </p:sp>
      <p:sp>
        <p:nvSpPr>
          <p:cNvPr id="90114" name="Rectangle 2"/>
          <p:cNvSpPr>
            <a:spLocks noGrp="1" noChangeArrowheads="1"/>
          </p:cNvSpPr>
          <p:nvPr>
            <p:ph type="title"/>
          </p:nvPr>
        </p:nvSpPr>
        <p:spPr/>
        <p:txBody>
          <a:bodyPr/>
          <a:lstStyle/>
          <a:p>
            <a:r>
              <a:rPr lang="en-US"/>
              <a:t>e-mail body – Necessity of Context</a:t>
            </a:r>
          </a:p>
        </p:txBody>
      </p:sp>
      <p:sp>
        <p:nvSpPr>
          <p:cNvPr id="90115" name="Rectangle 3"/>
          <p:cNvSpPr>
            <a:spLocks noGrp="1" noChangeArrowheads="1"/>
          </p:cNvSpPr>
          <p:nvPr>
            <p:ph type="body" idx="1"/>
          </p:nvPr>
        </p:nvSpPr>
        <p:spPr>
          <a:xfrm>
            <a:off x="923925" y="5105400"/>
            <a:ext cx="7677150" cy="1397000"/>
          </a:xfrm>
        </p:spPr>
        <p:txBody>
          <a:bodyPr/>
          <a:lstStyle/>
          <a:p>
            <a:pPr marL="457200" indent="-419100"/>
            <a:r>
              <a:rPr lang="en-US" sz="2400">
                <a:solidFill>
                  <a:srgbClr val="0033CC"/>
                </a:solidFill>
              </a:rPr>
              <a:t>Reply:</a:t>
            </a:r>
          </a:p>
          <a:p>
            <a:pPr marL="457200" indent="-419100">
              <a:buFont typeface="Wingdings" pitchFamily="2" charset="2"/>
              <a:buNone/>
            </a:pPr>
            <a:r>
              <a:rPr lang="en-US" sz="2400">
                <a:solidFill>
                  <a:srgbClr val="0033CC"/>
                </a:solidFill>
              </a:rPr>
              <a:t>		</a:t>
            </a:r>
            <a:r>
              <a:rPr lang="en-US" sz="2400"/>
              <a:t>Sorry Will, but I think you have the wrong Joel.</a:t>
            </a:r>
          </a:p>
          <a:p>
            <a:pPr marL="457200" indent="-419100">
              <a:buFont typeface="Wingdings" pitchFamily="2" charset="2"/>
              <a:buNone/>
            </a:pPr>
            <a:r>
              <a:rPr lang="en-US" sz="2400"/>
              <a:t>		I teach computer science.</a:t>
            </a:r>
          </a:p>
        </p:txBody>
      </p:sp>
      <p:sp>
        <p:nvSpPr>
          <p:cNvPr id="90116" name="Text Box 4"/>
          <p:cNvSpPr txBox="1">
            <a:spLocks noChangeArrowheads="1"/>
          </p:cNvSpPr>
          <p:nvPr/>
        </p:nvSpPr>
        <p:spPr bwMode="auto">
          <a:xfrm>
            <a:off x="1266825" y="2324100"/>
            <a:ext cx="7486650" cy="2647950"/>
          </a:xfrm>
          <a:prstGeom prst="rect">
            <a:avLst/>
          </a:prstGeom>
          <a:noFill/>
          <a:ln w="9525">
            <a:noFill/>
            <a:miter lim="800000"/>
            <a:headEnd/>
            <a:tailEnd/>
          </a:ln>
          <a:effectLst/>
        </p:spPr>
        <p:txBody>
          <a:bodyPr>
            <a:spAutoFit/>
          </a:bodyPr>
          <a:lstStyle/>
          <a:p>
            <a:pPr marL="342900" indent="-342900"/>
            <a:r>
              <a:rPr lang="en-US" sz="2400">
                <a:solidFill>
                  <a:srgbClr val="000000"/>
                </a:solidFill>
              </a:rPr>
              <a:t>Joel,</a:t>
            </a:r>
          </a:p>
          <a:p>
            <a:pPr marL="342900" indent="-342900"/>
            <a:r>
              <a:rPr lang="en-US" sz="2400">
                <a:solidFill>
                  <a:srgbClr val="000000"/>
                </a:solidFill>
              </a:rPr>
              <a:t>I was wondering if it was possible to fill the English core requirement with English 221 (Creative Writing) in place of English 219 or 220. I've had some scheduling issues with those classes.</a:t>
            </a:r>
          </a:p>
          <a:p>
            <a:pPr marL="342900" indent="-342900"/>
            <a:r>
              <a:rPr lang="en-US" sz="2400">
                <a:solidFill>
                  <a:srgbClr val="000000"/>
                </a:solidFill>
              </a:rPr>
              <a:t>Thanks,</a:t>
            </a:r>
          </a:p>
          <a:p>
            <a:pPr marL="342900" indent="-342900"/>
            <a:r>
              <a:rPr lang="en-US" sz="2400">
                <a:solidFill>
                  <a:srgbClr val="000000"/>
                </a:solidFill>
              </a:rPr>
              <a:t>--Will</a:t>
            </a:r>
          </a:p>
        </p:txBody>
      </p:sp>
      <p:sp>
        <p:nvSpPr>
          <p:cNvPr id="90117" name="Rectangle 5"/>
          <p:cNvSpPr>
            <a:spLocks noChangeArrowheads="1"/>
          </p:cNvSpPr>
          <p:nvPr/>
        </p:nvSpPr>
        <p:spPr bwMode="auto">
          <a:xfrm>
            <a:off x="838200" y="1381125"/>
            <a:ext cx="7772400" cy="1035050"/>
          </a:xfrm>
          <a:prstGeom prst="rect">
            <a:avLst/>
          </a:prstGeom>
          <a:noFill/>
          <a:ln w="9525">
            <a:noFill/>
            <a:miter lim="800000"/>
            <a:headEnd/>
            <a:tailEnd/>
          </a:ln>
          <a:effectLst/>
        </p:spPr>
        <p:txBody>
          <a:bodyPr/>
          <a:lstStyle/>
          <a:p>
            <a:pPr marL="342900" indent="-342900">
              <a:spcBef>
                <a:spcPct val="20000"/>
              </a:spcBef>
              <a:buClr>
                <a:srgbClr val="996633"/>
              </a:buClr>
              <a:buSzPct val="90000"/>
              <a:buFont typeface="Wingdings" pitchFamily="2" charset="2"/>
              <a:buChar char="n"/>
            </a:pPr>
            <a:r>
              <a:rPr lang="en-US" sz="2400">
                <a:solidFill>
                  <a:srgbClr val="0033CC"/>
                </a:solidFill>
              </a:rPr>
              <a:t>Subject:</a:t>
            </a:r>
            <a:r>
              <a:rPr lang="en-US" sz="2400">
                <a:solidFill>
                  <a:srgbClr val="000000"/>
                </a:solidFill>
              </a:rPr>
              <a:t> English Credit</a:t>
            </a:r>
          </a:p>
          <a:p>
            <a:pPr marL="342900" indent="-342900">
              <a:spcBef>
                <a:spcPct val="20000"/>
              </a:spcBef>
              <a:buClr>
                <a:srgbClr val="996633"/>
              </a:buClr>
              <a:buSzPct val="90000"/>
              <a:buFont typeface="Wingdings" pitchFamily="2" charset="2"/>
              <a:buChar char="n"/>
            </a:pPr>
            <a:r>
              <a:rPr lang="en-US" sz="2400">
                <a:solidFill>
                  <a:srgbClr val="0033CC"/>
                </a:solidFill>
              </a:rPr>
              <a:t>Body:</a:t>
            </a:r>
          </a:p>
        </p:txBody>
      </p:sp>
    </p:spTree>
    <p:extLst>
      <p:ext uri="{BB962C8B-B14F-4D97-AF65-F5344CB8AC3E}">
        <p14:creationId xmlns:p14="http://schemas.microsoft.com/office/powerpoint/2010/main" val="22217963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1FA7ED-801E-4CB8-A88E-78EAA0351BDF}" type="slidenum">
              <a:rPr lang="en-US">
                <a:solidFill>
                  <a:srgbClr val="000000"/>
                </a:solidFill>
              </a:rPr>
              <a:pPr/>
              <a:t>39</a:t>
            </a:fld>
            <a:endParaRPr lang="en-US">
              <a:solidFill>
                <a:srgbClr val="000000"/>
              </a:solidFill>
            </a:endParaRPr>
          </a:p>
        </p:txBody>
      </p:sp>
      <p:sp>
        <p:nvSpPr>
          <p:cNvPr id="91138" name="Rectangle 2"/>
          <p:cNvSpPr>
            <a:spLocks noGrp="1" noChangeArrowheads="1"/>
          </p:cNvSpPr>
          <p:nvPr>
            <p:ph type="title"/>
          </p:nvPr>
        </p:nvSpPr>
        <p:spPr/>
        <p:txBody>
          <a:bodyPr/>
          <a:lstStyle/>
          <a:p>
            <a:r>
              <a:rPr lang="en-US"/>
              <a:t>e-mail – Necessity of Context: part 2</a:t>
            </a:r>
          </a:p>
        </p:txBody>
      </p:sp>
      <p:sp>
        <p:nvSpPr>
          <p:cNvPr id="91139" name="Rectangle 3"/>
          <p:cNvSpPr>
            <a:spLocks noGrp="1" noChangeArrowheads="1"/>
          </p:cNvSpPr>
          <p:nvPr>
            <p:ph type="body" idx="1"/>
          </p:nvPr>
        </p:nvSpPr>
        <p:spPr/>
        <p:txBody>
          <a:bodyPr/>
          <a:lstStyle/>
          <a:p>
            <a:r>
              <a:rPr lang="en-US">
                <a:solidFill>
                  <a:srgbClr val="0033CC"/>
                </a:solidFill>
              </a:rPr>
              <a:t>The reply to the reply:</a:t>
            </a:r>
          </a:p>
          <a:p>
            <a:pPr>
              <a:buFont typeface="Wingdings" pitchFamily="2" charset="2"/>
              <a:buNone/>
            </a:pPr>
            <a:r>
              <a:rPr lang="en-US"/>
              <a:t>Joel,</a:t>
            </a:r>
          </a:p>
          <a:p>
            <a:pPr>
              <a:buFont typeface="Wingdings" pitchFamily="2" charset="2"/>
              <a:buNone/>
            </a:pPr>
            <a:r>
              <a:rPr lang="en-US"/>
              <a:t>Sorry for the confusion. I talked to Lynne [the Computer Science department's Coordinator of Program Advisement] about it, and she said you're on the CS Undergrad Curriculum Committee and might know the answer. Do you know who I might talk to about that?</a:t>
            </a:r>
          </a:p>
          <a:p>
            <a:pPr>
              <a:buFont typeface="Wingdings" pitchFamily="2" charset="2"/>
              <a:buNone/>
            </a:pPr>
            <a:r>
              <a:rPr lang="en-US"/>
              <a:t>Thanks,</a:t>
            </a:r>
          </a:p>
          <a:p>
            <a:pPr>
              <a:buFont typeface="Wingdings" pitchFamily="2" charset="2"/>
              <a:buNone/>
            </a:pPr>
            <a:r>
              <a:rPr lang="en-US"/>
              <a:t>--Will</a:t>
            </a:r>
          </a:p>
        </p:txBody>
      </p:sp>
    </p:spTree>
    <p:extLst>
      <p:ext uri="{BB962C8B-B14F-4D97-AF65-F5344CB8AC3E}">
        <p14:creationId xmlns:p14="http://schemas.microsoft.com/office/powerpoint/2010/main" val="1508685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21D6AB7-4287-4DC7-9BCA-F548E6702162}" type="slidenum">
              <a:rPr lang="en-US"/>
              <a:pPr/>
              <a:t>4</a:t>
            </a:fld>
            <a:endParaRPr lang="en-US" dirty="0"/>
          </a:p>
        </p:txBody>
      </p:sp>
      <p:sp>
        <p:nvSpPr>
          <p:cNvPr id="108546" name="Rectangle 2"/>
          <p:cNvSpPr>
            <a:spLocks noGrp="1" noChangeArrowheads="1"/>
          </p:cNvSpPr>
          <p:nvPr>
            <p:ph type="title"/>
          </p:nvPr>
        </p:nvSpPr>
        <p:spPr/>
        <p:txBody>
          <a:bodyPr/>
          <a:lstStyle/>
          <a:p>
            <a:r>
              <a:rPr lang="en-US" dirty="0"/>
              <a:t>WebCT Login: </a:t>
            </a:r>
            <a:r>
              <a:rPr lang="en-US" dirty="0">
                <a:hlinkClick r:id="rId2"/>
              </a:rPr>
              <a:t>http://vista.unm.edu/</a:t>
            </a:r>
            <a:endParaRPr lang="en-US" dirty="0"/>
          </a:p>
        </p:txBody>
      </p:sp>
      <p:pic>
        <p:nvPicPr>
          <p:cNvPr id="7" name="Picture 6" descr="WebCTLogin2.png"/>
          <p:cNvPicPr>
            <a:picLocks noChangeAspect="1"/>
          </p:cNvPicPr>
          <p:nvPr/>
        </p:nvPicPr>
        <p:blipFill>
          <a:blip r:embed="rId3" cstate="print"/>
          <a:stretch>
            <a:fillRect/>
          </a:stretch>
        </p:blipFill>
        <p:spPr>
          <a:xfrm>
            <a:off x="1516284" y="970070"/>
            <a:ext cx="7390105" cy="5679586"/>
          </a:xfrm>
          <a:prstGeom prst="rect">
            <a:avLst/>
          </a:prstGeom>
        </p:spPr>
      </p:pic>
      <p:sp>
        <p:nvSpPr>
          <p:cNvPr id="8" name="TextBox 7"/>
          <p:cNvSpPr txBox="1"/>
          <p:nvPr/>
        </p:nvSpPr>
        <p:spPr>
          <a:xfrm>
            <a:off x="266218" y="5231756"/>
            <a:ext cx="1770926" cy="461665"/>
          </a:xfrm>
          <a:prstGeom prst="rect">
            <a:avLst/>
          </a:prstGeom>
          <a:solidFill>
            <a:schemeClr val="bg1"/>
          </a:solidFill>
          <a:ln w="38100">
            <a:solidFill>
              <a:srgbClr val="996633"/>
            </a:solidFill>
          </a:ln>
        </p:spPr>
        <p:txBody>
          <a:bodyPr wrap="square" rtlCol="0">
            <a:spAutoFit/>
          </a:bodyPr>
          <a:lstStyle/>
          <a:p>
            <a:r>
              <a:rPr lang="en-US" sz="2400" dirty="0" smtClean="0"/>
              <a:t>Course List</a:t>
            </a:r>
          </a:p>
        </p:txBody>
      </p:sp>
      <p:cxnSp>
        <p:nvCxnSpPr>
          <p:cNvPr id="9" name="Shape 8"/>
          <p:cNvCxnSpPr>
            <a:stCxn id="8" idx="0"/>
          </p:cNvCxnSpPr>
          <p:nvPr/>
        </p:nvCxnSpPr>
        <p:spPr>
          <a:xfrm rot="5400000" flipH="1" flipV="1">
            <a:off x="1565476" y="3405851"/>
            <a:ext cx="1412110" cy="2239701"/>
          </a:xfrm>
          <a:prstGeom prst="curvedConnector2">
            <a:avLst/>
          </a:prstGeom>
          <a:ln w="38100">
            <a:solidFill>
              <a:srgbClr val="996633"/>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e-mail Subject</a:t>
            </a:r>
            <a:endParaRPr lang="en-US" dirty="0"/>
          </a:p>
        </p:txBody>
      </p:sp>
      <p:sp>
        <p:nvSpPr>
          <p:cNvPr id="3" name="Content Placeholder 2"/>
          <p:cNvSpPr>
            <a:spLocks noGrp="1"/>
          </p:cNvSpPr>
          <p:nvPr>
            <p:ph idx="1"/>
          </p:nvPr>
        </p:nvSpPr>
        <p:spPr>
          <a:xfrm>
            <a:off x="914400" y="1295400"/>
            <a:ext cx="7772400" cy="5128549"/>
          </a:xfrm>
        </p:spPr>
        <p:txBody>
          <a:bodyPr/>
          <a:lstStyle/>
          <a:p>
            <a:pPr>
              <a:buNone/>
            </a:pPr>
            <a:r>
              <a:rPr lang="en-US" dirty="0" smtClean="0"/>
              <a:t>Travis is was breezing through lab 2 of CS-150 when he got stuck on part 3b. He decided to e-mail his lab instructor with a question. Which of the options below is his best choice for the e-mail's subject? </a:t>
            </a:r>
          </a:p>
          <a:p>
            <a:pPr>
              <a:buNone/>
            </a:pPr>
            <a:endParaRPr lang="en-US" sz="1200" dirty="0" smtClean="0"/>
          </a:p>
          <a:p>
            <a:pPr>
              <a:buNone/>
            </a:pPr>
            <a:r>
              <a:rPr lang="en-US" dirty="0" smtClean="0">
                <a:solidFill>
                  <a:srgbClr val="996633"/>
                </a:solidFill>
              </a:rPr>
              <a:t>	a)</a:t>
            </a:r>
            <a:r>
              <a:rPr lang="en-US" dirty="0" smtClean="0"/>
              <a:t> </a:t>
            </a:r>
          </a:p>
          <a:p>
            <a:pPr>
              <a:buNone/>
            </a:pPr>
            <a:r>
              <a:rPr lang="en-US" dirty="0" smtClean="0">
                <a:solidFill>
                  <a:srgbClr val="996633"/>
                </a:solidFill>
              </a:rPr>
              <a:t>	b) </a:t>
            </a:r>
            <a:r>
              <a:rPr lang="en-US" dirty="0" smtClean="0"/>
              <a:t>Help</a:t>
            </a:r>
          </a:p>
          <a:p>
            <a:pPr>
              <a:buNone/>
            </a:pPr>
            <a:r>
              <a:rPr lang="en-US" dirty="0" smtClean="0">
                <a:solidFill>
                  <a:srgbClr val="996633"/>
                </a:solidFill>
              </a:rPr>
              <a:t>	c) </a:t>
            </a:r>
            <a:r>
              <a:rPr lang="en-US" dirty="0" smtClean="0"/>
              <a:t>Help!</a:t>
            </a:r>
          </a:p>
          <a:p>
            <a:pPr>
              <a:buNone/>
            </a:pPr>
            <a:r>
              <a:rPr lang="en-US" dirty="0" smtClean="0">
                <a:solidFill>
                  <a:srgbClr val="996633"/>
                </a:solidFill>
              </a:rPr>
              <a:t>	d) </a:t>
            </a:r>
            <a:r>
              <a:rPr lang="en-US" dirty="0" smtClean="0"/>
              <a:t>Hi</a:t>
            </a:r>
          </a:p>
          <a:p>
            <a:pPr>
              <a:buNone/>
            </a:pPr>
            <a:r>
              <a:rPr lang="en-US" dirty="0" smtClean="0">
                <a:solidFill>
                  <a:srgbClr val="996633"/>
                </a:solidFill>
              </a:rPr>
              <a:t>	e) </a:t>
            </a:r>
            <a:r>
              <a:rPr lang="en-US" dirty="0" smtClean="0"/>
              <a:t>CS-150: Lab 2 part 3b</a:t>
            </a:r>
          </a:p>
        </p:txBody>
      </p:sp>
      <p:sp>
        <p:nvSpPr>
          <p:cNvPr id="4" name="Slide Number Placeholder 3"/>
          <p:cNvSpPr>
            <a:spLocks noGrp="1"/>
          </p:cNvSpPr>
          <p:nvPr>
            <p:ph type="sldNum" sz="quarter" idx="12"/>
          </p:nvPr>
        </p:nvSpPr>
        <p:spPr/>
        <p:txBody>
          <a:bodyPr/>
          <a:lstStyle/>
          <a:p>
            <a:fld id="{31C3BEFC-BB78-496B-A232-CA6E0209F978}" type="slidenum">
              <a:rPr lang="en-US" smtClean="0">
                <a:solidFill>
                  <a:srgbClr val="000000"/>
                </a:solidFill>
              </a:rPr>
              <a:pPr/>
              <a:t>40</a:t>
            </a:fld>
            <a:endParaRPr lang="en-US" dirty="0">
              <a:solidFill>
                <a:srgbClr val="000000"/>
              </a:solidFill>
            </a:endParaRPr>
          </a:p>
        </p:txBody>
      </p:sp>
    </p:spTree>
    <p:extLst>
      <p:ext uri="{BB962C8B-B14F-4D97-AF65-F5344CB8AC3E}">
        <p14:creationId xmlns:p14="http://schemas.microsoft.com/office/powerpoint/2010/main" val="2167053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353" y="277813"/>
            <a:ext cx="8137003" cy="712787"/>
          </a:xfrm>
        </p:spPr>
        <p:txBody>
          <a:bodyPr/>
          <a:lstStyle/>
          <a:p>
            <a:r>
              <a:rPr lang="en-US" dirty="0" smtClean="0"/>
              <a:t>Send Plain Text Email, Not Rich Text</a:t>
            </a:r>
            <a:endParaRPr lang="en-US" dirty="0"/>
          </a:p>
        </p:txBody>
      </p:sp>
      <p:sp>
        <p:nvSpPr>
          <p:cNvPr id="3" name="Content Placeholder 2"/>
          <p:cNvSpPr>
            <a:spLocks noGrp="1"/>
          </p:cNvSpPr>
          <p:nvPr>
            <p:ph idx="1"/>
          </p:nvPr>
        </p:nvSpPr>
        <p:spPr>
          <a:xfrm>
            <a:off x="752353" y="1295400"/>
            <a:ext cx="8171727" cy="5348468"/>
          </a:xfrm>
        </p:spPr>
        <p:txBody>
          <a:bodyPr/>
          <a:lstStyle/>
          <a:p>
            <a:pPr>
              <a:spcBef>
                <a:spcPts val="1200"/>
              </a:spcBef>
            </a:pPr>
            <a:r>
              <a:rPr lang="en-US" sz="2400" dirty="0" smtClean="0"/>
              <a:t>Sure, using fancy formatting in emails is nice.</a:t>
            </a:r>
          </a:p>
          <a:p>
            <a:pPr>
              <a:spcBef>
                <a:spcPts val="1200"/>
              </a:spcBef>
            </a:pPr>
            <a:r>
              <a:rPr lang="en-US" sz="2400" dirty="0" smtClean="0"/>
              <a:t>Outlook Express and Gmail make fancy formatting easy.</a:t>
            </a:r>
          </a:p>
          <a:p>
            <a:pPr>
              <a:spcBef>
                <a:spcPts val="1200"/>
              </a:spcBef>
            </a:pPr>
            <a:r>
              <a:rPr lang="en-US" sz="2400" b="1" dirty="0" smtClean="0"/>
              <a:t>But</a:t>
            </a:r>
            <a:r>
              <a:rPr lang="en-US" sz="2400" dirty="0" smtClean="0"/>
              <a:t> not everybody can or wants to receive </a:t>
            </a:r>
            <a:r>
              <a:rPr lang="en-US" sz="2400" b="1" i="1" dirty="0" smtClean="0">
                <a:solidFill>
                  <a:srgbClr val="0000CC"/>
                </a:solidFill>
              </a:rPr>
              <a:t>rich text</a:t>
            </a:r>
            <a:r>
              <a:rPr lang="en-US" sz="2400" dirty="0" smtClean="0"/>
              <a:t> messages.</a:t>
            </a:r>
          </a:p>
          <a:p>
            <a:pPr>
              <a:spcBef>
                <a:spcPts val="1200"/>
              </a:spcBef>
            </a:pPr>
            <a:r>
              <a:rPr lang="en-US" sz="2400" dirty="0" smtClean="0"/>
              <a:t>Some email programs are not capable of rendering the </a:t>
            </a:r>
            <a:r>
              <a:rPr lang="en-US" sz="2400" b="1" i="1" dirty="0" smtClean="0">
                <a:solidFill>
                  <a:srgbClr val="0000CC"/>
                </a:solidFill>
              </a:rPr>
              <a:t>HTML</a:t>
            </a:r>
            <a:r>
              <a:rPr lang="en-US" sz="2400" dirty="0" smtClean="0"/>
              <a:t> used for rich formatting in email messages. </a:t>
            </a:r>
          </a:p>
          <a:p>
            <a:pPr>
              <a:spcBef>
                <a:spcPts val="1200"/>
              </a:spcBef>
            </a:pPr>
            <a:r>
              <a:rPr lang="en-US" sz="2400" dirty="0" smtClean="0"/>
              <a:t>Other email programs try, but fail miserably (or even crash), rendering your message unreadable.</a:t>
            </a:r>
          </a:p>
          <a:p>
            <a:pPr>
              <a:spcBef>
                <a:spcPts val="1200"/>
              </a:spcBef>
            </a:pPr>
            <a:r>
              <a:rPr lang="en-US" sz="2400" dirty="0" smtClean="0"/>
              <a:t>Send </a:t>
            </a:r>
            <a:r>
              <a:rPr lang="en-US" sz="2400" b="1" i="1" dirty="0" smtClean="0">
                <a:solidFill>
                  <a:srgbClr val="0000CC"/>
                </a:solidFill>
              </a:rPr>
              <a:t>plain text</a:t>
            </a:r>
            <a:r>
              <a:rPr lang="en-US" sz="2400" dirty="0" smtClean="0"/>
              <a:t> emails by </a:t>
            </a:r>
            <a:r>
              <a:rPr lang="en-US" sz="2400" b="1" i="1" dirty="0" smtClean="0">
                <a:solidFill>
                  <a:srgbClr val="0000CC"/>
                </a:solidFill>
              </a:rPr>
              <a:t>default</a:t>
            </a:r>
            <a:r>
              <a:rPr lang="en-US" sz="2400" i="1" dirty="0" smtClean="0">
                <a:solidFill>
                  <a:schemeClr val="tx1">
                    <a:lumMod val="95000"/>
                    <a:lumOff val="5000"/>
                  </a:schemeClr>
                </a:solidFill>
              </a:rPr>
              <a:t>.</a:t>
            </a:r>
          </a:p>
          <a:p>
            <a:pPr>
              <a:spcBef>
                <a:spcPts val="1200"/>
              </a:spcBef>
            </a:pPr>
            <a:r>
              <a:rPr lang="en-US" sz="2400" dirty="0" smtClean="0"/>
              <a:t>Avoid special characters: </a:t>
            </a:r>
            <a:r>
              <a:rPr lang="en-US" sz="3600" dirty="0" smtClean="0">
                <a:solidFill>
                  <a:srgbClr val="FF0000"/>
                </a:solidFill>
              </a:rPr>
              <a:t>“</a:t>
            </a:r>
            <a:r>
              <a:rPr lang="en-US" sz="2400" dirty="0" smtClean="0"/>
              <a:t>smart quotes</a:t>
            </a:r>
            <a:r>
              <a:rPr lang="en-US" sz="3600" dirty="0" smtClean="0">
                <a:solidFill>
                  <a:srgbClr val="FF0000"/>
                </a:solidFill>
              </a:rPr>
              <a:t>”</a:t>
            </a:r>
            <a:r>
              <a:rPr lang="en-US" sz="2400" dirty="0" smtClean="0"/>
              <a:t>, </a:t>
            </a:r>
            <a:r>
              <a:rPr lang="en-US" sz="2400" dirty="0" smtClean="0">
                <a:solidFill>
                  <a:srgbClr val="FF0000"/>
                </a:solidFill>
                <a:sym typeface="Wingdings"/>
              </a:rPr>
              <a:t></a:t>
            </a:r>
            <a:r>
              <a:rPr lang="en-US" sz="2400" dirty="0" smtClean="0">
                <a:sym typeface="Wingdings"/>
              </a:rPr>
              <a:t>,  </a:t>
            </a:r>
            <a:r>
              <a:rPr lang="en-US" sz="2400" dirty="0" smtClean="0">
                <a:solidFill>
                  <a:srgbClr val="FF0000"/>
                </a:solidFill>
                <a:sym typeface="Symbol"/>
              </a:rPr>
              <a:t></a:t>
            </a:r>
            <a:endParaRPr lang="en-US" sz="2400" dirty="0" smtClean="0">
              <a:solidFill>
                <a:srgbClr val="FF0000"/>
              </a:solidFill>
            </a:endParaRPr>
          </a:p>
          <a:p>
            <a:pPr>
              <a:spcBef>
                <a:spcPts val="1200"/>
              </a:spcBef>
            </a:pPr>
            <a:r>
              <a:rPr lang="en-US" sz="2400" dirty="0" smtClean="0"/>
              <a:t>If you need fancy formatting, </a:t>
            </a:r>
            <a:r>
              <a:rPr lang="en-US" sz="2400" b="1" i="1" dirty="0" smtClean="0">
                <a:solidFill>
                  <a:srgbClr val="0000CC"/>
                </a:solidFill>
              </a:rPr>
              <a:t>attach</a:t>
            </a:r>
            <a:r>
              <a:rPr lang="en-US" sz="2400" dirty="0" smtClean="0"/>
              <a:t> a document.</a:t>
            </a:r>
            <a:endParaRPr lang="en-US" sz="2400" dirty="0"/>
          </a:p>
        </p:txBody>
      </p:sp>
      <p:sp>
        <p:nvSpPr>
          <p:cNvPr id="4" name="Slide Number Placeholder 3"/>
          <p:cNvSpPr>
            <a:spLocks noGrp="1"/>
          </p:cNvSpPr>
          <p:nvPr>
            <p:ph type="sldNum" sz="quarter" idx="12"/>
          </p:nvPr>
        </p:nvSpPr>
        <p:spPr/>
        <p:txBody>
          <a:bodyPr/>
          <a:lstStyle/>
          <a:p>
            <a:fld id="{31C3BEFC-BB78-496B-A232-CA6E0209F978}" type="slidenum">
              <a:rPr lang="en-US" smtClean="0">
                <a:solidFill>
                  <a:srgbClr val="000000"/>
                </a:solidFill>
              </a:rPr>
              <a:pPr/>
              <a:t>41</a:t>
            </a:fld>
            <a:endParaRPr lang="en-US" dirty="0">
              <a:solidFill>
                <a:srgbClr val="000000"/>
              </a:solidFill>
            </a:endParaRPr>
          </a:p>
        </p:txBody>
      </p:sp>
    </p:spTree>
    <p:extLst>
      <p:ext uri="{BB962C8B-B14F-4D97-AF65-F5344CB8AC3E}">
        <p14:creationId xmlns:p14="http://schemas.microsoft.com/office/powerpoint/2010/main" val="2546406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mail-replyAll.png"/>
          <p:cNvPicPr>
            <a:picLocks noChangeAspect="1"/>
          </p:cNvPicPr>
          <p:nvPr/>
        </p:nvPicPr>
        <p:blipFill>
          <a:blip r:embed="rId2" cstate="print"/>
          <a:stretch>
            <a:fillRect/>
          </a:stretch>
        </p:blipFill>
        <p:spPr>
          <a:xfrm>
            <a:off x="799390" y="1317171"/>
            <a:ext cx="7903225" cy="3679372"/>
          </a:xfrm>
          <a:prstGeom prst="rect">
            <a:avLst/>
          </a:prstGeom>
        </p:spPr>
      </p:pic>
      <p:sp>
        <p:nvSpPr>
          <p:cNvPr id="7" name="Slide Number Placeholder 5"/>
          <p:cNvSpPr>
            <a:spLocks noGrp="1"/>
          </p:cNvSpPr>
          <p:nvPr>
            <p:ph type="sldNum" sz="quarter" idx="12"/>
          </p:nvPr>
        </p:nvSpPr>
        <p:spPr/>
        <p:txBody>
          <a:bodyPr/>
          <a:lstStyle/>
          <a:p>
            <a:fld id="{E0AF165A-09B7-4468-A4B2-73F7615C11B7}" type="slidenum">
              <a:rPr lang="en-US">
                <a:solidFill>
                  <a:srgbClr val="000000"/>
                </a:solidFill>
              </a:rPr>
              <a:pPr/>
              <a:t>42</a:t>
            </a:fld>
            <a:endParaRPr lang="en-US">
              <a:solidFill>
                <a:srgbClr val="000000"/>
              </a:solidFill>
            </a:endParaRPr>
          </a:p>
        </p:txBody>
      </p:sp>
      <p:sp>
        <p:nvSpPr>
          <p:cNvPr id="94210" name="Rectangle 2"/>
          <p:cNvSpPr>
            <a:spLocks noGrp="1" noChangeArrowheads="1"/>
          </p:cNvSpPr>
          <p:nvPr>
            <p:ph type="title"/>
          </p:nvPr>
        </p:nvSpPr>
        <p:spPr/>
        <p:txBody>
          <a:bodyPr/>
          <a:lstStyle/>
          <a:p>
            <a:r>
              <a:rPr lang="en-US"/>
              <a:t>UNM Webmail</a:t>
            </a:r>
          </a:p>
        </p:txBody>
      </p:sp>
      <p:sp>
        <p:nvSpPr>
          <p:cNvPr id="94212" name="AutoShape 4"/>
          <p:cNvSpPr>
            <a:spLocks noChangeArrowheads="1"/>
          </p:cNvSpPr>
          <p:nvPr/>
        </p:nvSpPr>
        <p:spPr bwMode="auto">
          <a:xfrm>
            <a:off x="5888039" y="2712131"/>
            <a:ext cx="868362" cy="922337"/>
          </a:xfrm>
          <a:prstGeom prst="irregularSeal1">
            <a:avLst/>
          </a:prstGeom>
          <a:noFill/>
          <a:ln w="38100">
            <a:solidFill>
              <a:schemeClr val="accent2"/>
            </a:solidFill>
            <a:miter lim="800000"/>
            <a:headEnd/>
            <a:tailEnd/>
          </a:ln>
          <a:effectLst/>
        </p:spPr>
        <p:txBody>
          <a:bodyPr wrap="none" anchor="ctr"/>
          <a:lstStyle/>
          <a:p>
            <a:endParaRPr lang="en-US">
              <a:solidFill>
                <a:srgbClr val="000000"/>
              </a:solidFill>
            </a:endParaRPr>
          </a:p>
        </p:txBody>
      </p:sp>
      <p:sp>
        <p:nvSpPr>
          <p:cNvPr id="9" name="TextBox 8"/>
          <p:cNvSpPr txBox="1"/>
          <p:nvPr/>
        </p:nvSpPr>
        <p:spPr>
          <a:xfrm>
            <a:off x="4310743" y="5627915"/>
            <a:ext cx="4212772" cy="523220"/>
          </a:xfrm>
          <a:prstGeom prst="rect">
            <a:avLst/>
          </a:prstGeom>
          <a:noFill/>
        </p:spPr>
        <p:txBody>
          <a:bodyPr wrap="square" rtlCol="0">
            <a:spAutoFit/>
          </a:bodyPr>
          <a:lstStyle/>
          <a:p>
            <a:r>
              <a:rPr lang="en-US" sz="2800" smtClean="0">
                <a:solidFill>
                  <a:srgbClr val="FF0000"/>
                </a:solidFill>
              </a:rPr>
              <a:t>What button is this?</a:t>
            </a:r>
            <a:endParaRPr lang="en-US" sz="2800">
              <a:solidFill>
                <a:srgbClr val="FF0000"/>
              </a:solidFill>
            </a:endParaRPr>
          </a:p>
        </p:txBody>
      </p:sp>
      <p:cxnSp>
        <p:nvCxnSpPr>
          <p:cNvPr id="11" name="Straight Arrow Connector 10"/>
          <p:cNvCxnSpPr/>
          <p:nvPr/>
        </p:nvCxnSpPr>
        <p:spPr>
          <a:xfrm rot="16200000" flipV="1">
            <a:off x="5448302" y="4555672"/>
            <a:ext cx="2111827" cy="20682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5480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Look Stupid: Reply To All</a:t>
            </a:r>
            <a:endParaRPr lang="en-US"/>
          </a:p>
        </p:txBody>
      </p:sp>
      <p:sp>
        <p:nvSpPr>
          <p:cNvPr id="3" name="Content Placeholder 2"/>
          <p:cNvSpPr>
            <a:spLocks noGrp="1"/>
          </p:cNvSpPr>
          <p:nvPr>
            <p:ph idx="1"/>
          </p:nvPr>
        </p:nvSpPr>
        <p:spPr>
          <a:xfrm>
            <a:off x="914399" y="1295400"/>
            <a:ext cx="7979229" cy="5366657"/>
          </a:xfrm>
        </p:spPr>
        <p:txBody>
          <a:bodyPr/>
          <a:lstStyle/>
          <a:p>
            <a:pPr>
              <a:buNone/>
            </a:pPr>
            <a:r>
              <a:rPr lang="en-US" sz="2000" smtClean="0"/>
              <a:t>Kathy, in Atlanta, replies to a message sent by her coworker Steve. The message she replies to, however, was on a different topic that Steve had sent to entire sales force. Kathy hits “Reply To All”.</a:t>
            </a:r>
          </a:p>
          <a:p>
            <a:pPr>
              <a:buNone/>
            </a:pPr>
            <a:r>
              <a:rPr lang="en-US" sz="2000" b="1" smtClean="0">
                <a:solidFill>
                  <a:srgbClr val="0070C0"/>
                </a:solidFill>
              </a:rPr>
              <a:t>     What time are we supposed to be on that call Friday?</a:t>
            </a:r>
          </a:p>
          <a:p>
            <a:pPr>
              <a:buNone/>
            </a:pPr>
            <a:r>
              <a:rPr lang="en-US" sz="2000" smtClean="0"/>
              <a:t>She’s referring to a scheduled phone call with a local client, and she meant to ask only her coworker Steve.</a:t>
            </a:r>
          </a:p>
          <a:p>
            <a:pPr>
              <a:buNone/>
            </a:pPr>
            <a:r>
              <a:rPr lang="en-US" sz="2000" smtClean="0"/>
              <a:t>John in Seattle is confused. He replies to all:</a:t>
            </a:r>
          </a:p>
          <a:p>
            <a:pPr>
              <a:buNone/>
            </a:pPr>
            <a:r>
              <a:rPr lang="en-US" sz="2000" smtClean="0"/>
              <a:t>    </a:t>
            </a:r>
            <a:r>
              <a:rPr lang="en-US" sz="2000" b="1" smtClean="0">
                <a:solidFill>
                  <a:srgbClr val="0070C0"/>
                </a:solidFill>
              </a:rPr>
              <a:t>What call? I’m planning on being out of the office Friday.</a:t>
            </a:r>
          </a:p>
          <a:p>
            <a:pPr>
              <a:buNone/>
            </a:pPr>
            <a:r>
              <a:rPr lang="en-US" sz="2000" smtClean="0"/>
              <a:t>Sam in New York is also confused:</a:t>
            </a:r>
          </a:p>
          <a:p>
            <a:pPr>
              <a:buNone/>
            </a:pPr>
            <a:r>
              <a:rPr lang="en-US" sz="2000" smtClean="0"/>
              <a:t>    </a:t>
            </a:r>
            <a:r>
              <a:rPr lang="en-US" sz="2000" b="1" smtClean="0">
                <a:solidFill>
                  <a:srgbClr val="0070C0"/>
                </a:solidFill>
              </a:rPr>
              <a:t>Do I know you?</a:t>
            </a:r>
          </a:p>
          <a:p>
            <a:pPr>
              <a:buNone/>
            </a:pPr>
            <a:r>
              <a:rPr lang="en-US" sz="2000" smtClean="0"/>
              <a:t>And Jane in Tampa accidentally makes things much worse:</a:t>
            </a:r>
          </a:p>
          <a:p>
            <a:pPr>
              <a:buNone/>
            </a:pPr>
            <a:r>
              <a:rPr lang="en-US" sz="2000" smtClean="0"/>
              <a:t>    </a:t>
            </a:r>
            <a:r>
              <a:rPr lang="en-US" sz="2000" b="1" smtClean="0">
                <a:solidFill>
                  <a:srgbClr val="0070C0"/>
                </a:solidFill>
              </a:rPr>
              <a:t>I think it’s at 2:30</a:t>
            </a:r>
          </a:p>
          <a:p>
            <a:pPr>
              <a:buNone/>
            </a:pPr>
            <a:r>
              <a:rPr lang="en-US" sz="2000" smtClean="0"/>
              <a:t>Jane has a call scheduled at 2:30 for her regional office by coincidence. Now, many of the people who initially dismissed the emails are starting to wonder if there really is a call.</a:t>
            </a:r>
          </a:p>
          <a:p>
            <a:pPr>
              <a:buNone/>
            </a:pPr>
            <a:endParaRPr lang="en-US" sz="2000" smtClean="0"/>
          </a:p>
        </p:txBody>
      </p:sp>
      <p:sp>
        <p:nvSpPr>
          <p:cNvPr id="5" name="Slide Number Placeholder 4"/>
          <p:cNvSpPr>
            <a:spLocks noGrp="1"/>
          </p:cNvSpPr>
          <p:nvPr>
            <p:ph type="sldNum" sz="quarter" idx="12"/>
          </p:nvPr>
        </p:nvSpPr>
        <p:spPr/>
        <p:txBody>
          <a:bodyPr/>
          <a:lstStyle/>
          <a:p>
            <a:fld id="{31C3BEFC-BB78-496B-A232-CA6E0209F978}" type="slidenum">
              <a:rPr lang="en-US" smtClean="0">
                <a:solidFill>
                  <a:srgbClr val="000000"/>
                </a:solidFill>
              </a:rPr>
              <a:pPr/>
              <a:t>43</a:t>
            </a:fld>
            <a:endParaRPr lang="en-US">
              <a:solidFill>
                <a:srgbClr val="000000"/>
              </a:solidFill>
            </a:endParaRPr>
          </a:p>
        </p:txBody>
      </p:sp>
    </p:spTree>
    <p:extLst>
      <p:ext uri="{BB962C8B-B14F-4D97-AF65-F5344CB8AC3E}">
        <p14:creationId xmlns:p14="http://schemas.microsoft.com/office/powerpoint/2010/main" val="2671409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FBE384A-C12B-4016-8BB9-B7BA229931EA}" type="slidenum">
              <a:rPr lang="en-US">
                <a:solidFill>
                  <a:srgbClr val="000000"/>
                </a:solidFill>
              </a:rPr>
              <a:pPr/>
              <a:t>44</a:t>
            </a:fld>
            <a:endParaRPr lang="en-US">
              <a:solidFill>
                <a:srgbClr val="000000"/>
              </a:solidFill>
            </a:endParaRPr>
          </a:p>
        </p:txBody>
      </p:sp>
      <p:sp>
        <p:nvSpPr>
          <p:cNvPr id="101378" name="Rectangle 2"/>
          <p:cNvSpPr>
            <a:spLocks noGrp="1" noChangeArrowheads="1"/>
          </p:cNvSpPr>
          <p:nvPr>
            <p:ph type="title"/>
          </p:nvPr>
        </p:nvSpPr>
        <p:spPr/>
        <p:txBody>
          <a:bodyPr/>
          <a:lstStyle/>
          <a:p>
            <a:r>
              <a:rPr lang="en-US"/>
              <a:t>e-mail: To, Cc and Bcc</a:t>
            </a:r>
          </a:p>
        </p:txBody>
      </p:sp>
      <p:pic>
        <p:nvPicPr>
          <p:cNvPr id="8" name="Picture 7" descr="e-mail-cc-bccl.png"/>
          <p:cNvPicPr>
            <a:picLocks noChangeAspect="1"/>
          </p:cNvPicPr>
          <p:nvPr/>
        </p:nvPicPr>
        <p:blipFill>
          <a:blip r:embed="rId2" cstate="print"/>
          <a:stretch>
            <a:fillRect/>
          </a:stretch>
        </p:blipFill>
        <p:spPr>
          <a:xfrm>
            <a:off x="757967" y="1375492"/>
            <a:ext cx="8063493" cy="4215873"/>
          </a:xfrm>
          <a:prstGeom prst="rect">
            <a:avLst/>
          </a:prstGeom>
          <a:ln>
            <a:solidFill>
              <a:srgbClr val="002060"/>
            </a:solidFill>
          </a:ln>
        </p:spPr>
      </p:pic>
    </p:spTree>
    <p:extLst>
      <p:ext uri="{BB962C8B-B14F-4D97-AF65-F5344CB8AC3E}">
        <p14:creationId xmlns:p14="http://schemas.microsoft.com/office/powerpoint/2010/main" val="2590516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BA2D0CA-97E4-42A4-8653-80ED78F33706}" type="slidenum">
              <a:rPr lang="en-US"/>
              <a:pPr/>
              <a:t>5</a:t>
            </a:fld>
            <a:endParaRPr lang="en-US" dirty="0"/>
          </a:p>
        </p:txBody>
      </p:sp>
      <p:sp>
        <p:nvSpPr>
          <p:cNvPr id="109570" name="Rectangle 2"/>
          <p:cNvSpPr>
            <a:spLocks noGrp="1" noChangeArrowheads="1"/>
          </p:cNvSpPr>
          <p:nvPr>
            <p:ph type="title"/>
          </p:nvPr>
        </p:nvSpPr>
        <p:spPr/>
        <p:txBody>
          <a:bodyPr/>
          <a:lstStyle/>
          <a:p>
            <a:r>
              <a:rPr lang="en-US" dirty="0"/>
              <a:t>WebCT Login: </a:t>
            </a:r>
            <a:r>
              <a:rPr lang="en-US" dirty="0">
                <a:hlinkClick r:id="rId2"/>
              </a:rPr>
              <a:t>http://vista.unm.edu/</a:t>
            </a:r>
            <a:endParaRPr lang="en-US" dirty="0"/>
          </a:p>
        </p:txBody>
      </p:sp>
      <p:pic>
        <p:nvPicPr>
          <p:cNvPr id="7" name="Picture 6" descr="WebCT-Home.png"/>
          <p:cNvPicPr>
            <a:picLocks noChangeAspect="1"/>
          </p:cNvPicPr>
          <p:nvPr/>
        </p:nvPicPr>
        <p:blipFill>
          <a:blip r:embed="rId3" cstate="print"/>
          <a:stretch>
            <a:fillRect/>
          </a:stretch>
        </p:blipFill>
        <p:spPr>
          <a:xfrm>
            <a:off x="983849" y="925975"/>
            <a:ext cx="7947402" cy="5593610"/>
          </a:xfrm>
          <a:prstGeom prst="rect">
            <a:avLst/>
          </a:prstGeom>
          <a:ln>
            <a:solidFill>
              <a:schemeClr val="tx1">
                <a:lumMod val="95000"/>
                <a:lumOff val="5000"/>
              </a:schemeClr>
            </a:solidFill>
          </a:ln>
        </p:spPr>
      </p:pic>
      <p:sp>
        <p:nvSpPr>
          <p:cNvPr id="8" name="TextBox 7"/>
          <p:cNvSpPr txBox="1"/>
          <p:nvPr/>
        </p:nvSpPr>
        <p:spPr>
          <a:xfrm>
            <a:off x="4143737" y="4132162"/>
            <a:ext cx="3599725" cy="2308324"/>
          </a:xfrm>
          <a:prstGeom prst="rect">
            <a:avLst/>
          </a:prstGeom>
          <a:solidFill>
            <a:schemeClr val="bg1"/>
          </a:solidFill>
          <a:ln w="38100">
            <a:solidFill>
              <a:srgbClr val="996633"/>
            </a:solidFill>
          </a:ln>
        </p:spPr>
        <p:txBody>
          <a:bodyPr wrap="square" rtlCol="0">
            <a:spAutoFit/>
          </a:bodyPr>
          <a:lstStyle/>
          <a:p>
            <a:r>
              <a:rPr lang="en-US" sz="2400" dirty="0" smtClean="0"/>
              <a:t>Click on Tabs: </a:t>
            </a:r>
          </a:p>
          <a:p>
            <a:pPr marL="231775" indent="-231775">
              <a:buClr>
                <a:srgbClr val="996633"/>
              </a:buClr>
              <a:buFont typeface="Arial" pitchFamily="34" charset="0"/>
              <a:buChar char="■"/>
            </a:pPr>
            <a:r>
              <a:rPr lang="en-US" sz="2400" dirty="0" smtClean="0"/>
              <a:t>Calendar,</a:t>
            </a:r>
          </a:p>
          <a:p>
            <a:pPr marL="231775" indent="-231775">
              <a:buClr>
                <a:srgbClr val="996633"/>
              </a:buClr>
              <a:buFont typeface="Arial" pitchFamily="34" charset="0"/>
              <a:buChar char="■"/>
            </a:pPr>
            <a:r>
              <a:rPr lang="en-US" sz="2400" dirty="0" smtClean="0"/>
              <a:t>Assignments,</a:t>
            </a:r>
          </a:p>
          <a:p>
            <a:pPr marL="231775" indent="-231775">
              <a:buClr>
                <a:srgbClr val="996633"/>
              </a:buClr>
              <a:buFont typeface="Arial" pitchFamily="34" charset="0"/>
              <a:buChar char="■"/>
            </a:pPr>
            <a:r>
              <a:rPr lang="en-US" sz="2400" dirty="0" smtClean="0"/>
              <a:t>My Grades,</a:t>
            </a:r>
          </a:p>
          <a:p>
            <a:pPr marL="231775" indent="-231775">
              <a:buClr>
                <a:srgbClr val="996633"/>
              </a:buClr>
              <a:buFont typeface="Arial" pitchFamily="34" charset="0"/>
              <a:buChar char="■"/>
            </a:pPr>
            <a:r>
              <a:rPr lang="en-US" sz="2400" dirty="0" smtClean="0"/>
              <a:t>My Files,</a:t>
            </a:r>
          </a:p>
          <a:p>
            <a:pPr marL="231775" indent="-231775">
              <a:buClr>
                <a:srgbClr val="996633"/>
              </a:buClr>
              <a:buFont typeface="Arial" pitchFamily="34" charset="0"/>
              <a:buChar char="■"/>
            </a:pPr>
            <a:r>
              <a:rPr lang="en-US" sz="2400" dirty="0" smtClean="0"/>
              <a:t>...</a:t>
            </a:r>
          </a:p>
        </p:txBody>
      </p:sp>
      <p:cxnSp>
        <p:nvCxnSpPr>
          <p:cNvPr id="9" name="Shape 8"/>
          <p:cNvCxnSpPr>
            <a:stCxn id="8" idx="1"/>
          </p:cNvCxnSpPr>
          <p:nvPr/>
        </p:nvCxnSpPr>
        <p:spPr>
          <a:xfrm rot="10800000">
            <a:off x="2476983" y="4305782"/>
            <a:ext cx="1666755" cy="980542"/>
          </a:xfrm>
          <a:prstGeom prst="curvedConnector3">
            <a:avLst>
              <a:gd name="adj1" fmla="val 50000"/>
            </a:avLst>
          </a:prstGeom>
          <a:ln w="38100">
            <a:solidFill>
              <a:srgbClr val="996633"/>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WebCT Announcements</a:t>
            </a:r>
            <a:endParaRPr lang="en-US" dirty="0"/>
          </a:p>
        </p:txBody>
      </p:sp>
      <p:sp>
        <p:nvSpPr>
          <p:cNvPr id="5" name="Slide Number Placeholder 4"/>
          <p:cNvSpPr>
            <a:spLocks noGrp="1"/>
          </p:cNvSpPr>
          <p:nvPr>
            <p:ph type="sldNum" sz="quarter" idx="12"/>
          </p:nvPr>
        </p:nvSpPr>
        <p:spPr/>
        <p:txBody>
          <a:bodyPr/>
          <a:lstStyle/>
          <a:p>
            <a:fld id="{8F235832-AD7C-4964-BDD1-36B6AAC1FE12}" type="slidenum">
              <a:rPr lang="en-US" smtClean="0"/>
              <a:pPr/>
              <a:t>6</a:t>
            </a:fld>
            <a:endParaRPr lang="en-US" dirty="0"/>
          </a:p>
        </p:txBody>
      </p:sp>
      <p:pic>
        <p:nvPicPr>
          <p:cNvPr id="6" name="Picture 5" descr="WebCTAnnouncement.png"/>
          <p:cNvPicPr>
            <a:picLocks noChangeAspect="1"/>
          </p:cNvPicPr>
          <p:nvPr/>
        </p:nvPicPr>
        <p:blipFill>
          <a:blip r:embed="rId2" cstate="print"/>
          <a:stretch>
            <a:fillRect/>
          </a:stretch>
        </p:blipFill>
        <p:spPr>
          <a:xfrm>
            <a:off x="387872" y="1359158"/>
            <a:ext cx="8368255" cy="4139683"/>
          </a:xfrm>
          <a:prstGeom prst="rect">
            <a:avLst/>
          </a:prstGeom>
          <a:ln>
            <a:solidFill>
              <a:schemeClr val="tx1">
                <a:lumMod val="95000"/>
                <a:lumOff val="5000"/>
              </a:schemeClr>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7467BAC-A490-4793-8806-C3740061149E}" type="slidenum">
              <a:rPr lang="en-US"/>
              <a:pPr/>
              <a:t>7</a:t>
            </a:fld>
            <a:endParaRPr lang="en-US" dirty="0"/>
          </a:p>
        </p:txBody>
      </p:sp>
      <p:sp>
        <p:nvSpPr>
          <p:cNvPr id="110594" name="Rectangle 2"/>
          <p:cNvSpPr>
            <a:spLocks noGrp="1" noChangeArrowheads="1"/>
          </p:cNvSpPr>
          <p:nvPr>
            <p:ph type="title"/>
          </p:nvPr>
        </p:nvSpPr>
        <p:spPr/>
        <p:txBody>
          <a:bodyPr/>
          <a:lstStyle/>
          <a:p>
            <a:r>
              <a:rPr lang="en-US" dirty="0"/>
              <a:t>Always Verify WebCT Submissions </a:t>
            </a:r>
          </a:p>
        </p:txBody>
      </p:sp>
      <p:sp>
        <p:nvSpPr>
          <p:cNvPr id="110595" name="Rectangle 3"/>
          <p:cNvSpPr>
            <a:spLocks noGrp="1" noChangeArrowheads="1"/>
          </p:cNvSpPr>
          <p:nvPr>
            <p:ph type="body" idx="1"/>
          </p:nvPr>
        </p:nvSpPr>
        <p:spPr>
          <a:xfrm>
            <a:off x="852488" y="1295400"/>
            <a:ext cx="8040687" cy="5338763"/>
          </a:xfrm>
        </p:spPr>
        <p:txBody>
          <a:bodyPr/>
          <a:lstStyle/>
          <a:p>
            <a:pPr>
              <a:spcBef>
                <a:spcPct val="40000"/>
              </a:spcBef>
            </a:pPr>
            <a:r>
              <a:rPr lang="en-US" sz="2200" dirty="0"/>
              <a:t>When you attach your homework document into in WebCT, do not forget to click </a:t>
            </a:r>
            <a:r>
              <a:rPr lang="en-US" sz="2200" i="1" dirty="0"/>
              <a:t>Submit</a:t>
            </a:r>
            <a:r>
              <a:rPr lang="en-US" sz="2200" dirty="0"/>
              <a:t>.</a:t>
            </a:r>
          </a:p>
          <a:p>
            <a:pPr>
              <a:spcBef>
                <a:spcPct val="40000"/>
              </a:spcBef>
            </a:pPr>
            <a:r>
              <a:rPr lang="en-US" sz="2200" dirty="0"/>
              <a:t>It is </a:t>
            </a:r>
            <a:r>
              <a:rPr lang="en-US" sz="2200" b="1" dirty="0"/>
              <a:t>your responsibility</a:t>
            </a:r>
            <a:r>
              <a:rPr lang="en-US" sz="2200" dirty="0"/>
              <a:t> to verify that your</a:t>
            </a:r>
            <a:r>
              <a:rPr lang="en-US" sz="2200" i="1" dirty="0"/>
              <a:t> submit</a:t>
            </a:r>
            <a:r>
              <a:rPr lang="en-US" sz="2200" dirty="0"/>
              <a:t> worked.</a:t>
            </a:r>
          </a:p>
          <a:p>
            <a:pPr>
              <a:spcBef>
                <a:spcPct val="40000"/>
              </a:spcBef>
            </a:pPr>
            <a:r>
              <a:rPr lang="en-US" sz="2200" dirty="0"/>
              <a:t>After submitting, Exit WebCT. </a:t>
            </a:r>
          </a:p>
          <a:p>
            <a:pPr>
              <a:spcBef>
                <a:spcPct val="40000"/>
              </a:spcBef>
            </a:pPr>
            <a:r>
              <a:rPr lang="en-US" sz="2200" dirty="0"/>
              <a:t>Log back in. </a:t>
            </a:r>
          </a:p>
          <a:p>
            <a:pPr>
              <a:spcBef>
                <a:spcPct val="40000"/>
              </a:spcBef>
            </a:pPr>
            <a:r>
              <a:rPr lang="en-US" sz="2200" dirty="0"/>
              <a:t>Check that your file is are attached. </a:t>
            </a:r>
          </a:p>
          <a:p>
            <a:pPr>
              <a:spcBef>
                <a:spcPct val="40000"/>
              </a:spcBef>
            </a:pPr>
            <a:r>
              <a:rPr lang="en-US" sz="2200" dirty="0"/>
              <a:t>Check that the contents of the submission are what you expect them to be. </a:t>
            </a:r>
          </a:p>
          <a:p>
            <a:pPr lvl="1">
              <a:spcBef>
                <a:spcPct val="40000"/>
              </a:spcBef>
            </a:pPr>
            <a:r>
              <a:rPr lang="en-US" sz="2200" dirty="0"/>
              <a:t>Open and examine carefully.</a:t>
            </a:r>
          </a:p>
          <a:p>
            <a:pPr lvl="1">
              <a:spcBef>
                <a:spcPct val="40000"/>
              </a:spcBef>
            </a:pPr>
            <a:r>
              <a:rPr lang="en-US" sz="2200" dirty="0"/>
              <a:t>Make sure you submitted the correct version. </a:t>
            </a:r>
          </a:p>
          <a:p>
            <a:pPr lvl="1">
              <a:spcBef>
                <a:spcPct val="40000"/>
              </a:spcBef>
            </a:pPr>
            <a:r>
              <a:rPr lang="en-US" sz="2200" dirty="0"/>
              <a:t>Up until the assignment due date, you can take back your submission, and resubmit. </a:t>
            </a:r>
          </a:p>
        </p:txBody>
      </p:sp>
      <p:pic>
        <p:nvPicPr>
          <p:cNvPr id="110596" name="Picture 4" descr="so01653_"/>
          <p:cNvPicPr>
            <a:picLocks noChangeAspect="1" noChangeArrowheads="1"/>
          </p:cNvPicPr>
          <p:nvPr/>
        </p:nvPicPr>
        <p:blipFill>
          <a:blip r:embed="rId2" cstate="print"/>
          <a:srcRect/>
          <a:stretch>
            <a:fillRect/>
          </a:stretch>
        </p:blipFill>
        <p:spPr bwMode="auto">
          <a:xfrm>
            <a:off x="592138" y="5719763"/>
            <a:ext cx="722312" cy="73501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C8174486-2809-4EF8-A130-E0999E7656DD}" type="slidenum">
              <a:rPr lang="en-US"/>
              <a:pPr/>
              <a:t>8</a:t>
            </a:fld>
            <a:endParaRPr lang="en-US" dirty="0"/>
          </a:p>
        </p:txBody>
      </p:sp>
      <p:sp>
        <p:nvSpPr>
          <p:cNvPr id="71682" name="Rectangle 2"/>
          <p:cNvSpPr>
            <a:spLocks noGrp="1" noChangeArrowheads="1"/>
          </p:cNvSpPr>
          <p:nvPr>
            <p:ph type="title"/>
          </p:nvPr>
        </p:nvSpPr>
        <p:spPr/>
        <p:txBody>
          <a:bodyPr/>
          <a:lstStyle/>
          <a:p>
            <a:r>
              <a:rPr lang="en-US" dirty="0"/>
              <a:t>WebCT: Take Back Submission</a:t>
            </a:r>
          </a:p>
        </p:txBody>
      </p:sp>
      <p:graphicFrame>
        <p:nvGraphicFramePr>
          <p:cNvPr id="71683" name="Object 3"/>
          <p:cNvGraphicFramePr>
            <a:graphicFrameLocks noChangeAspect="1"/>
          </p:cNvGraphicFramePr>
          <p:nvPr/>
        </p:nvGraphicFramePr>
        <p:xfrm>
          <a:off x="757238" y="1306513"/>
          <a:ext cx="8045450" cy="4418012"/>
        </p:xfrm>
        <a:graphic>
          <a:graphicData uri="http://schemas.openxmlformats.org/presentationml/2006/ole">
            <mc:AlternateContent xmlns:mc="http://schemas.openxmlformats.org/markup-compatibility/2006">
              <mc:Choice xmlns:v="urn:schemas-microsoft-com:vml" Requires="v">
                <p:oleObj spid="_x0000_s71688" name="Image" r:id="rId3" imgW="11263492" imgH="6184127" progId="">
                  <p:embed/>
                </p:oleObj>
              </mc:Choice>
              <mc:Fallback>
                <p:oleObj name="Image" r:id="rId3" imgW="11263492" imgH="6184127"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1306513"/>
                        <a:ext cx="8045450" cy="441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4" name="Line 4"/>
          <p:cNvSpPr>
            <a:spLocks noChangeShapeType="1"/>
          </p:cNvSpPr>
          <p:nvPr/>
        </p:nvSpPr>
        <p:spPr bwMode="auto">
          <a:xfrm flipV="1">
            <a:off x="5092700" y="3136900"/>
            <a:ext cx="1327150" cy="3035300"/>
          </a:xfrm>
          <a:prstGeom prst="line">
            <a:avLst/>
          </a:prstGeom>
          <a:noFill/>
          <a:ln w="38100">
            <a:solidFill>
              <a:srgbClr val="FF3300"/>
            </a:solidFill>
            <a:round/>
            <a:headEnd/>
            <a:tailEnd type="arrow" w="lg" len="lg"/>
          </a:ln>
          <a:effectLst/>
        </p:spPr>
        <p:txBody>
          <a:bodyPr/>
          <a:lstStyle/>
          <a:p>
            <a:endParaRPr lang="en-US" dirty="0"/>
          </a:p>
        </p:txBody>
      </p:sp>
      <p:graphicFrame>
        <p:nvGraphicFramePr>
          <p:cNvPr id="71685" name="Object 5"/>
          <p:cNvGraphicFramePr>
            <a:graphicFrameLocks noChangeAspect="1"/>
          </p:cNvGraphicFramePr>
          <p:nvPr/>
        </p:nvGraphicFramePr>
        <p:xfrm>
          <a:off x="2511425" y="5830888"/>
          <a:ext cx="2665413" cy="855662"/>
        </p:xfrm>
        <a:graphic>
          <a:graphicData uri="http://schemas.openxmlformats.org/presentationml/2006/ole">
            <mc:AlternateContent xmlns:mc="http://schemas.openxmlformats.org/markup-compatibility/2006">
              <mc:Choice xmlns:v="urn:schemas-microsoft-com:vml" Requires="v">
                <p:oleObj spid="_x0000_s71689" name="Image" r:id="rId5" imgW="1383639" imgH="444288" progId="">
                  <p:embed/>
                </p:oleObj>
              </mc:Choice>
              <mc:Fallback>
                <p:oleObj name="Image" r:id="rId5" imgW="1383639" imgH="444288"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1425" y="5830888"/>
                        <a:ext cx="2665413"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D1C6219-86B3-40CE-A516-DC0AF47FA4DD}" type="slidenum">
              <a:rPr lang="en-US"/>
              <a:pPr/>
              <a:t>9</a:t>
            </a:fld>
            <a:endParaRPr lang="en-US" dirty="0"/>
          </a:p>
        </p:txBody>
      </p:sp>
      <p:sp>
        <p:nvSpPr>
          <p:cNvPr id="62466" name="Rectangle 2"/>
          <p:cNvSpPr>
            <a:spLocks noGrp="1" noChangeArrowheads="1"/>
          </p:cNvSpPr>
          <p:nvPr>
            <p:ph type="title"/>
          </p:nvPr>
        </p:nvSpPr>
        <p:spPr/>
        <p:txBody>
          <a:bodyPr/>
          <a:lstStyle/>
          <a:p>
            <a:r>
              <a:rPr lang="en-US" dirty="0"/>
              <a:t>Web CT Discussion</a:t>
            </a:r>
          </a:p>
        </p:txBody>
      </p:sp>
      <p:pic>
        <p:nvPicPr>
          <p:cNvPr id="62469" name="Picture 5" descr="WebCTDiscussion"/>
          <p:cNvPicPr>
            <a:picLocks noChangeAspect="1" noChangeArrowheads="1"/>
          </p:cNvPicPr>
          <p:nvPr/>
        </p:nvPicPr>
        <p:blipFill>
          <a:blip r:embed="rId2" cstate="print"/>
          <a:srcRect/>
          <a:stretch>
            <a:fillRect/>
          </a:stretch>
        </p:blipFill>
        <p:spPr bwMode="auto">
          <a:xfrm>
            <a:off x="719138" y="1374775"/>
            <a:ext cx="8045450" cy="4965700"/>
          </a:xfrm>
          <a:prstGeom prst="rect">
            <a:avLst/>
          </a:prstGeom>
          <a:noFill/>
          <a:ln>
            <a:solidFill>
              <a:schemeClr val="tx1">
                <a:lumMod val="95000"/>
                <a:lumOff val="5000"/>
              </a:schemeClr>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2400</TotalTime>
  <Words>2638</Words>
  <Application>Microsoft Office PowerPoint</Application>
  <PresentationFormat>On-screen Show (4:3)</PresentationFormat>
  <Paragraphs>335</Paragraphs>
  <Slides>44</Slides>
  <Notes>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44</vt:i4>
      </vt:variant>
    </vt:vector>
  </HeadingPairs>
  <TitlesOfParts>
    <vt:vector size="48" baseType="lpstr">
      <vt:lpstr>Layers</vt:lpstr>
      <vt:lpstr>1_Layers</vt:lpstr>
      <vt:lpstr>2_Layers</vt:lpstr>
      <vt:lpstr>Image</vt:lpstr>
      <vt:lpstr>CS-150L Computing for Business Students WebCT </vt:lpstr>
      <vt:lpstr>Class Web Site &amp; WebCT</vt:lpstr>
      <vt:lpstr>WebCT Login: http://vista.unm.edu/</vt:lpstr>
      <vt:lpstr>WebCT Login: http://vista.unm.edu/</vt:lpstr>
      <vt:lpstr>WebCT Login: http://vista.unm.edu/</vt:lpstr>
      <vt:lpstr>WebCT Announcements</vt:lpstr>
      <vt:lpstr>Always Verify WebCT Submissions </vt:lpstr>
      <vt:lpstr>WebCT: Take Back Submission</vt:lpstr>
      <vt:lpstr>Web CT Discussion</vt:lpstr>
      <vt:lpstr>Good Question with Good Title</vt:lpstr>
      <vt:lpstr>Personal Computer Hardware CS-150L Computing for Business Students </vt:lpstr>
      <vt:lpstr>Computer Tour</vt:lpstr>
      <vt:lpstr>CPU: Central Processing Unit</vt:lpstr>
      <vt:lpstr>AMD CPU, Heatsink and Fan</vt:lpstr>
      <vt:lpstr>Quiz: Heatsink</vt:lpstr>
      <vt:lpstr>RAM - Random Access Memory</vt:lpstr>
      <vt:lpstr>RAM Disk</vt:lpstr>
      <vt:lpstr>Quiz: RAM</vt:lpstr>
      <vt:lpstr>CPU: Central Processing Unit</vt:lpstr>
      <vt:lpstr>CPU: Front Side Bus (FSB) </vt:lpstr>
      <vt:lpstr>CPU: System Memory </vt:lpstr>
      <vt:lpstr>CPU: The Cache</vt:lpstr>
      <vt:lpstr>CPU: Single, Dual, and Quad Core</vt:lpstr>
      <vt:lpstr>Change of Topic</vt:lpstr>
      <vt:lpstr>e-mail Flaming</vt:lpstr>
      <vt:lpstr>e-mail Codes and Abbreviations</vt:lpstr>
      <vt:lpstr>e-mail Bankruptcy</vt:lpstr>
      <vt:lpstr>e-mail Privacy Concerns</vt:lpstr>
      <vt:lpstr>e-mail Phishing Attacks</vt:lpstr>
      <vt:lpstr>Computer Security: Phishing</vt:lpstr>
      <vt:lpstr>Is this a Phishing Attack?</vt:lpstr>
      <vt:lpstr>e-mail: Pros</vt:lpstr>
      <vt:lpstr>e-mail: Cons</vt:lpstr>
      <vt:lpstr>e-mail: Some Statistics</vt:lpstr>
      <vt:lpstr>Quiz: Least Suited for e-mail</vt:lpstr>
      <vt:lpstr>e-mail – Importance of Good Subject Line</vt:lpstr>
      <vt:lpstr>e-mail body – Give Context</vt:lpstr>
      <vt:lpstr>e-mail body – Necessity of Context</vt:lpstr>
      <vt:lpstr>e-mail – Necessity of Context: part 2</vt:lpstr>
      <vt:lpstr>Quiz: e-mail Subject</vt:lpstr>
      <vt:lpstr>Send Plain Text Email, Not Rich Text</vt:lpstr>
      <vt:lpstr>UNM Webmail</vt:lpstr>
      <vt:lpstr>How To Look Stupid: Reply To All</vt:lpstr>
      <vt:lpstr>e-mail: To, Cc and Bcc</vt:lpstr>
    </vt:vector>
  </TitlesOfParts>
  <Company>University of New Mexico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CS-150L – Lab 12</dc:title>
  <dc:creator>Joel Castellanos</dc:creator>
  <cp:lastModifiedBy>UNM</cp:lastModifiedBy>
  <cp:revision>125</cp:revision>
  <dcterms:created xsi:type="dcterms:W3CDTF">2010-06-09T11:40:57Z</dcterms:created>
  <dcterms:modified xsi:type="dcterms:W3CDTF">2010-09-01T19:36:36Z</dcterms:modified>
</cp:coreProperties>
</file>