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256" r:id="rId2"/>
    <p:sldId id="290" r:id="rId3"/>
    <p:sldId id="287" r:id="rId4"/>
    <p:sldId id="272" r:id="rId5"/>
    <p:sldId id="275" r:id="rId6"/>
    <p:sldId id="260" r:id="rId7"/>
    <p:sldId id="276" r:id="rId8"/>
    <p:sldId id="268" r:id="rId9"/>
    <p:sldId id="269" r:id="rId10"/>
    <p:sldId id="293" r:id="rId11"/>
    <p:sldId id="261" r:id="rId12"/>
    <p:sldId id="284" r:id="rId13"/>
    <p:sldId id="262" r:id="rId14"/>
    <p:sldId id="281" r:id="rId15"/>
    <p:sldId id="291" r:id="rId16"/>
    <p:sldId id="292" r:id="rId17"/>
    <p:sldId id="279" r:id="rId18"/>
    <p:sldId id="282" r:id="rId19"/>
    <p:sldId id="270" r:id="rId20"/>
    <p:sldId id="280" r:id="rId21"/>
    <p:sldId id="278" r:id="rId22"/>
    <p:sldId id="277" r:id="rId23"/>
    <p:sldId id="263" r:id="rId24"/>
    <p:sldId id="271" r:id="rId25"/>
    <p:sldId id="265" r:id="rId26"/>
    <p:sldId id="285" r:id="rId27"/>
    <p:sldId id="286" r:id="rId28"/>
    <p:sldId id="289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996633"/>
    <a:srgbClr val="0033CC"/>
    <a:srgbClr val="000000"/>
    <a:srgbClr val="FF9900"/>
    <a:srgbClr val="FF33CC"/>
    <a:srgbClr val="CC0099"/>
    <a:srgbClr val="33CC33"/>
    <a:srgbClr val="0066FF"/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-120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png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png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png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png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61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61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DAB16ED-F11F-44A5-9B2A-3EE20EA99D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6266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219EA2F-640E-41D3-BB37-ABF46FE924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63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1752600" cy="51133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ltGray">
          <a:xfrm>
            <a:off x="990600" y="3405188"/>
            <a:ext cx="7772400" cy="28257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white">
          <a:xfrm>
            <a:off x="1038225" y="3602038"/>
            <a:ext cx="7648575" cy="25542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0" y="5113338"/>
            <a:ext cx="990600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6152" name="Group 8"/>
          <p:cNvGrpSpPr>
            <a:grpSpLocks/>
          </p:cNvGrpSpPr>
          <p:nvPr/>
        </p:nvGrpSpPr>
        <p:grpSpPr bwMode="auto">
          <a:xfrm>
            <a:off x="635000" y="558800"/>
            <a:ext cx="8077200" cy="320675"/>
            <a:chOff x="400" y="336"/>
            <a:chExt cx="5088" cy="192"/>
          </a:xfrm>
        </p:grpSpPr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3952" y="336"/>
              <a:ext cx="1536" cy="192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154" name="Line 10"/>
            <p:cNvSpPr>
              <a:spLocks noChangeShapeType="1"/>
            </p:cNvSpPr>
            <p:nvPr/>
          </p:nvSpPr>
          <p:spPr bwMode="auto">
            <a:xfrm>
              <a:off x="400" y="432"/>
              <a:ext cx="5088" cy="0"/>
            </a:xfrm>
            <a:prstGeom prst="line">
              <a:avLst/>
            </a:prstGeom>
            <a:noFill/>
            <a:ln w="444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67125"/>
            <a:ext cx="6858000" cy="2360613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fld id="{E6520ECB-6D4D-4BDD-8755-8ADFAF82628A}" type="datetime1">
              <a:rPr lang="en-US"/>
              <a:pPr/>
              <a:t>9/15/2010</a:t>
            </a:fld>
            <a:endParaRPr lang="en-US"/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7B1D19-FA5C-42F2-B728-080087B29BFC}" type="datetime1">
              <a:rPr lang="en-US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55004B-35C2-452B-BFF6-60E11122E8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0C49A0-CE22-42EA-AD12-FA3FFA4723D7}" type="datetime1">
              <a:rPr lang="en-US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CEFEF-1AB5-4D69-8A51-6751BBFAB9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3637" y="6336255"/>
            <a:ext cx="521746" cy="304800"/>
          </a:xfrm>
        </p:spPr>
        <p:txBody>
          <a:bodyPr/>
          <a:lstStyle>
            <a:lvl1pPr>
              <a:defRPr sz="1600" b="1"/>
            </a:lvl1pPr>
          </a:lstStyle>
          <a:p>
            <a:fld id="{F5E90B05-C5E8-407E-97E9-B857D15426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D16832-287B-4246-B743-E1FB54ABD96B}" type="datetime1">
              <a:rPr lang="en-US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C70EFC-E9DF-416C-BBD8-ED2DB7221E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295400"/>
            <a:ext cx="38100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38100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DD6D47-B936-479D-9D7F-EC5AD300FDF3}" type="datetime1">
              <a:rPr lang="en-US"/>
              <a:pPr/>
              <a:t>9/15/2010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CFD5E3-1A4F-4A25-A02A-A403CB9C6F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33F045-B066-4412-9727-A7DED4E6D811}" type="datetime1">
              <a:rPr lang="en-US"/>
              <a:pPr/>
              <a:t>9/15/2010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3173C3-49DD-4F8F-B436-2B1B973046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07B8C4-228B-4FFF-A223-CFF0D1FC56B9}" type="datetime1">
              <a:rPr lang="en-US"/>
              <a:pPr/>
              <a:t>9/15/2010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587C31-5529-43C9-9BB4-BC10C96FFC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929DCB-916E-4C7C-8F5A-0028FFDE2625}" type="datetime1">
              <a:rPr lang="en-US"/>
              <a:pPr/>
              <a:t>9/15/2010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04A09-E8D6-4064-84B7-58C6018188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84DFDA-929E-4403-899A-DF03D3A5D8FE}" type="datetime1">
              <a:rPr lang="en-US"/>
              <a:pPr/>
              <a:t>9/15/2010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C23BA-6B03-4BE7-A597-BE47011C6A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D46EBC-3EF4-465D-880C-E974E8ACFDD9}" type="datetime1">
              <a:rPr lang="en-US"/>
              <a:pPr/>
              <a:t>9/15/2010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84DECC-B8F7-4408-B7B6-698CB82076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 userDrawn="1"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grpSp>
        <p:nvGrpSpPr>
          <p:cNvPr id="5124" name="Group 4"/>
          <p:cNvGrpSpPr>
            <a:grpSpLocks/>
          </p:cNvGrpSpPr>
          <p:nvPr userDrawn="1"/>
        </p:nvGrpSpPr>
        <p:grpSpPr bwMode="auto">
          <a:xfrm>
            <a:off x="381000" y="1066800"/>
            <a:ext cx="8305800" cy="182563"/>
            <a:chOff x="240" y="893"/>
            <a:chExt cx="5232" cy="115"/>
          </a:xfrm>
        </p:grpSpPr>
        <p:sp>
          <p:nvSpPr>
            <p:cNvPr id="5125" name="Rectangle 5"/>
            <p:cNvSpPr>
              <a:spLocks noChangeArrowheads="1"/>
            </p:cNvSpPr>
            <p:nvPr userDrawn="1"/>
          </p:nvSpPr>
          <p:spPr bwMode="auto">
            <a:xfrm>
              <a:off x="4320" y="893"/>
              <a:ext cx="1152" cy="115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26" name="Line 6"/>
            <p:cNvSpPr>
              <a:spLocks noChangeShapeType="1"/>
            </p:cNvSpPr>
            <p:nvPr userDrawn="1"/>
          </p:nvSpPr>
          <p:spPr bwMode="auto">
            <a:xfrm>
              <a:off x="240" y="941"/>
              <a:ext cx="523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295400"/>
            <a:ext cx="7772400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477000"/>
            <a:ext cx="1981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643A2EA6-9E70-4EA4-AC09-E14E574D2232}" type="datetime1">
              <a:rPr lang="en-US"/>
              <a:pPr/>
              <a:t>9/15/2010</a:t>
            </a:fld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4B268C-1DE6-4D9D-9E70-5A46A340BDD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6633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69696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0.emf"/><Relationship Id="rId4" Type="http://schemas.openxmlformats.org/officeDocument/2006/relationships/package" Target="../embeddings/Microsoft_Excel_Worksheet1.xlsx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3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png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fld id="{C0E2F099-374B-4FB6-A85B-90E4D1F2BEAF}" type="datetime1">
              <a:rPr lang="en-US"/>
              <a:pPr/>
              <a:t>9/15/2010</a:t>
            </a:fld>
            <a:endParaRPr lang="en-US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51949" y="1143000"/>
            <a:ext cx="7106856" cy="2209800"/>
          </a:xfrm>
        </p:spPr>
        <p:txBody>
          <a:bodyPr/>
          <a:lstStyle/>
          <a:p>
            <a:r>
              <a:rPr lang="en-US" sz="3600" dirty="0"/>
              <a:t>CS-150L</a:t>
            </a:r>
            <a:br>
              <a:rPr lang="en-US" sz="3600" dirty="0"/>
            </a:br>
            <a:r>
              <a:rPr lang="en-US" sz="3600" dirty="0"/>
              <a:t>Computing for Business </a:t>
            </a:r>
            <a:r>
              <a:rPr lang="en-US" sz="3600" dirty="0" smtClean="0"/>
              <a:t>Students</a:t>
            </a:r>
            <a:br>
              <a:rPr lang="en-US" sz="3600" dirty="0" smtClean="0"/>
            </a:br>
            <a:r>
              <a:rPr lang="en-US" sz="2400" i="1" dirty="0" smtClean="0"/>
              <a:t>Lab 5:  Date Functions and Currency Conversion</a:t>
            </a:r>
            <a:endParaRPr lang="en-US" sz="2400" i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67125"/>
            <a:ext cx="3810000" cy="2360613"/>
          </a:xfrm>
        </p:spPr>
        <p:txBody>
          <a:bodyPr/>
          <a:lstStyle/>
          <a:p>
            <a:pPr marL="457200" indent="-457200" algn="l"/>
            <a:r>
              <a:rPr lang="en-US" sz="2000" dirty="0"/>
              <a:t>Instructor: </a:t>
            </a:r>
          </a:p>
          <a:p>
            <a:pPr marL="457200" indent="-457200" algn="l"/>
            <a:r>
              <a:rPr lang="en-US" sz="2000" dirty="0"/>
              <a:t>   </a:t>
            </a:r>
            <a:r>
              <a:rPr lang="en-US" sz="2000" dirty="0" smtClean="0"/>
              <a:t>Matthew </a:t>
            </a:r>
            <a:r>
              <a:rPr lang="en-US" sz="2000" dirty="0" err="1" smtClean="0"/>
              <a:t>Barrick</a:t>
            </a:r>
            <a:endParaRPr lang="en-US" sz="2000" dirty="0"/>
          </a:p>
          <a:p>
            <a:pPr marL="457200" indent="-457200" algn="l"/>
            <a:r>
              <a:rPr lang="en-US" sz="2000" dirty="0"/>
              <a:t>   e-mail: </a:t>
            </a:r>
            <a:r>
              <a:rPr lang="en-US" sz="2000" dirty="0" smtClean="0"/>
              <a:t>barrick@cs.unm.edu</a:t>
            </a:r>
            <a:endParaRPr lang="en-US" sz="2000" dirty="0"/>
          </a:p>
          <a:p>
            <a:pPr marL="457200" indent="-457200" algn="l"/>
            <a:r>
              <a:rPr lang="en-US" sz="2000" dirty="0"/>
              <a:t> </a:t>
            </a:r>
            <a:r>
              <a:rPr lang="en-US" sz="2000" dirty="0" smtClean="0"/>
              <a:t>  www.cs.unm.edu/~barrick</a:t>
            </a:r>
            <a:endParaRPr lang="en-US" sz="2000" dirty="0"/>
          </a:p>
          <a:p>
            <a:pPr marL="457200" indent="-457200" algn="l"/>
            <a:r>
              <a:rPr lang="en-US" sz="2000" dirty="0"/>
              <a:t>   Office: Farris Engineering  Center (FEC) room </a:t>
            </a:r>
            <a:r>
              <a:rPr lang="en-US" sz="2000" dirty="0" smtClean="0"/>
              <a:t>106</a:t>
            </a:r>
            <a:endParaRPr lang="en-US" sz="2000" dirty="0"/>
          </a:p>
        </p:txBody>
      </p:sp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6051550" y="3738563"/>
          <a:ext cx="2184400" cy="231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Image" r:id="rId3" imgW="660317" imgH="698413" progId="">
                  <p:embed/>
                </p:oleObj>
              </mc:Choice>
              <mc:Fallback>
                <p:oleObj name="Image" r:id="rId3" imgW="660317" imgH="698413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1550" y="3738563"/>
                        <a:ext cx="2184400" cy="231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CD64E-A0FB-4207-92B6-5558934D660C}" type="slidenum">
              <a:rPr lang="en-US"/>
              <a:pPr/>
              <a:t>10</a:t>
            </a:fld>
            <a:endParaRPr lang="en-US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874000" cy="712787"/>
          </a:xfrm>
        </p:spPr>
        <p:txBody>
          <a:bodyPr/>
          <a:lstStyle/>
          <a:p>
            <a:r>
              <a:rPr lang="en-US" dirty="0" smtClean="0"/>
              <a:t>EDATE(</a:t>
            </a:r>
            <a:r>
              <a:rPr lang="en-US" sz="2800" dirty="0" err="1" smtClean="0"/>
              <a:t>start_date</a:t>
            </a:r>
            <a:r>
              <a:rPr lang="en-US" sz="2800" dirty="0"/>
              <a:t>, </a:t>
            </a:r>
            <a:r>
              <a:rPr lang="en-US" sz="2800" dirty="0" err="1"/>
              <a:t>number_of_months</a:t>
            </a:r>
            <a:r>
              <a:rPr lang="en-US" dirty="0"/>
              <a:t>)</a:t>
            </a:r>
          </a:p>
        </p:txBody>
      </p:sp>
      <p:sp>
        <p:nvSpPr>
          <p:cNvPr id="131075" name="Text Box 3"/>
          <p:cNvSpPr txBox="1">
            <a:spLocks noChangeArrowheads="1"/>
          </p:cNvSpPr>
          <p:nvPr/>
        </p:nvSpPr>
        <p:spPr bwMode="auto">
          <a:xfrm>
            <a:off x="887413" y="1247775"/>
            <a:ext cx="7412037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dirty="0"/>
              <a:t>Returns the serial number </a:t>
            </a:r>
            <a:r>
              <a:rPr lang="en-US" sz="2400" dirty="0" smtClean="0"/>
              <a:t>is </a:t>
            </a:r>
            <a:r>
              <a:rPr lang="en-US" sz="2400" dirty="0" err="1" smtClean="0"/>
              <a:t>number_of_months</a:t>
            </a:r>
            <a:r>
              <a:rPr lang="en-US" sz="2400" dirty="0" smtClean="0"/>
              <a:t> before or after a specified date (</a:t>
            </a:r>
            <a:r>
              <a:rPr lang="en-US" sz="2400" dirty="0" err="1" smtClean="0"/>
              <a:t>start_date</a:t>
            </a:r>
            <a:r>
              <a:rPr lang="en-US" sz="2400" dirty="0" smtClean="0"/>
              <a:t>)</a:t>
            </a:r>
            <a:endParaRPr lang="en-US" sz="2400" dirty="0"/>
          </a:p>
          <a:p>
            <a:pPr marL="342900" indent="-342900">
              <a:spcBef>
                <a:spcPct val="50000"/>
              </a:spcBef>
            </a:pPr>
            <a:r>
              <a:rPr lang="en-US" sz="2200" dirty="0"/>
              <a:t>	=</a:t>
            </a:r>
            <a:r>
              <a:rPr lang="en-US" sz="2200" dirty="0" smtClean="0"/>
              <a:t>EDATE("</a:t>
            </a:r>
            <a:r>
              <a:rPr lang="en-US" sz="2200" dirty="0"/>
              <a:t>2/15/2008", 0)	</a:t>
            </a:r>
            <a:r>
              <a:rPr lang="en-US" sz="2200" dirty="0">
                <a:sym typeface="Wingdings" pitchFamily="2" charset="2"/>
              </a:rPr>
              <a:t>	</a:t>
            </a:r>
            <a:r>
              <a:rPr lang="en-US" sz="2200" dirty="0" smtClean="0">
                <a:sym typeface="Wingdings" pitchFamily="2" charset="2"/>
              </a:rPr>
              <a:t>2/15/2008</a:t>
            </a:r>
            <a:endParaRPr lang="en-US" sz="2200" dirty="0">
              <a:sym typeface="Wingdings" pitchFamily="2" charset="2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200" dirty="0"/>
              <a:t>	=</a:t>
            </a:r>
            <a:r>
              <a:rPr lang="en-US" sz="2200" dirty="0" smtClean="0"/>
              <a:t>EDATE("</a:t>
            </a:r>
            <a:r>
              <a:rPr lang="en-US" sz="2200" dirty="0"/>
              <a:t>2/15/2008", 1)	</a:t>
            </a:r>
            <a:r>
              <a:rPr lang="en-US" sz="2200" dirty="0">
                <a:sym typeface="Wingdings" pitchFamily="2" charset="2"/>
              </a:rPr>
              <a:t>	</a:t>
            </a:r>
            <a:r>
              <a:rPr lang="en-US" sz="2200" dirty="0" smtClean="0">
                <a:sym typeface="Wingdings" pitchFamily="2" charset="2"/>
              </a:rPr>
              <a:t>3/15/2008</a:t>
            </a:r>
            <a:endParaRPr lang="en-US" sz="2200" dirty="0">
              <a:sym typeface="Wingdings" pitchFamily="2" charset="2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200" dirty="0">
                <a:sym typeface="Wingdings" pitchFamily="2" charset="2"/>
              </a:rPr>
              <a:t>  	</a:t>
            </a:r>
            <a:r>
              <a:rPr lang="en-US" sz="2200" dirty="0"/>
              <a:t>=</a:t>
            </a:r>
            <a:r>
              <a:rPr lang="en-US" sz="2200" dirty="0" smtClean="0"/>
              <a:t>EDATE(1</a:t>
            </a:r>
            <a:r>
              <a:rPr lang="en-US" sz="2200" dirty="0"/>
              <a:t>, 1)		</a:t>
            </a:r>
            <a:r>
              <a:rPr lang="en-US" sz="2200" dirty="0" smtClean="0">
                <a:sym typeface="Wingdings" pitchFamily="2" charset="2"/>
              </a:rPr>
              <a:t></a:t>
            </a:r>
            <a:r>
              <a:rPr lang="en-US" sz="2200" dirty="0">
                <a:sym typeface="Wingdings" pitchFamily="2" charset="2"/>
              </a:rPr>
              <a:t>	</a:t>
            </a:r>
            <a:r>
              <a:rPr lang="en-US" sz="2200" dirty="0" smtClean="0">
                <a:sym typeface="Wingdings" pitchFamily="2" charset="2"/>
              </a:rPr>
              <a:t>2/1/1900</a:t>
            </a:r>
            <a:endParaRPr lang="en-US" sz="2200" dirty="0">
              <a:sym typeface="Wingdings" pitchFamily="2" charset="2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200" dirty="0">
                <a:sym typeface="Wingdings" pitchFamily="2" charset="2"/>
              </a:rPr>
              <a:t>	</a:t>
            </a:r>
            <a:r>
              <a:rPr lang="en-US" sz="2200" dirty="0">
                <a:solidFill>
                  <a:srgbClr val="FF3300"/>
                </a:solidFill>
              </a:rPr>
              <a:t>=</a:t>
            </a:r>
            <a:r>
              <a:rPr lang="en-US" sz="2200" dirty="0" smtClean="0">
                <a:solidFill>
                  <a:srgbClr val="FF3300"/>
                </a:solidFill>
              </a:rPr>
              <a:t>EDATE(2/15/2008</a:t>
            </a:r>
            <a:r>
              <a:rPr lang="en-US" sz="2200" dirty="0">
                <a:solidFill>
                  <a:srgbClr val="FF3300"/>
                </a:solidFill>
              </a:rPr>
              <a:t>, 1)	</a:t>
            </a:r>
            <a:r>
              <a:rPr lang="en-US" sz="2200" dirty="0">
                <a:solidFill>
                  <a:srgbClr val="FF3300"/>
                </a:solidFill>
                <a:sym typeface="Wingdings" pitchFamily="2" charset="2"/>
              </a:rPr>
              <a:t>	</a:t>
            </a:r>
            <a:r>
              <a:rPr lang="en-US" sz="2200" dirty="0" smtClean="0">
                <a:solidFill>
                  <a:srgbClr val="FF3300"/>
                </a:solidFill>
                <a:sym typeface="Wingdings" pitchFamily="2" charset="2"/>
              </a:rPr>
              <a:t>1/31/1900</a:t>
            </a:r>
            <a:endParaRPr lang="en-US" sz="2200" dirty="0">
              <a:solidFill>
                <a:srgbClr val="FF3300"/>
              </a:solidFill>
              <a:sym typeface="Wingdings" pitchFamily="2" charset="2"/>
            </a:endParaRPr>
          </a:p>
        </p:txBody>
      </p:sp>
      <p:pic>
        <p:nvPicPr>
          <p:cNvPr id="6" name="Picture 5" descr="lab4_eda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7401" y="4685133"/>
            <a:ext cx="6678997" cy="16180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CD64E-A0FB-4207-92B6-5558934D660C}" type="slidenum">
              <a:rPr lang="en-US"/>
              <a:pPr/>
              <a:t>11</a:t>
            </a:fld>
            <a:endParaRPr lang="en-US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874000" cy="712787"/>
          </a:xfrm>
        </p:spPr>
        <p:txBody>
          <a:bodyPr/>
          <a:lstStyle/>
          <a:p>
            <a:r>
              <a:rPr lang="en-US"/>
              <a:t>EOMONTH(</a:t>
            </a:r>
            <a:r>
              <a:rPr lang="en-US" sz="2800"/>
              <a:t>start_date, number_of_months</a:t>
            </a:r>
            <a:r>
              <a:rPr lang="en-US"/>
              <a:t>)</a:t>
            </a:r>
          </a:p>
        </p:txBody>
      </p:sp>
      <p:sp>
        <p:nvSpPr>
          <p:cNvPr id="131075" name="Text Box 3"/>
          <p:cNvSpPr txBox="1">
            <a:spLocks noChangeArrowheads="1"/>
          </p:cNvSpPr>
          <p:nvPr/>
        </p:nvSpPr>
        <p:spPr bwMode="auto">
          <a:xfrm>
            <a:off x="887413" y="1247775"/>
            <a:ext cx="7412037" cy="338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/>
              <a:t>Returns the serial number for the last day of the month that is number_of_months after start_date.</a:t>
            </a:r>
          </a:p>
          <a:p>
            <a:pPr marL="342900" indent="-342900">
              <a:spcBef>
                <a:spcPct val="50000"/>
              </a:spcBef>
            </a:pPr>
            <a:endParaRPr lang="en-US" sz="2400"/>
          </a:p>
          <a:p>
            <a:pPr marL="342900" indent="-342900">
              <a:spcBef>
                <a:spcPct val="50000"/>
              </a:spcBef>
            </a:pPr>
            <a:r>
              <a:rPr lang="en-US" sz="2200"/>
              <a:t>	=EOMONTH("2/15/2008", 0)	</a:t>
            </a:r>
            <a:r>
              <a:rPr lang="en-US" sz="2200">
                <a:sym typeface="Wingdings" pitchFamily="2" charset="2"/>
              </a:rPr>
              <a:t>	2/29/2008</a:t>
            </a:r>
          </a:p>
          <a:p>
            <a:pPr marL="342900" indent="-342900">
              <a:spcBef>
                <a:spcPct val="50000"/>
              </a:spcBef>
            </a:pPr>
            <a:r>
              <a:rPr lang="en-US" sz="2200"/>
              <a:t>	=EOMONTH("2/15/2008", 1)	</a:t>
            </a:r>
            <a:r>
              <a:rPr lang="en-US" sz="2200">
                <a:sym typeface="Wingdings" pitchFamily="2" charset="2"/>
              </a:rPr>
              <a:t>	3/31/2008</a:t>
            </a:r>
          </a:p>
          <a:p>
            <a:pPr marL="342900" indent="-342900">
              <a:spcBef>
                <a:spcPct val="50000"/>
              </a:spcBef>
            </a:pPr>
            <a:r>
              <a:rPr lang="en-US" sz="2200">
                <a:sym typeface="Wingdings" pitchFamily="2" charset="2"/>
              </a:rPr>
              <a:t>  	</a:t>
            </a:r>
            <a:r>
              <a:rPr lang="en-US" sz="2200"/>
              <a:t>=EOMONTH(1, 1)			</a:t>
            </a:r>
            <a:r>
              <a:rPr lang="en-US" sz="2200">
                <a:sym typeface="Wingdings" pitchFamily="2" charset="2"/>
              </a:rPr>
              <a:t>	2/28/1900</a:t>
            </a:r>
          </a:p>
          <a:p>
            <a:pPr marL="342900" indent="-342900">
              <a:spcBef>
                <a:spcPct val="50000"/>
              </a:spcBef>
            </a:pPr>
            <a:r>
              <a:rPr lang="en-US" sz="2200">
                <a:sym typeface="Wingdings" pitchFamily="2" charset="2"/>
              </a:rPr>
              <a:t>	</a:t>
            </a:r>
            <a:r>
              <a:rPr lang="en-US" sz="2200">
                <a:solidFill>
                  <a:srgbClr val="FF3300"/>
                </a:solidFill>
              </a:rPr>
              <a:t>=EOMONTH(2/15/2008, 1)	</a:t>
            </a:r>
            <a:r>
              <a:rPr lang="en-US" sz="2200">
                <a:solidFill>
                  <a:srgbClr val="FF3300"/>
                </a:solidFill>
                <a:sym typeface="Wingdings" pitchFamily="2" charset="2"/>
              </a:rPr>
              <a:t>	2/28/1900</a:t>
            </a:r>
          </a:p>
        </p:txBody>
      </p:sp>
      <p:graphicFrame>
        <p:nvGraphicFramePr>
          <p:cNvPr id="131077" name="Object 5"/>
          <p:cNvGraphicFramePr>
            <a:graphicFrameLocks noChangeAspect="1"/>
          </p:cNvGraphicFramePr>
          <p:nvPr/>
        </p:nvGraphicFramePr>
        <p:xfrm>
          <a:off x="758825" y="5011738"/>
          <a:ext cx="7440613" cy="1319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78" name="Image" r:id="rId3" imgW="5371429" imgH="952045" progId="">
                  <p:embed/>
                </p:oleObj>
              </mc:Choice>
              <mc:Fallback>
                <p:oleObj name="Image" r:id="rId3" imgW="5371429" imgH="952045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825" y="5011738"/>
                        <a:ext cx="7440613" cy="1319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0238-C81B-47A7-BE98-1406B54B7D8B}" type="slidenum">
              <a:rPr lang="en-US"/>
              <a:pPr/>
              <a:t>12</a:t>
            </a:fld>
            <a:endParaRPr lang="en-US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874000" cy="712787"/>
          </a:xfrm>
        </p:spPr>
        <p:txBody>
          <a:bodyPr/>
          <a:lstStyle/>
          <a:p>
            <a:r>
              <a:rPr lang="en-US"/>
              <a:t>EOMONTH()  #NAME?</a:t>
            </a:r>
          </a:p>
        </p:txBody>
      </p:sp>
      <p:sp>
        <p:nvSpPr>
          <p:cNvPr id="156675" name="Text Box 3"/>
          <p:cNvSpPr txBox="1">
            <a:spLocks noChangeArrowheads="1"/>
          </p:cNvSpPr>
          <p:nvPr/>
        </p:nvSpPr>
        <p:spPr bwMode="auto">
          <a:xfrm>
            <a:off x="887413" y="1347788"/>
            <a:ext cx="741203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>
                <a:solidFill>
                  <a:srgbClr val="0033CC"/>
                </a:solidFill>
              </a:rPr>
              <a:t>If this function is not available, and returns the #NAME? error, install and load the Analysis ToolPak add-in: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2400">
                <a:solidFill>
                  <a:srgbClr val="0033CC"/>
                </a:solidFill>
              </a:rPr>
              <a:t>On "Tools" menu, </a:t>
            </a:r>
            <a:r>
              <a:rPr lang="en-US" sz="2400">
                <a:solidFill>
                  <a:srgbClr val="0033CC"/>
                </a:solidFill>
                <a:sym typeface="Wingdings" pitchFamily="2" charset="2"/>
              </a:rPr>
              <a:t></a:t>
            </a:r>
            <a:r>
              <a:rPr lang="en-US" sz="2400">
                <a:solidFill>
                  <a:srgbClr val="0033CC"/>
                </a:solidFill>
              </a:rPr>
              <a:t> "Add-ins".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2400">
                <a:solidFill>
                  <a:srgbClr val="0033CC"/>
                </a:solidFill>
              </a:rPr>
              <a:t>In the "Add-ins" available list, select the "Analysis ToolPak" box, and click 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0D75-EB02-4DBE-9888-9B75D9D3AB7D}" type="slidenum">
              <a:rPr lang="en-US"/>
              <a:pPr/>
              <a:t>13</a:t>
            </a:fld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719137"/>
          </a:xfrm>
        </p:spPr>
        <p:txBody>
          <a:bodyPr/>
          <a:lstStyle/>
          <a:p>
            <a:r>
              <a:rPr lang="en-US" dirty="0" smtClean="0"/>
              <a:t>Quiz: </a:t>
            </a:r>
            <a:r>
              <a:rPr lang="en-US" dirty="0" err="1"/>
              <a:t>EOMONTH</a:t>
            </a:r>
            <a:endParaRPr lang="en-US" dirty="0">
              <a:solidFill>
                <a:srgbClr val="0066FF"/>
              </a:solidFill>
            </a:endParaRP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7772400" cy="1416050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en-US"/>
              <a:t>Which of the following will fill down from cell A2 through cell A6 to produce the 1</a:t>
            </a:r>
            <a:r>
              <a:rPr lang="en-US" baseline="30000"/>
              <a:t>st</a:t>
            </a:r>
            <a:r>
              <a:rPr lang="en-US"/>
              <a:t> of each successive month? </a:t>
            </a:r>
          </a:p>
        </p:txBody>
      </p:sp>
      <p:sp>
        <p:nvSpPr>
          <p:cNvPr id="132100" name="Rectangle 4"/>
          <p:cNvSpPr>
            <a:spLocks noChangeArrowheads="1"/>
          </p:cNvSpPr>
          <p:nvPr/>
        </p:nvSpPr>
        <p:spPr bwMode="auto">
          <a:xfrm>
            <a:off x="755650" y="3203575"/>
            <a:ext cx="4518025" cy="290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>
              <a:spcBef>
                <a:spcPct val="55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400">
                <a:solidFill>
                  <a:srgbClr val="996633"/>
                </a:solidFill>
              </a:rPr>
              <a:t>a)</a:t>
            </a:r>
            <a:r>
              <a:rPr lang="en-US" sz="2400"/>
              <a:t> = EOMONTH(A1,1)</a:t>
            </a:r>
          </a:p>
          <a:p>
            <a:pPr marL="533400" indent="-533400">
              <a:spcBef>
                <a:spcPct val="55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400">
                <a:solidFill>
                  <a:srgbClr val="996633"/>
                </a:solidFill>
              </a:rPr>
              <a:t>b)</a:t>
            </a:r>
            <a:r>
              <a:rPr lang="en-US" sz="2400"/>
              <a:t> = EOMONTH(A2:A6,1)</a:t>
            </a:r>
          </a:p>
          <a:p>
            <a:pPr marL="533400" indent="-533400">
              <a:spcBef>
                <a:spcPct val="55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400">
                <a:solidFill>
                  <a:srgbClr val="996633"/>
                </a:solidFill>
              </a:rPr>
              <a:t>c)</a:t>
            </a:r>
            <a:r>
              <a:rPr lang="en-US" sz="2400"/>
              <a:t> = EOMONTH(A1:A6,1)</a:t>
            </a:r>
          </a:p>
          <a:p>
            <a:pPr marL="533400" indent="-533400">
              <a:spcBef>
                <a:spcPct val="55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400">
                <a:solidFill>
                  <a:srgbClr val="996633"/>
                </a:solidFill>
              </a:rPr>
              <a:t>d)</a:t>
            </a:r>
            <a:r>
              <a:rPr lang="en-US" sz="2400"/>
              <a:t> = EOMONTH(A1,0) + 1</a:t>
            </a:r>
          </a:p>
          <a:p>
            <a:pPr marL="533400" indent="-533400">
              <a:spcBef>
                <a:spcPct val="55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400">
                <a:solidFill>
                  <a:srgbClr val="996633"/>
                </a:solidFill>
              </a:rPr>
              <a:t>e)</a:t>
            </a:r>
            <a:r>
              <a:rPr lang="en-US" sz="2400"/>
              <a:t> = EOMONTH(15,A1)</a:t>
            </a:r>
          </a:p>
        </p:txBody>
      </p:sp>
      <p:graphicFrame>
        <p:nvGraphicFramePr>
          <p:cNvPr id="132101" name="Object 5"/>
          <p:cNvGraphicFramePr>
            <a:graphicFrameLocks noChangeAspect="1"/>
          </p:cNvGraphicFramePr>
          <p:nvPr/>
        </p:nvGraphicFramePr>
        <p:xfrm>
          <a:off x="5546725" y="2365375"/>
          <a:ext cx="3136900" cy="35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02" name="Image" r:id="rId3" imgW="3136508" imgH="3555556" progId="">
                  <p:embed/>
                </p:oleObj>
              </mc:Choice>
              <mc:Fallback>
                <p:oleObj name="Image" r:id="rId3" imgW="3136508" imgH="3555556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6725" y="2365375"/>
                        <a:ext cx="3136900" cy="355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2546-572E-47FC-AAB3-C4A6C3AAE92B}" type="slidenum">
              <a:rPr lang="en-US"/>
              <a:pPr/>
              <a:t>14</a:t>
            </a:fld>
            <a:endParaRPr lang="en-US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719137"/>
          </a:xfrm>
        </p:spPr>
        <p:txBody>
          <a:bodyPr/>
          <a:lstStyle/>
          <a:p>
            <a:r>
              <a:rPr lang="en-US" dirty="0" smtClean="0"/>
              <a:t>Quiz: </a:t>
            </a:r>
            <a:r>
              <a:rPr lang="en-US" dirty="0" err="1"/>
              <a:t>EOMONTH</a:t>
            </a:r>
            <a:endParaRPr lang="en-US" dirty="0">
              <a:solidFill>
                <a:srgbClr val="0066FF"/>
              </a:solidFill>
            </a:endParaRP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7772400" cy="1779588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en-US" dirty="0"/>
              <a:t>If the value in cell A1 is 1/1/2008, which of the following will fill down from cell A2 through cell A6 to produce the 1</a:t>
            </a:r>
            <a:r>
              <a:rPr lang="en-US" baseline="30000" dirty="0"/>
              <a:t>st</a:t>
            </a:r>
            <a:r>
              <a:rPr lang="en-US" dirty="0"/>
              <a:t> of each successive year? </a:t>
            </a:r>
          </a:p>
        </p:txBody>
      </p:sp>
      <p:sp>
        <p:nvSpPr>
          <p:cNvPr id="153604" name="Rectangle 4"/>
          <p:cNvSpPr>
            <a:spLocks noChangeArrowheads="1"/>
          </p:cNvSpPr>
          <p:nvPr/>
        </p:nvSpPr>
        <p:spPr bwMode="auto">
          <a:xfrm>
            <a:off x="2532063" y="3359150"/>
            <a:ext cx="4518025" cy="290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>
              <a:spcBef>
                <a:spcPct val="55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400">
                <a:solidFill>
                  <a:srgbClr val="996633"/>
                </a:solidFill>
              </a:rPr>
              <a:t>a)</a:t>
            </a:r>
            <a:r>
              <a:rPr lang="en-US" sz="2400"/>
              <a:t> = EOMONTH(A1,0) + 365</a:t>
            </a:r>
          </a:p>
          <a:p>
            <a:pPr marL="533400" indent="-533400">
              <a:spcBef>
                <a:spcPct val="55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400">
                <a:solidFill>
                  <a:srgbClr val="996633"/>
                </a:solidFill>
              </a:rPr>
              <a:t>b)</a:t>
            </a:r>
            <a:r>
              <a:rPr lang="en-US" sz="2400"/>
              <a:t> = EOMONTH(A1,11) + 365</a:t>
            </a:r>
          </a:p>
          <a:p>
            <a:pPr marL="533400" indent="-533400">
              <a:spcBef>
                <a:spcPct val="55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400">
                <a:solidFill>
                  <a:srgbClr val="996633"/>
                </a:solidFill>
              </a:rPr>
              <a:t>c)</a:t>
            </a:r>
            <a:r>
              <a:rPr lang="en-US" sz="2400"/>
              <a:t> = EOMONTH(A1,11) + 1</a:t>
            </a:r>
          </a:p>
          <a:p>
            <a:pPr marL="533400" indent="-533400">
              <a:spcBef>
                <a:spcPct val="55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400">
                <a:solidFill>
                  <a:srgbClr val="996633"/>
                </a:solidFill>
              </a:rPr>
              <a:t>d)</a:t>
            </a:r>
            <a:r>
              <a:rPr lang="en-US" sz="2400"/>
              <a:t> = A1 + 365</a:t>
            </a:r>
          </a:p>
          <a:p>
            <a:pPr marL="533400" indent="-533400">
              <a:spcBef>
                <a:spcPct val="55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400">
                <a:solidFill>
                  <a:srgbClr val="996633"/>
                </a:solidFill>
              </a:rPr>
              <a:t>e)</a:t>
            </a:r>
            <a:r>
              <a:rPr lang="en-US" sz="2400"/>
              <a:t> = EOMONTH(A1,365)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Query</a:t>
            </a:r>
            <a:endParaRPr lang="en-US" dirty="0"/>
          </a:p>
        </p:txBody>
      </p:sp>
      <p:pic>
        <p:nvPicPr>
          <p:cNvPr id="5" name="Content Placeholder 4" descr="webQuery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19889" y="2514601"/>
            <a:ext cx="6730547" cy="4203120"/>
          </a:xfrm>
          <a:ln>
            <a:solidFill>
              <a:srgbClr val="000000"/>
            </a:solidFill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0B05-C5E8-407E-97E9-B857D1542606}" type="slidenum">
              <a:rPr lang="en-US" smtClean="0"/>
              <a:pPr/>
              <a:t>15</a:t>
            </a:fld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10800000" flipV="1">
            <a:off x="6020684" y="2277207"/>
            <a:ext cx="1153840" cy="321944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1802423" y="3341077"/>
            <a:ext cx="2778369" cy="334108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1099038" y="4932485"/>
            <a:ext cx="3490547" cy="43961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4625" name="Picture 1" descr="C:\Users\Joel\AppData\Local\Microsoft\Windows\Temporary Internet Files\Content.IE5\IFMJOJ72\MC90001413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9304" y="2076601"/>
            <a:ext cx="508406" cy="647395"/>
          </a:xfrm>
          <a:prstGeom prst="rect">
            <a:avLst/>
          </a:prstGeom>
          <a:noFill/>
        </p:spPr>
      </p:pic>
      <p:pic>
        <p:nvPicPr>
          <p:cNvPr id="154626" name="Picture 2" descr="C:\Users\Joel\Pictures\Microsoft Clip Organizer\00014131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89958" y="3345193"/>
            <a:ext cx="508406" cy="677570"/>
          </a:xfrm>
          <a:prstGeom prst="rect">
            <a:avLst/>
          </a:prstGeom>
          <a:noFill/>
        </p:spPr>
      </p:pic>
      <p:pic>
        <p:nvPicPr>
          <p:cNvPr id="154627" name="Picture 3" descr="C:\Users\Joel\AppData\Local\Microsoft\Windows\Temporary Internet Files\Content.IE5\M0618407\MC900014132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081" y="4619268"/>
            <a:ext cx="508406" cy="696773"/>
          </a:xfrm>
          <a:prstGeom prst="rect">
            <a:avLst/>
          </a:prstGeom>
          <a:noFill/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77010" y="1207477"/>
            <a:ext cx="8141676" cy="1254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33400" indent="-533400">
              <a:spcBef>
                <a:spcPct val="20000"/>
              </a:spcBef>
              <a:buClr>
                <a:srgbClr val="996633"/>
              </a:buClr>
              <a:buSzPct val="90000"/>
            </a:pPr>
            <a:r>
              <a:rPr lang="en-US" sz="2200" kern="0" dirty="0" smtClean="0"/>
              <a:t>In general, a </a:t>
            </a:r>
            <a:r>
              <a:rPr lang="en-US" sz="2200" b="1" i="1" kern="0" dirty="0" smtClean="0">
                <a:solidFill>
                  <a:srgbClr val="996633"/>
                </a:solidFill>
              </a:rPr>
              <a:t>query</a:t>
            </a:r>
            <a:r>
              <a:rPr lang="en-US" sz="2200" kern="0" dirty="0" smtClean="0"/>
              <a:t> is one question in a line of inquiry.</a:t>
            </a:r>
          </a:p>
          <a:p>
            <a:pPr marL="533400" lvl="0" indent="-533400">
              <a:spcBef>
                <a:spcPct val="20000"/>
              </a:spcBef>
              <a:buClr>
                <a:srgbClr val="996633"/>
              </a:buClr>
              <a:buSzPct val="90000"/>
            </a:pPr>
            <a:r>
              <a:rPr lang="en-US" sz="2200" kern="0" dirty="0" smtClean="0">
                <a:latin typeface="+mn-lt"/>
              </a:rPr>
              <a:t>In computer science, a query is a request for information from a database.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Currency Conversion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0B05-C5E8-407E-97E9-B857D1542606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idx="1"/>
          </p:nvPr>
        </p:nvGraphicFramePr>
        <p:xfrm>
          <a:off x="752475" y="1054100"/>
          <a:ext cx="7410450" cy="439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50" name="Worksheet" r:id="rId4" imgW="5113074" imgH="3032868" progId="Excel.Sheet.12">
                  <p:embed/>
                </p:oleObj>
              </mc:Choice>
              <mc:Fallback>
                <p:oleObj name="Worksheet" r:id="rId4" imgW="5113074" imgH="3032868" progId="Excel.Sheet.12">
                  <p:embed/>
                  <p:pic>
                    <p:nvPicPr>
                      <p:cNvPr id="0" name="Content Placeholder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75" y="1054100"/>
                        <a:ext cx="7410450" cy="439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736600" y="5525477"/>
            <a:ext cx="8153400" cy="1180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33400" indent="-533400">
              <a:spcBef>
                <a:spcPct val="20000"/>
              </a:spcBef>
              <a:buClr>
                <a:srgbClr val="996633"/>
              </a:buClr>
              <a:buSzPct val="90000"/>
            </a:pPr>
            <a:r>
              <a:rPr lang="en-US" sz="2300" kern="0" dirty="0" smtClean="0">
                <a:latin typeface="+mn-lt"/>
              </a:rPr>
              <a:t>One US Dollar is more than one </a:t>
            </a:r>
            <a:r>
              <a:rPr lang="en-US" sz="2300" kern="0" dirty="0" err="1" smtClean="0">
                <a:latin typeface="+mn-lt"/>
              </a:rPr>
              <a:t>Mex</a:t>
            </a:r>
            <a:r>
              <a:rPr lang="en-US" sz="2300" kern="0" dirty="0" smtClean="0">
                <a:latin typeface="+mn-lt"/>
              </a:rPr>
              <a:t> Peso.</a:t>
            </a:r>
          </a:p>
          <a:p>
            <a:pPr marL="533400" indent="-533400">
              <a:spcBef>
                <a:spcPct val="20000"/>
              </a:spcBef>
              <a:buClr>
                <a:srgbClr val="996633"/>
              </a:buClr>
              <a:buSzPct val="90000"/>
            </a:pPr>
            <a:r>
              <a:rPr lang="en-US" sz="2300" kern="0" dirty="0" smtClean="0">
                <a:latin typeface="+mn-lt"/>
              </a:rPr>
              <a:t>Thus, convert dollars to pesos by multiplying by the conversion rate that is &gt; 1.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D18E6-15A4-44F1-A1C4-F25B61CF7673}" type="slidenum">
              <a:rPr lang="en-US"/>
              <a:pPr/>
              <a:t>17</a:t>
            </a:fld>
            <a:endParaRPr lang="en-US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Interest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1249363"/>
            <a:ext cx="7780337" cy="54578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FF3300"/>
                </a:solidFill>
              </a:rPr>
              <a:t>Interest</a:t>
            </a:r>
            <a:r>
              <a:rPr lang="en-US" sz="2400"/>
              <a:t> = </a:t>
            </a:r>
            <a:r>
              <a:rPr lang="en-US" sz="2400">
                <a:solidFill>
                  <a:srgbClr val="008000"/>
                </a:solidFill>
              </a:rPr>
              <a:t>Principal</a:t>
            </a:r>
            <a:r>
              <a:rPr lang="en-US" sz="2400"/>
              <a:t> * </a:t>
            </a:r>
            <a:r>
              <a:rPr lang="en-US" sz="2400">
                <a:solidFill>
                  <a:srgbClr val="0033CC"/>
                </a:solidFill>
              </a:rPr>
              <a:t>Periodic Rate</a:t>
            </a:r>
            <a:r>
              <a:rPr lang="en-US" sz="2400"/>
              <a:t> * </a:t>
            </a:r>
            <a:r>
              <a:rPr lang="en-US" sz="2400">
                <a:solidFill>
                  <a:srgbClr val="996633"/>
                </a:solidFill>
              </a:rPr>
              <a:t>Number of Periods</a:t>
            </a:r>
          </a:p>
          <a:p>
            <a:pPr>
              <a:buFont typeface="Wingdings" pitchFamily="2" charset="2"/>
              <a:buNone/>
            </a:pPr>
            <a:endParaRPr lang="en-US" sz="1000"/>
          </a:p>
          <a:p>
            <a:pPr>
              <a:buFont typeface="Wingdings" pitchFamily="2" charset="2"/>
              <a:buNone/>
            </a:pPr>
            <a:r>
              <a:rPr lang="en-US" sz="2200"/>
              <a:t>If </a:t>
            </a:r>
            <a:r>
              <a:rPr lang="en-US" sz="2200">
                <a:solidFill>
                  <a:srgbClr val="008000"/>
                </a:solidFill>
              </a:rPr>
              <a:t>$100</a:t>
            </a:r>
            <a:r>
              <a:rPr lang="en-US" sz="2200"/>
              <a:t> was borrowed for </a:t>
            </a:r>
            <a:r>
              <a:rPr lang="en-US" sz="2200" b="1" i="1">
                <a:solidFill>
                  <a:srgbClr val="996633"/>
                </a:solidFill>
              </a:rPr>
              <a:t>2 years</a:t>
            </a:r>
            <a:r>
              <a:rPr lang="en-US" sz="2200"/>
              <a:t> at an </a:t>
            </a:r>
            <a:r>
              <a:rPr lang="en-US" sz="2200" b="1" i="1"/>
              <a:t>annual periodic</a:t>
            </a:r>
            <a:r>
              <a:rPr lang="en-US" sz="2200"/>
              <a:t> interest rate of </a:t>
            </a:r>
            <a:r>
              <a:rPr lang="en-US" sz="2200">
                <a:solidFill>
                  <a:srgbClr val="0033CC"/>
                </a:solidFill>
              </a:rPr>
              <a:t>10%</a:t>
            </a:r>
            <a:r>
              <a:rPr lang="en-US" sz="2200"/>
              <a:t>, the </a:t>
            </a:r>
            <a:r>
              <a:rPr lang="en-US" sz="2200" b="1" i="1"/>
              <a:t>simple interest</a:t>
            </a:r>
            <a:r>
              <a:rPr lang="en-US" sz="2200"/>
              <a:t> would be: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             </a:t>
            </a:r>
            <a:r>
              <a:rPr lang="en-US" sz="2400">
                <a:solidFill>
                  <a:srgbClr val="009900"/>
                </a:solidFill>
              </a:rPr>
              <a:t>$100 </a:t>
            </a:r>
            <a:r>
              <a:rPr lang="en-US" sz="2400"/>
              <a:t>* </a:t>
            </a:r>
            <a:r>
              <a:rPr lang="en-US" sz="2400">
                <a:solidFill>
                  <a:srgbClr val="0033CC"/>
                </a:solidFill>
              </a:rPr>
              <a:t>10%</a:t>
            </a:r>
            <a:r>
              <a:rPr lang="en-US" sz="2400"/>
              <a:t> * </a:t>
            </a:r>
            <a:r>
              <a:rPr lang="en-US" sz="2400">
                <a:solidFill>
                  <a:srgbClr val="996633"/>
                </a:solidFill>
              </a:rPr>
              <a:t>2 periods</a:t>
            </a:r>
            <a:r>
              <a:rPr lang="en-US" sz="2400"/>
              <a:t> = </a:t>
            </a:r>
            <a:r>
              <a:rPr lang="en-US" sz="2400">
                <a:solidFill>
                  <a:srgbClr val="FF3300"/>
                </a:solidFill>
              </a:rPr>
              <a:t>$20</a:t>
            </a:r>
            <a:r>
              <a:rPr lang="en-US" sz="2400"/>
              <a:t>. 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             </a:t>
            </a:r>
            <a:r>
              <a:rPr lang="en-US" sz="2400">
                <a:solidFill>
                  <a:srgbClr val="009900"/>
                </a:solidFill>
              </a:rPr>
              <a:t>$100</a:t>
            </a:r>
            <a:r>
              <a:rPr lang="en-US" sz="2400"/>
              <a:t> * </a:t>
            </a:r>
            <a:r>
              <a:rPr lang="en-US" sz="2400">
                <a:solidFill>
                  <a:srgbClr val="0033CC"/>
                </a:solidFill>
              </a:rPr>
              <a:t>(10/100) </a:t>
            </a:r>
            <a:r>
              <a:rPr lang="en-US" sz="2400"/>
              <a:t>* </a:t>
            </a:r>
            <a:r>
              <a:rPr lang="en-US" sz="2400">
                <a:solidFill>
                  <a:srgbClr val="996633"/>
                </a:solidFill>
              </a:rPr>
              <a:t>2</a:t>
            </a:r>
            <a:r>
              <a:rPr lang="en-US" sz="2400"/>
              <a:t> = </a:t>
            </a:r>
            <a:r>
              <a:rPr lang="en-US" sz="2400">
                <a:solidFill>
                  <a:srgbClr val="FF3300"/>
                </a:solidFill>
              </a:rPr>
              <a:t>$20</a:t>
            </a:r>
            <a:r>
              <a:rPr lang="en-US" sz="2400"/>
              <a:t>.</a:t>
            </a:r>
          </a:p>
          <a:p>
            <a:pPr>
              <a:buFont typeface="Wingdings" pitchFamily="2" charset="2"/>
              <a:buNone/>
            </a:pPr>
            <a:endParaRPr lang="en-US" sz="1000"/>
          </a:p>
          <a:p>
            <a:pPr>
              <a:buFont typeface="Wingdings" pitchFamily="2" charset="2"/>
              <a:buNone/>
            </a:pPr>
            <a:r>
              <a:rPr lang="en-US" sz="2200"/>
              <a:t>If </a:t>
            </a:r>
            <a:r>
              <a:rPr lang="en-US" sz="2200">
                <a:solidFill>
                  <a:srgbClr val="008000"/>
                </a:solidFill>
              </a:rPr>
              <a:t>$100</a:t>
            </a:r>
            <a:r>
              <a:rPr lang="en-US" sz="2200"/>
              <a:t> was borrowed for </a:t>
            </a:r>
            <a:r>
              <a:rPr lang="en-US" sz="2200" b="1" i="1">
                <a:solidFill>
                  <a:srgbClr val="996633"/>
                </a:solidFill>
              </a:rPr>
              <a:t>5 months</a:t>
            </a:r>
            <a:r>
              <a:rPr lang="en-US" sz="2200"/>
              <a:t> at a </a:t>
            </a:r>
            <a:r>
              <a:rPr lang="en-US" sz="2200" b="1" i="1"/>
              <a:t>monthly periodic</a:t>
            </a:r>
            <a:r>
              <a:rPr lang="en-US" sz="2200"/>
              <a:t> interest rate of </a:t>
            </a:r>
            <a:r>
              <a:rPr lang="en-US" sz="2200">
                <a:solidFill>
                  <a:srgbClr val="0033CC"/>
                </a:solidFill>
              </a:rPr>
              <a:t>1.00%</a:t>
            </a:r>
            <a:r>
              <a:rPr lang="en-US" sz="2200"/>
              <a:t>, the </a:t>
            </a:r>
            <a:r>
              <a:rPr lang="en-US" sz="2200" b="1" i="1"/>
              <a:t>simple interest</a:t>
            </a:r>
            <a:r>
              <a:rPr lang="en-US" sz="2200"/>
              <a:t> would be: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             </a:t>
            </a:r>
            <a:r>
              <a:rPr lang="en-US" sz="2400">
                <a:solidFill>
                  <a:srgbClr val="009900"/>
                </a:solidFill>
              </a:rPr>
              <a:t>$100</a:t>
            </a:r>
            <a:r>
              <a:rPr lang="en-US" sz="2400"/>
              <a:t> * </a:t>
            </a:r>
            <a:r>
              <a:rPr lang="en-US" sz="2400">
                <a:solidFill>
                  <a:srgbClr val="0033CC"/>
                </a:solidFill>
              </a:rPr>
              <a:t>1.0%</a:t>
            </a:r>
            <a:r>
              <a:rPr lang="en-US" sz="2400"/>
              <a:t> * </a:t>
            </a:r>
            <a:r>
              <a:rPr lang="en-US" sz="2400">
                <a:solidFill>
                  <a:srgbClr val="996633"/>
                </a:solidFill>
              </a:rPr>
              <a:t>5 periods</a:t>
            </a:r>
            <a:r>
              <a:rPr lang="en-US" sz="2400"/>
              <a:t> = </a:t>
            </a:r>
            <a:r>
              <a:rPr lang="en-US" sz="2400">
                <a:solidFill>
                  <a:srgbClr val="FF3300"/>
                </a:solidFill>
              </a:rPr>
              <a:t>$5</a:t>
            </a:r>
            <a:r>
              <a:rPr lang="en-US" sz="2400"/>
              <a:t>. 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             </a:t>
            </a:r>
            <a:r>
              <a:rPr lang="en-US" sz="2400">
                <a:solidFill>
                  <a:srgbClr val="009900"/>
                </a:solidFill>
              </a:rPr>
              <a:t>$100</a:t>
            </a:r>
            <a:r>
              <a:rPr lang="en-US" sz="2400"/>
              <a:t> * </a:t>
            </a:r>
            <a:r>
              <a:rPr lang="en-US" sz="2400">
                <a:solidFill>
                  <a:srgbClr val="0033CC"/>
                </a:solidFill>
              </a:rPr>
              <a:t>(1.0/100)</a:t>
            </a:r>
            <a:r>
              <a:rPr lang="en-US" sz="2400"/>
              <a:t> * </a:t>
            </a:r>
            <a:r>
              <a:rPr lang="en-US" sz="2400">
                <a:solidFill>
                  <a:srgbClr val="996633"/>
                </a:solidFill>
              </a:rPr>
              <a:t>5</a:t>
            </a:r>
            <a:r>
              <a:rPr lang="en-US" sz="2400"/>
              <a:t> = </a:t>
            </a:r>
            <a:r>
              <a:rPr lang="en-US" sz="2400">
                <a:solidFill>
                  <a:srgbClr val="FF3300"/>
                </a:solidFill>
              </a:rPr>
              <a:t>$5</a:t>
            </a:r>
            <a:r>
              <a:rPr lang="en-US" sz="2400"/>
              <a:t>.</a:t>
            </a:r>
          </a:p>
          <a:p>
            <a:pPr>
              <a:buFont typeface="Wingdings" pitchFamily="2" charset="2"/>
              <a:buNone/>
            </a:pPr>
            <a:endParaRPr lang="en-US" sz="800"/>
          </a:p>
          <a:p>
            <a:pPr>
              <a:buFont typeface="Wingdings" pitchFamily="2" charset="2"/>
              <a:buNone/>
            </a:pPr>
            <a:r>
              <a:rPr lang="en-US" sz="2200"/>
              <a:t>Simple interest is generally charged for borrowing money for short periods of time.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45F1-9ACD-4E53-992F-027774B0DF89}" type="slidenum">
              <a:rPr lang="en-US"/>
              <a:pPr/>
              <a:t>18</a:t>
            </a:fld>
            <a:endParaRPr lang="en-US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Interest – more examples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1249363"/>
            <a:ext cx="7780337" cy="45243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FF3300"/>
                </a:solidFill>
              </a:rPr>
              <a:t>Interest</a:t>
            </a:r>
            <a:r>
              <a:rPr lang="en-US" sz="2400"/>
              <a:t> = </a:t>
            </a:r>
            <a:r>
              <a:rPr lang="en-US" sz="2400">
                <a:solidFill>
                  <a:srgbClr val="008000"/>
                </a:solidFill>
              </a:rPr>
              <a:t>Principal</a:t>
            </a:r>
            <a:r>
              <a:rPr lang="en-US" sz="2400"/>
              <a:t> * </a:t>
            </a:r>
            <a:r>
              <a:rPr lang="en-US" sz="2400">
                <a:solidFill>
                  <a:srgbClr val="0033CC"/>
                </a:solidFill>
              </a:rPr>
              <a:t>Periodic Rate</a:t>
            </a:r>
            <a:r>
              <a:rPr lang="en-US" sz="2400"/>
              <a:t> * </a:t>
            </a:r>
            <a:r>
              <a:rPr lang="en-US" sz="2400">
                <a:solidFill>
                  <a:srgbClr val="996633"/>
                </a:solidFill>
              </a:rPr>
              <a:t>Number of Periods</a:t>
            </a:r>
          </a:p>
          <a:p>
            <a:pPr>
              <a:buFont typeface="Wingdings" pitchFamily="2" charset="2"/>
              <a:buNone/>
            </a:pPr>
            <a:endParaRPr lang="en-US" sz="1000"/>
          </a:p>
          <a:p>
            <a:pPr>
              <a:buFont typeface="Wingdings" pitchFamily="2" charset="2"/>
              <a:buNone/>
            </a:pPr>
            <a:r>
              <a:rPr lang="en-US" sz="2200"/>
              <a:t>If </a:t>
            </a:r>
            <a:r>
              <a:rPr lang="en-US" sz="2200">
                <a:solidFill>
                  <a:srgbClr val="008000"/>
                </a:solidFill>
              </a:rPr>
              <a:t>$100</a:t>
            </a:r>
            <a:r>
              <a:rPr lang="en-US" sz="2200"/>
              <a:t> was borrowed for </a:t>
            </a:r>
            <a:r>
              <a:rPr lang="en-US" sz="2200" b="1" i="1">
                <a:solidFill>
                  <a:srgbClr val="996633"/>
                </a:solidFill>
              </a:rPr>
              <a:t>5 months</a:t>
            </a:r>
            <a:r>
              <a:rPr lang="en-US" sz="2200"/>
              <a:t> at a </a:t>
            </a:r>
            <a:r>
              <a:rPr lang="en-US" sz="2200" b="1" i="1"/>
              <a:t>annual periodic</a:t>
            </a:r>
            <a:r>
              <a:rPr lang="en-US" sz="2200"/>
              <a:t> interest rate of </a:t>
            </a:r>
            <a:r>
              <a:rPr lang="en-US" sz="2200">
                <a:solidFill>
                  <a:srgbClr val="0033CC"/>
                </a:solidFill>
              </a:rPr>
              <a:t>10.0%</a:t>
            </a:r>
            <a:r>
              <a:rPr lang="en-US" sz="2200"/>
              <a:t>, the </a:t>
            </a:r>
            <a:r>
              <a:rPr lang="en-US" sz="2200" b="1" i="1"/>
              <a:t>simple interest</a:t>
            </a:r>
            <a:r>
              <a:rPr lang="en-US" sz="2200"/>
              <a:t> would be: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             </a:t>
            </a:r>
            <a:r>
              <a:rPr lang="en-US" sz="2400">
                <a:solidFill>
                  <a:srgbClr val="008000"/>
                </a:solidFill>
              </a:rPr>
              <a:t>$100 </a:t>
            </a:r>
            <a:r>
              <a:rPr lang="en-US" sz="2400"/>
              <a:t>* </a:t>
            </a:r>
            <a:r>
              <a:rPr lang="en-US" sz="2400">
                <a:solidFill>
                  <a:srgbClr val="0033CC"/>
                </a:solidFill>
              </a:rPr>
              <a:t>10.0%</a:t>
            </a:r>
            <a:r>
              <a:rPr lang="en-US" sz="2400"/>
              <a:t> * (</a:t>
            </a:r>
            <a:r>
              <a:rPr lang="en-US" sz="2400">
                <a:solidFill>
                  <a:srgbClr val="996633"/>
                </a:solidFill>
              </a:rPr>
              <a:t>5/12) periods</a:t>
            </a:r>
            <a:r>
              <a:rPr lang="en-US" sz="2400"/>
              <a:t> = </a:t>
            </a:r>
            <a:r>
              <a:rPr lang="en-US" sz="2400">
                <a:solidFill>
                  <a:srgbClr val="FF3300"/>
                </a:solidFill>
              </a:rPr>
              <a:t>$4.17</a:t>
            </a:r>
            <a:r>
              <a:rPr lang="en-US" sz="2400"/>
              <a:t>. 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             </a:t>
            </a:r>
            <a:r>
              <a:rPr lang="en-US" sz="2400">
                <a:solidFill>
                  <a:srgbClr val="008000"/>
                </a:solidFill>
              </a:rPr>
              <a:t>$100</a:t>
            </a:r>
            <a:r>
              <a:rPr lang="en-US" sz="2400"/>
              <a:t> * </a:t>
            </a:r>
            <a:r>
              <a:rPr lang="en-US" sz="2400">
                <a:solidFill>
                  <a:srgbClr val="0033CC"/>
                </a:solidFill>
              </a:rPr>
              <a:t>(1.0/100)</a:t>
            </a:r>
            <a:r>
              <a:rPr lang="en-US" sz="2400"/>
              <a:t> * </a:t>
            </a:r>
            <a:r>
              <a:rPr lang="en-US" sz="2400">
                <a:solidFill>
                  <a:srgbClr val="996633"/>
                </a:solidFill>
              </a:rPr>
              <a:t>0.4167</a:t>
            </a:r>
            <a:r>
              <a:rPr lang="en-US" sz="2400"/>
              <a:t> = </a:t>
            </a:r>
            <a:r>
              <a:rPr lang="en-US" sz="2400">
                <a:solidFill>
                  <a:srgbClr val="FF3300"/>
                </a:solidFill>
              </a:rPr>
              <a:t>$4.17</a:t>
            </a:r>
            <a:r>
              <a:rPr lang="en-US" sz="2400"/>
              <a:t>.</a:t>
            </a:r>
          </a:p>
          <a:p>
            <a:pPr>
              <a:buFont typeface="Wingdings" pitchFamily="2" charset="2"/>
              <a:buNone/>
            </a:pPr>
            <a:endParaRPr lang="en-US" sz="2400"/>
          </a:p>
          <a:p>
            <a:pPr>
              <a:buFont typeface="Wingdings" pitchFamily="2" charset="2"/>
              <a:buNone/>
            </a:pPr>
            <a:r>
              <a:rPr lang="en-US" sz="2200"/>
              <a:t>If </a:t>
            </a:r>
            <a:r>
              <a:rPr lang="en-US" sz="2200">
                <a:solidFill>
                  <a:srgbClr val="008000"/>
                </a:solidFill>
              </a:rPr>
              <a:t>$100</a:t>
            </a:r>
            <a:r>
              <a:rPr lang="en-US" sz="2200"/>
              <a:t> was borrowed for </a:t>
            </a:r>
            <a:r>
              <a:rPr lang="en-US" sz="2200" b="1" i="1">
                <a:solidFill>
                  <a:srgbClr val="996633"/>
                </a:solidFill>
              </a:rPr>
              <a:t>228 days</a:t>
            </a:r>
            <a:r>
              <a:rPr lang="en-US" sz="2200"/>
              <a:t> at a </a:t>
            </a:r>
            <a:r>
              <a:rPr lang="en-US" sz="2200" b="1" i="1"/>
              <a:t>annual periodic</a:t>
            </a:r>
            <a:r>
              <a:rPr lang="en-US" sz="2200"/>
              <a:t> interest rate of </a:t>
            </a:r>
            <a:r>
              <a:rPr lang="en-US" sz="2200">
                <a:solidFill>
                  <a:srgbClr val="0033CC"/>
                </a:solidFill>
              </a:rPr>
              <a:t>10.0%</a:t>
            </a:r>
            <a:r>
              <a:rPr lang="en-US" sz="2200"/>
              <a:t>, the </a:t>
            </a:r>
            <a:r>
              <a:rPr lang="en-US" sz="2200" b="1" i="1"/>
              <a:t>simple interest</a:t>
            </a:r>
            <a:r>
              <a:rPr lang="en-US" sz="2200"/>
              <a:t> would be: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             </a:t>
            </a:r>
            <a:r>
              <a:rPr lang="en-US" sz="2400">
                <a:solidFill>
                  <a:srgbClr val="008000"/>
                </a:solidFill>
              </a:rPr>
              <a:t>$100</a:t>
            </a:r>
            <a:r>
              <a:rPr lang="en-US" sz="2400"/>
              <a:t> * </a:t>
            </a:r>
            <a:r>
              <a:rPr lang="en-US" sz="2400">
                <a:solidFill>
                  <a:srgbClr val="0033CC"/>
                </a:solidFill>
              </a:rPr>
              <a:t>10.0%</a:t>
            </a:r>
            <a:r>
              <a:rPr lang="en-US" sz="2400"/>
              <a:t> * (</a:t>
            </a:r>
            <a:r>
              <a:rPr lang="en-US" sz="2400">
                <a:solidFill>
                  <a:srgbClr val="996633"/>
                </a:solidFill>
              </a:rPr>
              <a:t>228/365) periods</a:t>
            </a:r>
            <a:r>
              <a:rPr lang="en-US" sz="2400"/>
              <a:t> = </a:t>
            </a:r>
            <a:r>
              <a:rPr lang="en-US" sz="2400">
                <a:solidFill>
                  <a:srgbClr val="FF3300"/>
                </a:solidFill>
              </a:rPr>
              <a:t>$6.24</a:t>
            </a:r>
            <a:r>
              <a:rPr lang="en-US" sz="2400"/>
              <a:t>. 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             </a:t>
            </a:r>
            <a:r>
              <a:rPr lang="en-US" sz="2400">
                <a:solidFill>
                  <a:srgbClr val="008000"/>
                </a:solidFill>
              </a:rPr>
              <a:t>$100</a:t>
            </a:r>
            <a:r>
              <a:rPr lang="en-US" sz="2400"/>
              <a:t> * </a:t>
            </a:r>
            <a:r>
              <a:rPr lang="en-US" sz="2400">
                <a:solidFill>
                  <a:srgbClr val="0033CC"/>
                </a:solidFill>
              </a:rPr>
              <a:t>(1.0/100)</a:t>
            </a:r>
            <a:r>
              <a:rPr lang="en-US" sz="2400"/>
              <a:t> * </a:t>
            </a:r>
            <a:r>
              <a:rPr lang="en-US" sz="2400">
                <a:solidFill>
                  <a:srgbClr val="996633"/>
                </a:solidFill>
              </a:rPr>
              <a:t>0.6247</a:t>
            </a:r>
            <a:r>
              <a:rPr lang="en-US" sz="2400"/>
              <a:t> = </a:t>
            </a:r>
            <a:r>
              <a:rPr lang="en-US" sz="2400">
                <a:solidFill>
                  <a:srgbClr val="FF3300"/>
                </a:solidFill>
              </a:rPr>
              <a:t>$6.24</a:t>
            </a:r>
            <a:r>
              <a:rPr lang="en-US" sz="2400"/>
              <a:t>.</a:t>
            </a:r>
            <a:endParaRPr lang="en-US" sz="800"/>
          </a:p>
          <a:p>
            <a:pPr>
              <a:buFont typeface="Wingdings" pitchFamily="2" charset="2"/>
              <a:buNone/>
            </a:pPr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9CC0A-4EFB-4938-B714-85BA0FB0BB34}" type="slidenum">
              <a:rPr lang="en-US"/>
              <a:pPr/>
              <a:t>19</a:t>
            </a:fld>
            <a:endParaRPr lang="en-US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Compound Interest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49363"/>
            <a:ext cx="7918450" cy="54213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/>
              <a:t>The account balance (interest plus principal) is calculated at the end of each </a:t>
            </a:r>
            <a:r>
              <a:rPr lang="en-US" sz="2400" b="1" i="1"/>
              <a:t>period</a:t>
            </a:r>
            <a:r>
              <a:rPr lang="en-US" sz="2400"/>
              <a:t>. 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During the next period, interest is calculated on the </a:t>
            </a:r>
            <a:r>
              <a:rPr lang="en-US" sz="2400" b="1" i="1"/>
              <a:t>full balance</a:t>
            </a:r>
            <a:r>
              <a:rPr lang="en-US" sz="2400"/>
              <a:t> at the end of the last period.</a:t>
            </a:r>
          </a:p>
          <a:p>
            <a:pPr>
              <a:buFont typeface="Wingdings" pitchFamily="2" charset="2"/>
              <a:buNone/>
            </a:pPr>
            <a:endParaRPr lang="en-US" sz="1000"/>
          </a:p>
          <a:p>
            <a:pPr>
              <a:buFont typeface="Wingdings" pitchFamily="2" charset="2"/>
              <a:buNone/>
            </a:pPr>
            <a:r>
              <a:rPr lang="en-US" sz="2200"/>
              <a:t>If </a:t>
            </a:r>
            <a:r>
              <a:rPr lang="en-US" sz="2200">
                <a:solidFill>
                  <a:srgbClr val="008000"/>
                </a:solidFill>
              </a:rPr>
              <a:t>$100</a:t>
            </a:r>
            <a:r>
              <a:rPr lang="en-US" sz="2200"/>
              <a:t> was borrowed for </a:t>
            </a:r>
            <a:r>
              <a:rPr lang="en-US" sz="2200" b="1" i="1">
                <a:solidFill>
                  <a:srgbClr val="996633"/>
                </a:solidFill>
              </a:rPr>
              <a:t>2 years</a:t>
            </a:r>
            <a:r>
              <a:rPr lang="en-US" sz="2200"/>
              <a:t> at an </a:t>
            </a:r>
            <a:r>
              <a:rPr lang="en-US" sz="2200" b="1" i="1"/>
              <a:t>annual periodic</a:t>
            </a:r>
            <a:r>
              <a:rPr lang="en-US" sz="2200"/>
              <a:t> interest rate of </a:t>
            </a:r>
            <a:r>
              <a:rPr lang="en-US" sz="2200">
                <a:solidFill>
                  <a:srgbClr val="0033CC"/>
                </a:solidFill>
              </a:rPr>
              <a:t>10%</a:t>
            </a:r>
            <a:r>
              <a:rPr lang="en-US" sz="2200"/>
              <a:t>, the </a:t>
            </a:r>
            <a:r>
              <a:rPr lang="en-US" sz="2200" b="1" i="1"/>
              <a:t>interest compounded annually</a:t>
            </a:r>
            <a:r>
              <a:rPr lang="en-US" sz="2200"/>
              <a:t> would be: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		</a:t>
            </a:r>
            <a:r>
              <a:rPr lang="en-US" sz="2400">
                <a:solidFill>
                  <a:srgbClr val="008000"/>
                </a:solidFill>
              </a:rPr>
              <a:t>$100</a:t>
            </a:r>
            <a:r>
              <a:rPr lang="en-US" sz="2400">
                <a:solidFill>
                  <a:srgbClr val="009900"/>
                </a:solidFill>
              </a:rPr>
              <a:t> </a:t>
            </a:r>
            <a:r>
              <a:rPr lang="en-US" sz="2400"/>
              <a:t>* </a:t>
            </a:r>
            <a:r>
              <a:rPr lang="en-US" sz="2400">
                <a:solidFill>
                  <a:srgbClr val="0033CC"/>
                </a:solidFill>
              </a:rPr>
              <a:t>10%</a:t>
            </a:r>
            <a:r>
              <a:rPr lang="en-US" sz="2400"/>
              <a:t> * </a:t>
            </a:r>
            <a:r>
              <a:rPr lang="en-US" sz="2400">
                <a:solidFill>
                  <a:srgbClr val="996633"/>
                </a:solidFill>
              </a:rPr>
              <a:t>1 period</a:t>
            </a:r>
            <a:r>
              <a:rPr lang="en-US" sz="2400"/>
              <a:t> = </a:t>
            </a:r>
            <a:r>
              <a:rPr lang="en-US" sz="2400">
                <a:solidFill>
                  <a:srgbClr val="FF3300"/>
                </a:solidFill>
              </a:rPr>
              <a:t>$10</a:t>
            </a:r>
            <a:r>
              <a:rPr lang="en-US" sz="2400"/>
              <a:t> (in the 1st period).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Balance at the end of the first period: </a:t>
            </a:r>
            <a:r>
              <a:rPr lang="en-US" sz="2400">
                <a:solidFill>
                  <a:srgbClr val="008000"/>
                </a:solidFill>
              </a:rPr>
              <a:t>$100</a:t>
            </a:r>
            <a:r>
              <a:rPr lang="en-US" sz="2400"/>
              <a:t> + </a:t>
            </a:r>
            <a:r>
              <a:rPr lang="en-US" sz="2400">
                <a:solidFill>
                  <a:srgbClr val="FF3300"/>
                </a:solidFill>
              </a:rPr>
              <a:t>$10</a:t>
            </a:r>
            <a:r>
              <a:rPr lang="en-US" sz="2400"/>
              <a:t> = </a:t>
            </a:r>
            <a:r>
              <a:rPr lang="en-US" sz="2400">
                <a:solidFill>
                  <a:srgbClr val="008000"/>
                </a:solidFill>
              </a:rPr>
              <a:t>$110.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		</a:t>
            </a:r>
            <a:r>
              <a:rPr lang="en-US" sz="2400">
                <a:solidFill>
                  <a:srgbClr val="008000"/>
                </a:solidFill>
              </a:rPr>
              <a:t>$110</a:t>
            </a:r>
            <a:r>
              <a:rPr lang="en-US" sz="2400"/>
              <a:t> * </a:t>
            </a:r>
            <a:r>
              <a:rPr lang="en-US" sz="2400">
                <a:solidFill>
                  <a:srgbClr val="0033CC"/>
                </a:solidFill>
              </a:rPr>
              <a:t>10% </a:t>
            </a:r>
            <a:r>
              <a:rPr lang="en-US" sz="2400"/>
              <a:t>* </a:t>
            </a:r>
            <a:r>
              <a:rPr lang="en-US" sz="2400">
                <a:solidFill>
                  <a:srgbClr val="996633"/>
                </a:solidFill>
              </a:rPr>
              <a:t>1 period</a:t>
            </a:r>
            <a:r>
              <a:rPr lang="en-US" sz="2400"/>
              <a:t> = </a:t>
            </a:r>
            <a:r>
              <a:rPr lang="en-US" sz="2400">
                <a:solidFill>
                  <a:srgbClr val="FF3300"/>
                </a:solidFill>
              </a:rPr>
              <a:t>$11 </a:t>
            </a:r>
            <a:r>
              <a:rPr lang="en-US" sz="2400"/>
              <a:t>(in the 2</a:t>
            </a:r>
            <a:r>
              <a:rPr lang="en-US" sz="2400" baseline="30000"/>
              <a:t>nd</a:t>
            </a:r>
            <a:r>
              <a:rPr lang="en-US" sz="2400"/>
              <a:t> period).</a:t>
            </a:r>
          </a:p>
          <a:p>
            <a:pPr>
              <a:buFont typeface="Wingdings" pitchFamily="2" charset="2"/>
              <a:buNone/>
            </a:pPr>
            <a:endParaRPr lang="en-US" sz="800"/>
          </a:p>
          <a:p>
            <a:pPr>
              <a:buFont typeface="Wingdings" pitchFamily="2" charset="2"/>
              <a:buNone/>
            </a:pPr>
            <a:r>
              <a:rPr lang="en-US" sz="2400"/>
              <a:t>Thus, the total interest in the loan is: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		</a:t>
            </a:r>
            <a:r>
              <a:rPr lang="en-US" sz="2400">
                <a:solidFill>
                  <a:srgbClr val="FF3300"/>
                </a:solidFill>
              </a:rPr>
              <a:t>$10.00</a:t>
            </a:r>
            <a:r>
              <a:rPr lang="en-US" sz="2400"/>
              <a:t> + </a:t>
            </a:r>
            <a:r>
              <a:rPr lang="en-US" sz="2400">
                <a:solidFill>
                  <a:srgbClr val="FF3300"/>
                </a:solidFill>
              </a:rPr>
              <a:t>$11.00</a:t>
            </a:r>
            <a:r>
              <a:rPr lang="en-US" sz="2400"/>
              <a:t> =</a:t>
            </a:r>
            <a:r>
              <a:rPr lang="en-US" sz="2400">
                <a:solidFill>
                  <a:srgbClr val="FF3300"/>
                </a:solidFill>
              </a:rPr>
              <a:t> $21.00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lost my Workbook Tabs!</a:t>
            </a:r>
            <a:endParaRPr lang="en-US" dirty="0"/>
          </a:p>
        </p:txBody>
      </p:sp>
      <p:pic>
        <p:nvPicPr>
          <p:cNvPr id="5" name="Content Placeholder 4" descr="MissingTab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9678" y="1382751"/>
            <a:ext cx="7782156" cy="504228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0B05-C5E8-407E-97E9-B857D1542606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Explosion 1 5"/>
          <p:cNvSpPr/>
          <p:nvPr/>
        </p:nvSpPr>
        <p:spPr>
          <a:xfrm>
            <a:off x="468351" y="5531005"/>
            <a:ext cx="2696880" cy="1203903"/>
          </a:xfrm>
          <a:prstGeom prst="irregularSeal1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750080" y="3778792"/>
            <a:ext cx="2103438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/>
              <a:t>A case of the </a:t>
            </a:r>
            <a:r>
              <a:rPr lang="en-US" sz="2400" b="1" i="1" dirty="0" smtClean="0"/>
              <a:t>Double Maximize</a:t>
            </a:r>
            <a:endParaRPr lang="en-US" sz="2400" b="1" i="1" dirty="0"/>
          </a:p>
        </p:txBody>
      </p:sp>
      <p:pic>
        <p:nvPicPr>
          <p:cNvPr id="139265" name="Picture 1" descr="C:\Users\Joel\AppData\Local\Microsoft\Windows\Temporary Internet Files\Content.IE5\KUEIAHKI\MC90043475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11615" y="3956538"/>
            <a:ext cx="1090103" cy="1090103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5002822" y="3771900"/>
            <a:ext cx="3042139" cy="1380392"/>
          </a:xfrm>
          <a:prstGeom prst="rect">
            <a:avLst/>
          </a:prstGeom>
          <a:noFill/>
          <a:ln w="381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9266" name="Picture 2" descr="C:\Users\Joel\AppData\Local\Microsoft\Windows\Temporary Internet Files\Content.IE5\IFMJOJ72\MC900431548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38654" y="5292970"/>
            <a:ext cx="571356" cy="5713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E56B4-EC68-44AE-ABE1-28C21853F6B7}" type="slidenum">
              <a:rPr lang="en-US"/>
              <a:pPr/>
              <a:t>20</a:t>
            </a:fld>
            <a:endParaRPr lang="en-US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verses Compound Interest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7954963" cy="2290763"/>
          </a:xfrm>
          <a:ln w="38100">
            <a:solidFill>
              <a:srgbClr val="996633"/>
            </a:solidFill>
          </a:ln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FF3300"/>
                </a:solidFill>
              </a:rPr>
              <a:t>Simple Interest</a:t>
            </a:r>
            <a:r>
              <a:rPr lang="en-US" sz="2400"/>
              <a:t>:</a:t>
            </a:r>
            <a:endParaRPr lang="en-US" sz="2400">
              <a:solidFill>
                <a:srgbClr val="996633"/>
              </a:solidFill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>
                <a:solidFill>
                  <a:srgbClr val="006600"/>
                </a:solidFill>
              </a:rPr>
              <a:t>Future Value = Principal +</a:t>
            </a:r>
            <a:r>
              <a:rPr lang="en-US">
                <a:solidFill>
                  <a:srgbClr val="009900"/>
                </a:solidFill>
              </a:rPr>
              <a:t>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>
                <a:solidFill>
                  <a:srgbClr val="009900"/>
                </a:solidFill>
              </a:rPr>
              <a:t>	</a:t>
            </a:r>
            <a:r>
              <a:rPr lang="en-US">
                <a:solidFill>
                  <a:srgbClr val="006600"/>
                </a:solidFill>
              </a:rPr>
              <a:t>Principal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</a:t>
            </a:r>
            <a:r>
              <a:rPr lang="en-US"/>
              <a:t> </a:t>
            </a:r>
            <a:r>
              <a:rPr lang="en-US">
                <a:solidFill>
                  <a:srgbClr val="0033CC"/>
                </a:solidFill>
              </a:rPr>
              <a:t>Periodic Rate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</a:t>
            </a:r>
            <a:r>
              <a:rPr lang="en-US"/>
              <a:t> </a:t>
            </a:r>
            <a:r>
              <a:rPr lang="en-US">
                <a:solidFill>
                  <a:srgbClr val="996633"/>
                </a:solidFill>
              </a:rPr>
              <a:t>Number of Periods</a:t>
            </a:r>
          </a:p>
          <a:p>
            <a:pPr>
              <a:spcBef>
                <a:spcPct val="55000"/>
              </a:spcBef>
              <a:buFont typeface="Wingdings" pitchFamily="2" charset="2"/>
              <a:buNone/>
            </a:pPr>
            <a:r>
              <a:rPr lang="en-US"/>
              <a:t>	       $100 + $100*10%*2 years = $120.00</a:t>
            </a:r>
          </a:p>
        </p:txBody>
      </p:sp>
      <p:sp>
        <p:nvSpPr>
          <p:cNvPr id="151557" name="Rectangle 5"/>
          <p:cNvSpPr>
            <a:spLocks noChangeArrowheads="1"/>
          </p:cNvSpPr>
          <p:nvPr/>
        </p:nvSpPr>
        <p:spPr bwMode="auto">
          <a:xfrm>
            <a:off x="927100" y="3998913"/>
            <a:ext cx="7994650" cy="2401887"/>
          </a:xfrm>
          <a:prstGeom prst="rect">
            <a:avLst/>
          </a:prstGeom>
          <a:noFill/>
          <a:ln w="38100">
            <a:solidFill>
              <a:srgbClr val="996633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400">
                <a:solidFill>
                  <a:srgbClr val="FF3300"/>
                </a:solidFill>
              </a:rPr>
              <a:t>Compound Interest:</a:t>
            </a:r>
            <a:r>
              <a:rPr lang="en-US" sz="2400"/>
              <a:t> </a:t>
            </a:r>
            <a:endParaRPr lang="en-US" sz="2400">
              <a:solidFill>
                <a:srgbClr val="009900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800">
                <a:solidFill>
                  <a:srgbClr val="006600"/>
                </a:solidFill>
              </a:rPr>
              <a:t>Future Value = </a:t>
            </a: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800">
                <a:solidFill>
                  <a:srgbClr val="006600"/>
                </a:solidFill>
              </a:rPr>
              <a:t>       Principal </a:t>
            </a:r>
            <a:r>
              <a:rPr lang="en-US" sz="2800">
                <a:sym typeface="Symbol" pitchFamily="18" charset="2"/>
              </a:rPr>
              <a:t></a:t>
            </a:r>
            <a:r>
              <a:rPr lang="en-US" sz="2800">
                <a:solidFill>
                  <a:srgbClr val="009900"/>
                </a:solidFill>
              </a:rPr>
              <a:t> </a:t>
            </a:r>
            <a:r>
              <a:rPr lang="en-US" sz="2800"/>
              <a:t>(1 +</a:t>
            </a:r>
            <a:r>
              <a:rPr lang="en-US" sz="2800">
                <a:solidFill>
                  <a:srgbClr val="009900"/>
                </a:solidFill>
              </a:rPr>
              <a:t> </a:t>
            </a:r>
            <a:r>
              <a:rPr lang="en-US" sz="2800">
                <a:solidFill>
                  <a:srgbClr val="0033CC"/>
                </a:solidFill>
              </a:rPr>
              <a:t>Periodic Rate</a:t>
            </a:r>
            <a:r>
              <a:rPr lang="en-US" sz="2800"/>
              <a:t>)</a:t>
            </a:r>
            <a:r>
              <a:rPr lang="en-US" sz="2800" baseline="30000">
                <a:solidFill>
                  <a:srgbClr val="996633"/>
                </a:solidFill>
              </a:rPr>
              <a:t>Number of Periods</a:t>
            </a: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1600" baseline="30000"/>
              <a:t>      </a:t>
            </a:r>
            <a:r>
              <a:rPr lang="en-US" sz="1600"/>
              <a:t>   </a:t>
            </a: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800"/>
              <a:t>      $100 </a:t>
            </a:r>
            <a:r>
              <a:rPr lang="en-US" sz="2800">
                <a:sym typeface="Symbol" pitchFamily="18" charset="2"/>
              </a:rPr>
              <a:t></a:t>
            </a:r>
            <a:r>
              <a:rPr lang="en-US" sz="2800"/>
              <a:t> (1 + 10%)</a:t>
            </a:r>
            <a:r>
              <a:rPr lang="en-US" sz="2800" baseline="30000"/>
              <a:t>2</a:t>
            </a:r>
            <a:r>
              <a:rPr lang="en-US" sz="2800"/>
              <a:t> = 100*(1+10%)^2 = $121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D17B-B84D-4E1A-A193-48A32CBD5680}" type="slidenum">
              <a:rPr lang="en-US"/>
              <a:pPr/>
              <a:t>21</a:t>
            </a:fld>
            <a:endParaRPr 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Annual Percentage Rate &amp; Yield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6633"/>
                </a:solidFill>
              </a:rPr>
              <a:t>APR</a:t>
            </a:r>
            <a:r>
              <a:rPr lang="en-US" sz="2400"/>
              <a:t> (Annual Percentage Rate) is the annual rate of interest without taking into account the compounding of interest within that year. 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6633"/>
                </a:solidFill>
              </a:rPr>
              <a:t>APY</a:t>
            </a:r>
            <a:r>
              <a:rPr lang="en-US" sz="2400"/>
              <a:t> (Annual Percentage Yield) does take into account the effects of intra-year compounding. </a:t>
            </a:r>
          </a:p>
          <a:p>
            <a:pPr>
              <a:spcBef>
                <a:spcPct val="50000"/>
              </a:spcBef>
            </a:pPr>
            <a:r>
              <a:rPr lang="en-US" sz="2400"/>
              <a:t>For example, a credit card company might charge 2% interest each month.</a:t>
            </a:r>
          </a:p>
          <a:p>
            <a:pPr lvl="1">
              <a:spcBef>
                <a:spcPct val="50000"/>
              </a:spcBef>
            </a:pPr>
            <a:r>
              <a:rPr lang="en-US" sz="2400"/>
              <a:t>APR = 24% (2% x 12 months). </a:t>
            </a:r>
          </a:p>
          <a:p>
            <a:pPr lvl="1">
              <a:spcBef>
                <a:spcPct val="50000"/>
              </a:spcBef>
            </a:pPr>
            <a:r>
              <a:rPr lang="en-US" sz="2400"/>
              <a:t>APY = (1 + 0.02)</a:t>
            </a:r>
            <a:r>
              <a:rPr lang="en-US" sz="2400" baseline="30000"/>
              <a:t>12</a:t>
            </a:r>
            <a:r>
              <a:rPr lang="en-US" sz="2400"/>
              <a:t> – 1 = 26.82%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ED95-D6C9-461B-B7A1-BBD55A48E71E}" type="slidenum">
              <a:rPr lang="en-US"/>
              <a:pPr/>
              <a:t>22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Credit Card Interest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dirty="0"/>
              <a:t>Credit cards usually charge </a:t>
            </a:r>
            <a:r>
              <a:rPr lang="en-US" sz="2400" b="1" i="1" dirty="0"/>
              <a:t>simple interest</a:t>
            </a:r>
            <a:r>
              <a:rPr lang="en-US" sz="2400" dirty="0"/>
              <a:t> for each day with in the month, and </a:t>
            </a:r>
            <a:r>
              <a:rPr lang="en-US" sz="2400" b="1" i="1" dirty="0"/>
              <a:t>compound interest</a:t>
            </a:r>
            <a:r>
              <a:rPr lang="en-US" sz="2400" dirty="0"/>
              <a:t> between months.</a:t>
            </a:r>
          </a:p>
          <a:p>
            <a:pPr>
              <a:buFont typeface="Wingdings" pitchFamily="2" charset="2"/>
              <a:buNone/>
            </a:pPr>
            <a:endParaRPr lang="en-US" sz="2400" dirty="0"/>
          </a:p>
          <a:p>
            <a:pPr>
              <a:buFont typeface="Wingdings" pitchFamily="2" charset="2"/>
              <a:buNone/>
            </a:pPr>
            <a:r>
              <a:rPr lang="en-US" sz="2400" dirty="0"/>
              <a:t>For example: </a:t>
            </a:r>
          </a:p>
          <a:p>
            <a:r>
              <a:rPr lang="en-US" sz="2400" dirty="0"/>
              <a:t> A credit card that charges 27.99% APR.</a:t>
            </a:r>
          </a:p>
          <a:p>
            <a:r>
              <a:rPr lang="en-US" sz="2400" dirty="0"/>
              <a:t>The Daily Periodic Rate = 27.99</a:t>
            </a:r>
            <a:r>
              <a:rPr lang="en-US" sz="2400"/>
              <a:t>%/</a:t>
            </a:r>
            <a:r>
              <a:rPr lang="en-US" sz="2400" smtClean="0"/>
              <a:t>365= </a:t>
            </a:r>
            <a:r>
              <a:rPr lang="en-US" sz="2400" dirty="0"/>
              <a:t>0.0786%</a:t>
            </a:r>
          </a:p>
          <a:p>
            <a:r>
              <a:rPr lang="en-US" sz="2400" dirty="0"/>
              <a:t>During a month with 29 days, your interest is:</a:t>
            </a:r>
          </a:p>
          <a:p>
            <a:pPr>
              <a:buFont typeface="Wingdings" pitchFamily="2" charset="2"/>
              <a:buNone/>
            </a:pPr>
            <a:r>
              <a:rPr lang="en-US" sz="2400" dirty="0"/>
              <a:t>			balance * 0.0786% * 29 days</a:t>
            </a:r>
          </a:p>
          <a:p>
            <a:r>
              <a:rPr lang="en-US" sz="2400" dirty="0"/>
              <a:t>At the end of the month, this interest is added into the balance.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10537-ECF6-4AD1-A83A-A091180B1DA3}" type="slidenum">
              <a:rPr lang="en-US"/>
              <a:pPr/>
              <a:t>23</a:t>
            </a:fld>
            <a:endParaRPr lang="en-US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/>
              <a:t>Interest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497263"/>
            <a:ext cx="7772400" cy="3006725"/>
          </a:xfrm>
        </p:spPr>
        <p:txBody>
          <a:bodyPr/>
          <a:lstStyle/>
          <a:p>
            <a:pPr>
              <a:buNone/>
            </a:pPr>
            <a:r>
              <a:rPr lang="en-US" sz="2400" dirty="0"/>
              <a:t>The </a:t>
            </a:r>
            <a:r>
              <a:rPr lang="en-US" sz="2400" dirty="0" smtClean="0"/>
              <a:t>simple interest </a:t>
            </a:r>
            <a:r>
              <a:rPr lang="en-US" sz="2400" dirty="0"/>
              <a:t>in cell C4 can be calculated by which equation?</a:t>
            </a:r>
          </a:p>
          <a:p>
            <a:pPr>
              <a:buFont typeface="Wingdings" pitchFamily="2" charset="2"/>
              <a:buNone/>
            </a:pPr>
            <a:r>
              <a:rPr lang="en-US" sz="2400" dirty="0">
                <a:solidFill>
                  <a:srgbClr val="0066FF"/>
                </a:solidFill>
              </a:rPr>
              <a:t>		</a:t>
            </a:r>
            <a:r>
              <a:rPr lang="en-US" sz="2400" dirty="0">
                <a:solidFill>
                  <a:srgbClr val="996633"/>
                </a:solidFill>
              </a:rPr>
              <a:t>a)</a:t>
            </a:r>
            <a:r>
              <a:rPr lang="en-US" sz="2400" dirty="0">
                <a:solidFill>
                  <a:srgbClr val="0066FF"/>
                </a:solidFill>
              </a:rPr>
              <a:t> </a:t>
            </a:r>
            <a:r>
              <a:rPr lang="en-US" sz="2400" dirty="0"/>
              <a:t>=$D$1*B4</a:t>
            </a:r>
          </a:p>
          <a:p>
            <a:pPr>
              <a:buFont typeface="Wingdings" pitchFamily="2" charset="2"/>
              <a:buNone/>
            </a:pPr>
            <a:r>
              <a:rPr lang="en-US" sz="2400" dirty="0">
                <a:solidFill>
                  <a:srgbClr val="0066FF"/>
                </a:solidFill>
              </a:rPr>
              <a:t>		</a:t>
            </a:r>
            <a:r>
              <a:rPr lang="en-US" sz="2400" dirty="0">
                <a:solidFill>
                  <a:srgbClr val="996633"/>
                </a:solidFill>
              </a:rPr>
              <a:t>b)</a:t>
            </a:r>
            <a:r>
              <a:rPr lang="en-US" sz="2400" dirty="0">
                <a:solidFill>
                  <a:srgbClr val="0066FF"/>
                </a:solidFill>
              </a:rPr>
              <a:t> </a:t>
            </a:r>
            <a:r>
              <a:rPr lang="en-US" sz="2400" dirty="0"/>
              <a:t>=$D$1*B4 + A4</a:t>
            </a:r>
          </a:p>
          <a:p>
            <a:pPr>
              <a:buFont typeface="Wingdings" pitchFamily="2" charset="2"/>
              <a:buNone/>
            </a:pPr>
            <a:r>
              <a:rPr lang="en-US" sz="2400" dirty="0">
                <a:solidFill>
                  <a:srgbClr val="0066FF"/>
                </a:solidFill>
              </a:rPr>
              <a:t>		</a:t>
            </a:r>
            <a:r>
              <a:rPr lang="en-US" sz="2400" dirty="0">
                <a:solidFill>
                  <a:srgbClr val="996633"/>
                </a:solidFill>
              </a:rPr>
              <a:t>c)</a:t>
            </a:r>
            <a:r>
              <a:rPr lang="en-US" sz="2400" dirty="0">
                <a:solidFill>
                  <a:srgbClr val="0066FF"/>
                </a:solidFill>
              </a:rPr>
              <a:t> </a:t>
            </a:r>
            <a:r>
              <a:rPr lang="en-US" sz="2400" dirty="0"/>
              <a:t>=$D$1 + B4*A4</a:t>
            </a:r>
          </a:p>
          <a:p>
            <a:pPr>
              <a:buFont typeface="Wingdings" pitchFamily="2" charset="2"/>
              <a:buNone/>
            </a:pPr>
            <a:r>
              <a:rPr lang="en-US" sz="2400" dirty="0">
                <a:solidFill>
                  <a:srgbClr val="0066FF"/>
                </a:solidFill>
              </a:rPr>
              <a:t>		</a:t>
            </a:r>
            <a:r>
              <a:rPr lang="en-US" sz="2400" dirty="0">
                <a:solidFill>
                  <a:srgbClr val="996633"/>
                </a:solidFill>
              </a:rPr>
              <a:t>d)</a:t>
            </a:r>
            <a:r>
              <a:rPr lang="en-US" sz="2400" dirty="0">
                <a:solidFill>
                  <a:srgbClr val="0066FF"/>
                </a:solidFill>
              </a:rPr>
              <a:t> </a:t>
            </a:r>
            <a:r>
              <a:rPr lang="en-US" sz="2400" dirty="0"/>
              <a:t>=$D$1 + A4*B4</a:t>
            </a:r>
          </a:p>
          <a:p>
            <a:pPr>
              <a:buFont typeface="Wingdings" pitchFamily="2" charset="2"/>
              <a:buNone/>
            </a:pPr>
            <a:r>
              <a:rPr lang="en-US" sz="2400" dirty="0">
                <a:solidFill>
                  <a:srgbClr val="0066FF"/>
                </a:solidFill>
              </a:rPr>
              <a:t>		</a:t>
            </a:r>
            <a:r>
              <a:rPr lang="en-US" sz="2400" dirty="0">
                <a:solidFill>
                  <a:srgbClr val="996633"/>
                </a:solidFill>
              </a:rPr>
              <a:t>e)</a:t>
            </a:r>
            <a:r>
              <a:rPr lang="en-US" sz="2400" dirty="0">
                <a:solidFill>
                  <a:srgbClr val="0066FF"/>
                </a:solidFill>
              </a:rPr>
              <a:t> </a:t>
            </a:r>
            <a:r>
              <a:rPr lang="en-US" sz="2400" dirty="0"/>
              <a:t>=$D$1*A4*B4</a:t>
            </a:r>
          </a:p>
        </p:txBody>
      </p:sp>
      <p:graphicFrame>
        <p:nvGraphicFramePr>
          <p:cNvPr id="133124" name="Object 4"/>
          <p:cNvGraphicFramePr>
            <a:graphicFrameLocks noChangeAspect="1"/>
          </p:cNvGraphicFramePr>
          <p:nvPr/>
        </p:nvGraphicFramePr>
        <p:xfrm>
          <a:off x="1512888" y="1260475"/>
          <a:ext cx="5541962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25" name="Image" r:id="rId3" imgW="7060317" imgH="2717460" progId="">
                  <p:embed/>
                </p:oleObj>
              </mc:Choice>
              <mc:Fallback>
                <p:oleObj name="Image" r:id="rId3" imgW="7060317" imgH="271746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2888" y="1260475"/>
                        <a:ext cx="5541962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C829-2FE0-4E6E-A7A7-F3657B26F5C7}" type="slidenum">
              <a:rPr lang="en-US"/>
              <a:pPr/>
              <a:t>24</a:t>
            </a:fld>
            <a:endParaRPr lang="en-US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 Balance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7888" y="4805363"/>
            <a:ext cx="7772400" cy="1562100"/>
          </a:xfrm>
        </p:spPr>
        <p:txBody>
          <a:bodyPr/>
          <a:lstStyle/>
          <a:p>
            <a:r>
              <a:rPr lang="en-US" sz="2400"/>
              <a:t>Since the </a:t>
            </a:r>
            <a:r>
              <a:rPr lang="en-US" sz="2400" b="1" i="1"/>
              <a:t>withdraw</a:t>
            </a:r>
            <a:r>
              <a:rPr lang="en-US" sz="2400"/>
              <a:t> amounts and </a:t>
            </a:r>
            <a:r>
              <a:rPr lang="en-US" sz="2400" b="1" i="1"/>
              <a:t>interest</a:t>
            </a:r>
            <a:r>
              <a:rPr lang="en-US" sz="2400"/>
              <a:t> amounts are </a:t>
            </a:r>
            <a:r>
              <a:rPr lang="en-US" sz="2400">
                <a:solidFill>
                  <a:srgbClr val="FF3300"/>
                </a:solidFill>
              </a:rPr>
              <a:t>negative</a:t>
            </a:r>
            <a:r>
              <a:rPr lang="en-US" sz="2400"/>
              <a:t> numbers, they are </a:t>
            </a:r>
            <a:r>
              <a:rPr lang="en-US" sz="2400" b="1" i="1"/>
              <a:t>added to the balance</a:t>
            </a:r>
            <a:r>
              <a:rPr lang="en-US" sz="2400"/>
              <a:t>.</a:t>
            </a:r>
          </a:p>
        </p:txBody>
      </p:sp>
      <p:graphicFrame>
        <p:nvGraphicFramePr>
          <p:cNvPr id="141316" name="Object 4"/>
          <p:cNvGraphicFramePr>
            <a:graphicFrameLocks noChangeAspect="1"/>
          </p:cNvGraphicFramePr>
          <p:nvPr/>
        </p:nvGraphicFramePr>
        <p:xfrm>
          <a:off x="879475" y="1382713"/>
          <a:ext cx="7732713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17" name="Image" r:id="rId3" imgW="7733333" imgH="3123810" progId="">
                  <p:embed/>
                </p:oleObj>
              </mc:Choice>
              <mc:Fallback>
                <p:oleObj name="Image" r:id="rId3" imgW="7733333" imgH="312381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9475" y="1382713"/>
                        <a:ext cx="7732713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1F86-5612-4A4A-A7FA-5915B35A4690}" type="slidenum">
              <a:rPr lang="en-US"/>
              <a:pPr/>
              <a:t>25</a:t>
            </a:fld>
            <a:endParaRPr 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/>
              <a:t>Account Balance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2488" y="3938588"/>
            <a:ext cx="7853362" cy="25844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/>
              <a:t>Which equation will produce the correct value in cell E3?</a:t>
            </a:r>
          </a:p>
          <a:p>
            <a:pPr>
              <a:buFont typeface="Wingdings" pitchFamily="2" charset="2"/>
              <a:buNone/>
            </a:pPr>
            <a:endParaRPr lang="en-US" sz="2400"/>
          </a:p>
          <a:p>
            <a:pPr>
              <a:spcBef>
                <a:spcPct val="55000"/>
              </a:spcBef>
              <a:buFont typeface="Wingdings" pitchFamily="2" charset="2"/>
              <a:buNone/>
            </a:pPr>
            <a:r>
              <a:rPr lang="en-US" sz="2400"/>
              <a:t>	</a:t>
            </a:r>
            <a:r>
              <a:rPr lang="en-US" sz="2400">
                <a:solidFill>
                  <a:srgbClr val="996633"/>
                </a:solidFill>
              </a:rPr>
              <a:t>a)</a:t>
            </a:r>
            <a:r>
              <a:rPr lang="en-US" sz="2400"/>
              <a:t> </a:t>
            </a:r>
            <a:r>
              <a:rPr lang="en-US" sz="2400" b="1">
                <a:latin typeface="Courier New" pitchFamily="49" charset="0"/>
              </a:rPr>
              <a:t>=E3+B3+C3+D3		 </a:t>
            </a:r>
            <a:r>
              <a:rPr lang="en-US" sz="2400">
                <a:solidFill>
                  <a:srgbClr val="996633"/>
                </a:solidFill>
              </a:rPr>
              <a:t>d)</a:t>
            </a:r>
            <a:r>
              <a:rPr lang="en-US" sz="2400">
                <a:solidFill>
                  <a:srgbClr val="0066FF"/>
                </a:solidFill>
              </a:rPr>
              <a:t> </a:t>
            </a:r>
            <a:r>
              <a:rPr lang="en-US" sz="2400" b="1">
                <a:latin typeface="Courier New" pitchFamily="49" charset="0"/>
              </a:rPr>
              <a:t>=E3-B3+C3+D3</a:t>
            </a:r>
          </a:p>
          <a:p>
            <a:pPr>
              <a:spcBef>
                <a:spcPct val="55000"/>
              </a:spcBef>
              <a:buFont typeface="Wingdings" pitchFamily="2" charset="2"/>
              <a:buNone/>
            </a:pPr>
            <a:r>
              <a:rPr lang="en-US" sz="2400"/>
              <a:t>	</a:t>
            </a:r>
            <a:r>
              <a:rPr lang="en-US" sz="2400">
                <a:solidFill>
                  <a:srgbClr val="996633"/>
                </a:solidFill>
              </a:rPr>
              <a:t>b) </a:t>
            </a:r>
            <a:r>
              <a:rPr lang="en-US" sz="2400" b="1">
                <a:latin typeface="Courier New" pitchFamily="49" charset="0"/>
              </a:rPr>
              <a:t>=E2+B3+C3+D3		</a:t>
            </a:r>
            <a:r>
              <a:rPr lang="en-US" sz="2400" b="1">
                <a:solidFill>
                  <a:srgbClr val="996633"/>
                </a:solidFill>
                <a:latin typeface="Courier New" pitchFamily="49" charset="0"/>
              </a:rPr>
              <a:t> </a:t>
            </a:r>
            <a:r>
              <a:rPr lang="en-US" sz="2400">
                <a:solidFill>
                  <a:srgbClr val="996633"/>
                </a:solidFill>
              </a:rPr>
              <a:t>e) </a:t>
            </a:r>
            <a:r>
              <a:rPr lang="en-US" sz="2400" b="1">
                <a:latin typeface="Courier New" pitchFamily="49" charset="0"/>
              </a:rPr>
              <a:t>=E2-B3+C3-D3</a:t>
            </a:r>
          </a:p>
          <a:p>
            <a:pPr>
              <a:spcBef>
                <a:spcPct val="55000"/>
              </a:spcBef>
              <a:buFont typeface="Wingdings" pitchFamily="2" charset="2"/>
              <a:buNone/>
            </a:pPr>
            <a:r>
              <a:rPr lang="en-US" sz="2400"/>
              <a:t>	</a:t>
            </a:r>
            <a:r>
              <a:rPr lang="en-US" sz="2400">
                <a:solidFill>
                  <a:srgbClr val="996633"/>
                </a:solidFill>
              </a:rPr>
              <a:t>c)</a:t>
            </a:r>
            <a:r>
              <a:rPr lang="en-US" sz="2400"/>
              <a:t> </a:t>
            </a:r>
            <a:r>
              <a:rPr lang="en-US" sz="2400" b="1">
                <a:latin typeface="Courier New" pitchFamily="49" charset="0"/>
              </a:rPr>
              <a:t>=E3+B2+C2+D2		</a:t>
            </a:r>
            <a:endParaRPr lang="en-US" sz="2000"/>
          </a:p>
        </p:txBody>
      </p:sp>
      <p:graphicFrame>
        <p:nvGraphicFramePr>
          <p:cNvPr id="135174" name="Object 6"/>
          <p:cNvGraphicFramePr>
            <a:graphicFrameLocks noChangeAspect="1"/>
          </p:cNvGraphicFramePr>
          <p:nvPr/>
        </p:nvGraphicFramePr>
        <p:xfrm>
          <a:off x="698500" y="1384300"/>
          <a:ext cx="8223250" cy="234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75" name="Image" r:id="rId3" imgW="7073016" imgH="2019048" progId="">
                  <p:embed/>
                </p:oleObj>
              </mc:Choice>
              <mc:Fallback>
                <p:oleObj name="Image" r:id="rId3" imgW="7073016" imgH="2019048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" y="1384300"/>
                        <a:ext cx="8223250" cy="2347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D756-744B-422E-9A51-02D2DAF09F12}" type="slidenum">
              <a:rPr lang="en-US"/>
              <a:pPr/>
              <a:t>26</a:t>
            </a:fld>
            <a:endParaRPr lang="en-US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/>
              <a:t>Account Balance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2488" y="3938588"/>
            <a:ext cx="7853362" cy="2584450"/>
          </a:xfrm>
        </p:spPr>
        <p:txBody>
          <a:bodyPr/>
          <a:lstStyle/>
          <a:p>
            <a:pPr>
              <a:buFont typeface="Wingdings" pitchFamily="2" charset="2"/>
              <a:buNone/>
              <a:tabLst>
                <a:tab pos="4287838" algn="l"/>
              </a:tabLst>
            </a:pPr>
            <a:r>
              <a:rPr lang="en-US" sz="2400"/>
              <a:t>Which equation entered in cell E3 can be correctly filled down to cell E5?</a:t>
            </a:r>
          </a:p>
          <a:p>
            <a:pPr>
              <a:spcBef>
                <a:spcPct val="55000"/>
              </a:spcBef>
              <a:buFont typeface="Wingdings" pitchFamily="2" charset="2"/>
              <a:buNone/>
              <a:tabLst>
                <a:tab pos="4287838" algn="l"/>
              </a:tabLst>
            </a:pPr>
            <a:r>
              <a:rPr lang="en-US" sz="2400"/>
              <a:t>	</a:t>
            </a:r>
            <a:r>
              <a:rPr lang="en-US" sz="2400">
                <a:solidFill>
                  <a:srgbClr val="996633"/>
                </a:solidFill>
              </a:rPr>
              <a:t>a)</a:t>
            </a:r>
            <a:r>
              <a:rPr lang="en-US" sz="2400"/>
              <a:t> </a:t>
            </a:r>
            <a:r>
              <a:rPr lang="en-US" sz="2400" b="1">
                <a:latin typeface="Courier New" pitchFamily="49" charset="0"/>
              </a:rPr>
              <a:t>=E2+B3+C3+D3 		</a:t>
            </a:r>
            <a:r>
              <a:rPr lang="en-US" sz="2400">
                <a:solidFill>
                  <a:srgbClr val="996633"/>
                </a:solidFill>
              </a:rPr>
              <a:t>d)</a:t>
            </a:r>
            <a:r>
              <a:rPr lang="en-US" sz="2400">
                <a:solidFill>
                  <a:srgbClr val="0066FF"/>
                </a:solidFill>
              </a:rPr>
              <a:t> </a:t>
            </a:r>
            <a:r>
              <a:rPr lang="en-US" sz="2400" b="1">
                <a:latin typeface="Courier New" pitchFamily="49" charset="0"/>
              </a:rPr>
              <a:t>=E2+B3+$C$3+D3</a:t>
            </a:r>
          </a:p>
          <a:p>
            <a:pPr>
              <a:spcBef>
                <a:spcPct val="55000"/>
              </a:spcBef>
              <a:buFont typeface="Wingdings" pitchFamily="2" charset="2"/>
              <a:buNone/>
              <a:tabLst>
                <a:tab pos="4287838" algn="l"/>
              </a:tabLst>
            </a:pPr>
            <a:r>
              <a:rPr lang="en-US" sz="2400"/>
              <a:t>	</a:t>
            </a:r>
            <a:r>
              <a:rPr lang="en-US" sz="2400">
                <a:solidFill>
                  <a:srgbClr val="996633"/>
                </a:solidFill>
              </a:rPr>
              <a:t>b) </a:t>
            </a:r>
            <a:r>
              <a:rPr lang="en-US" sz="2400" b="1">
                <a:latin typeface="Courier New" pitchFamily="49" charset="0"/>
              </a:rPr>
              <a:t>=$E$2+B3+C3+D3		</a:t>
            </a:r>
            <a:r>
              <a:rPr lang="en-US" sz="2400">
                <a:solidFill>
                  <a:srgbClr val="996633"/>
                </a:solidFill>
              </a:rPr>
              <a:t>e) </a:t>
            </a:r>
            <a:r>
              <a:rPr lang="en-US" sz="2400" b="1">
                <a:latin typeface="Courier New" pitchFamily="49" charset="0"/>
              </a:rPr>
              <a:t>=E2+B3+C3+$D$3</a:t>
            </a:r>
          </a:p>
          <a:p>
            <a:pPr>
              <a:spcBef>
                <a:spcPct val="55000"/>
              </a:spcBef>
              <a:buFont typeface="Wingdings" pitchFamily="2" charset="2"/>
              <a:buNone/>
              <a:tabLst>
                <a:tab pos="4287838" algn="l"/>
              </a:tabLst>
            </a:pPr>
            <a:r>
              <a:rPr lang="en-US" sz="2400"/>
              <a:t>	</a:t>
            </a:r>
            <a:r>
              <a:rPr lang="en-US" sz="2400">
                <a:solidFill>
                  <a:srgbClr val="996633"/>
                </a:solidFill>
              </a:rPr>
              <a:t>c)</a:t>
            </a:r>
            <a:r>
              <a:rPr lang="en-US" sz="2400"/>
              <a:t> </a:t>
            </a:r>
            <a:r>
              <a:rPr lang="en-US" sz="2400" b="1">
                <a:latin typeface="Courier New" pitchFamily="49" charset="0"/>
              </a:rPr>
              <a:t>=E2+$B$3+C3+D3 		</a:t>
            </a:r>
          </a:p>
        </p:txBody>
      </p:sp>
      <p:graphicFrame>
        <p:nvGraphicFramePr>
          <p:cNvPr id="157701" name="Object 5"/>
          <p:cNvGraphicFramePr>
            <a:graphicFrameLocks noChangeAspect="1"/>
          </p:cNvGraphicFramePr>
          <p:nvPr/>
        </p:nvGraphicFramePr>
        <p:xfrm>
          <a:off x="771525" y="1322388"/>
          <a:ext cx="8194675" cy="233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02" name="Image" r:id="rId3" imgW="7073016" imgH="2019048" progId="">
                  <p:embed/>
                </p:oleObj>
              </mc:Choice>
              <mc:Fallback>
                <p:oleObj name="Image" r:id="rId3" imgW="7073016" imgH="2019048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525" y="1322388"/>
                        <a:ext cx="8194675" cy="233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75F6-BCBF-4D4C-9F0B-8B14CB2B67DF}" type="slidenum">
              <a:rPr lang="en-US"/>
              <a:pPr/>
              <a:t>27</a:t>
            </a:fld>
            <a:endParaRPr lang="en-US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Constants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7772400" cy="2781300"/>
          </a:xfrm>
          <a:ln w="38100">
            <a:solidFill>
              <a:srgbClr val="FF3300"/>
            </a:solidFill>
          </a:ln>
        </p:spPr>
        <p:txBody>
          <a:bodyPr/>
          <a:lstStyle/>
          <a:p>
            <a:r>
              <a:rPr lang="en-US" b="1" dirty="0"/>
              <a:t>!Throughout this </a:t>
            </a:r>
            <a:r>
              <a:rPr lang="en-US" b="1" dirty="0" smtClean="0"/>
              <a:t>lab</a:t>
            </a:r>
            <a:r>
              <a:rPr lang="en-US" b="1" dirty="0" smtClean="0"/>
              <a:t>, </a:t>
            </a:r>
            <a:r>
              <a:rPr lang="en-US" b="1" dirty="0"/>
              <a:t>no equations may include “hard coded” assumptions (CONSTANTS). As usual, this prohibition does not apply to universal constants such as using “7” for the number of days in a week, nor “1” as a unit increment.</a:t>
            </a:r>
          </a:p>
        </p:txBody>
      </p:sp>
      <p:pic>
        <p:nvPicPr>
          <p:cNvPr id="158725" name="Picture 5" descr="j04325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14700" y="174625"/>
            <a:ext cx="836613" cy="823913"/>
          </a:xfrm>
          <a:prstGeom prst="rect">
            <a:avLst/>
          </a:prstGeom>
          <a:noFill/>
        </p:spPr>
      </p:pic>
      <p:sp>
        <p:nvSpPr>
          <p:cNvPr id="158726" name="Text Box 6"/>
          <p:cNvSpPr txBox="1">
            <a:spLocks noChangeArrowheads="1"/>
          </p:cNvSpPr>
          <p:nvPr/>
        </p:nvSpPr>
        <p:spPr bwMode="auto">
          <a:xfrm>
            <a:off x="1035050" y="4391025"/>
            <a:ext cx="7113588" cy="1569660"/>
          </a:xfrm>
          <a:prstGeom prst="rect">
            <a:avLst/>
          </a:prstGeom>
          <a:noFill/>
          <a:ln w="38100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Converting a number to a percentage by dividing by 100, is a perfectly fine use of a constant. The 100 does not need to be placed in a cell and referenced as would an interest rate or a salary.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0B05-C5E8-407E-97E9-B857D1542606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712787"/>
          </a:xfrm>
        </p:spPr>
        <p:txBody>
          <a:bodyPr/>
          <a:lstStyle/>
          <a:p>
            <a:r>
              <a:rPr lang="en-US" dirty="0" smtClean="0"/>
              <a:t>Quiz: </a:t>
            </a:r>
            <a:r>
              <a:rPr lang="en-US" dirty="0"/>
              <a:t>Interest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14400" y="3497263"/>
            <a:ext cx="7772400" cy="300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simple interest on the balance in cell B4 over a period of days given in cell A4 can be calculated by?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a)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=$D$1*B4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b)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=$D$1 + B4 + A4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c)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=$D$1*B4*A4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d)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=$D$1 + B4*A4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e)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=$D$1*B4 + A4</a:t>
            </a:r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1512888" y="1260475"/>
          <a:ext cx="5541962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15" name="Image" r:id="rId3" imgW="7060317" imgH="2717460" progId="">
                  <p:embed/>
                </p:oleObj>
              </mc:Choice>
              <mc:Fallback>
                <p:oleObj name="Image" r:id="rId3" imgW="7060317" imgH="27174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2888" y="1260475"/>
                        <a:ext cx="5541962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D947-C733-4DCA-8DD5-5529A5877139}" type="slidenum">
              <a:rPr lang="en-US"/>
              <a:pPr/>
              <a:t>3</a:t>
            </a:fld>
            <a:endParaRPr lang="en-US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Clicking Around</a:t>
            </a:r>
          </a:p>
        </p:txBody>
      </p:sp>
      <p:pic>
        <p:nvPicPr>
          <p:cNvPr id="1597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5475" y="1165225"/>
            <a:ext cx="7773988" cy="517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F312-8F90-4E49-92CC-583AF0D1FDA5}" type="slidenum">
              <a:rPr lang="en-US"/>
              <a:pPr/>
              <a:t>4</a:t>
            </a:fld>
            <a:endParaRPr lang="en-US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Currency Formatting</a:t>
            </a:r>
          </a:p>
        </p:txBody>
      </p:sp>
      <p:graphicFrame>
        <p:nvGraphicFramePr>
          <p:cNvPr id="142340" name="Object 4"/>
          <p:cNvGraphicFramePr>
            <a:graphicFrameLocks noChangeAspect="1"/>
          </p:cNvGraphicFramePr>
          <p:nvPr/>
        </p:nvGraphicFramePr>
        <p:xfrm>
          <a:off x="758825" y="1376363"/>
          <a:ext cx="5521325" cy="487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48" name="Image" r:id="rId3" imgW="6730159" imgH="5942857" progId="">
                  <p:embed/>
                </p:oleObj>
              </mc:Choice>
              <mc:Fallback>
                <p:oleObj name="Image" r:id="rId3" imgW="6730159" imgH="5942857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825" y="1376363"/>
                        <a:ext cx="5521325" cy="487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341" name="Text Box 5"/>
          <p:cNvSpPr txBox="1">
            <a:spLocks noChangeArrowheads="1"/>
          </p:cNvSpPr>
          <p:nvPr/>
        </p:nvSpPr>
        <p:spPr bwMode="auto">
          <a:xfrm>
            <a:off x="6619875" y="1793875"/>
            <a:ext cx="2103438" cy="404813"/>
          </a:xfrm>
          <a:prstGeom prst="rect">
            <a:avLst/>
          </a:prstGeom>
          <a:noFill/>
          <a:ln w="38100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Should be 0 or 2</a:t>
            </a:r>
          </a:p>
        </p:txBody>
      </p:sp>
      <p:sp>
        <p:nvSpPr>
          <p:cNvPr id="142342" name="Line 6"/>
          <p:cNvSpPr>
            <a:spLocks noChangeShapeType="1"/>
          </p:cNvSpPr>
          <p:nvPr/>
        </p:nvSpPr>
        <p:spPr bwMode="auto">
          <a:xfrm flipV="1">
            <a:off x="4435475" y="2030413"/>
            <a:ext cx="2184400" cy="758825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2343" name="Text Box 7"/>
          <p:cNvSpPr txBox="1">
            <a:spLocks noChangeArrowheads="1"/>
          </p:cNvSpPr>
          <p:nvPr/>
        </p:nvSpPr>
        <p:spPr bwMode="auto">
          <a:xfrm>
            <a:off x="6518275" y="3471863"/>
            <a:ext cx="2386013" cy="67945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Bad – what if print in B&amp;W or colorblind?</a:t>
            </a:r>
          </a:p>
        </p:txBody>
      </p:sp>
      <p:sp>
        <p:nvSpPr>
          <p:cNvPr id="142344" name="Line 8"/>
          <p:cNvSpPr>
            <a:spLocks noChangeShapeType="1"/>
          </p:cNvSpPr>
          <p:nvPr/>
        </p:nvSpPr>
        <p:spPr bwMode="auto">
          <a:xfrm flipV="1">
            <a:off x="3617913" y="3902075"/>
            <a:ext cx="2906712" cy="2698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2346" name="Line 10"/>
          <p:cNvSpPr>
            <a:spLocks noChangeShapeType="1"/>
          </p:cNvSpPr>
          <p:nvPr/>
        </p:nvSpPr>
        <p:spPr bwMode="auto">
          <a:xfrm>
            <a:off x="3873500" y="4283075"/>
            <a:ext cx="2733675" cy="604838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142347" name="Object 11"/>
          <p:cNvGraphicFramePr>
            <a:graphicFrameLocks noChangeAspect="1"/>
          </p:cNvGraphicFramePr>
          <p:nvPr/>
        </p:nvGraphicFramePr>
        <p:xfrm>
          <a:off x="6477000" y="4632325"/>
          <a:ext cx="2501900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49" name="Image" r:id="rId5" imgW="2501587" imgH="1434415" progId="">
                  <p:embed/>
                </p:oleObj>
              </mc:Choice>
              <mc:Fallback>
                <p:oleObj name="Image" r:id="rId5" imgW="2501587" imgH="1434415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632325"/>
                        <a:ext cx="2501900" cy="14351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00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2F719-4632-49C9-B9E8-B568F4B21999}" type="slidenum">
              <a:rPr lang="en-US"/>
              <a:pPr/>
              <a:t>5</a:t>
            </a:fld>
            <a:endParaRPr lang="en-US"/>
          </a:p>
        </p:txBody>
      </p:sp>
      <p:graphicFrame>
        <p:nvGraphicFramePr>
          <p:cNvPr id="145418" name="Object 10"/>
          <p:cNvGraphicFramePr>
            <a:graphicFrameLocks noChangeAspect="1"/>
          </p:cNvGraphicFramePr>
          <p:nvPr/>
        </p:nvGraphicFramePr>
        <p:xfrm>
          <a:off x="693738" y="1230313"/>
          <a:ext cx="5981700" cy="4614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21" name="Image" r:id="rId3" imgW="6717460" imgH="5180952" progId="">
                  <p:embed/>
                </p:oleObj>
              </mc:Choice>
              <mc:Fallback>
                <p:oleObj name="Image" r:id="rId3" imgW="6717460" imgH="5180952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738" y="1230313"/>
                        <a:ext cx="5981700" cy="4614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Currency Formatting - Symbol</a:t>
            </a:r>
          </a:p>
        </p:txBody>
      </p:sp>
      <p:sp>
        <p:nvSpPr>
          <p:cNvPr id="145412" name="Text Box 4"/>
          <p:cNvSpPr txBox="1">
            <a:spLocks noChangeArrowheads="1"/>
          </p:cNvSpPr>
          <p:nvPr/>
        </p:nvSpPr>
        <p:spPr bwMode="auto">
          <a:xfrm>
            <a:off x="6811963" y="2341563"/>
            <a:ext cx="2130425" cy="1503362"/>
          </a:xfrm>
          <a:prstGeom prst="rect">
            <a:avLst/>
          </a:prstGeom>
          <a:noFill/>
          <a:ln w="38100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Even though all of these use the same symbol $, some use it in a different place.</a:t>
            </a:r>
          </a:p>
        </p:txBody>
      </p:sp>
      <p:sp>
        <p:nvSpPr>
          <p:cNvPr id="145413" name="Line 5"/>
          <p:cNvSpPr>
            <a:spLocks noChangeShapeType="1"/>
          </p:cNvSpPr>
          <p:nvPr/>
        </p:nvSpPr>
        <p:spPr bwMode="auto">
          <a:xfrm flipV="1">
            <a:off x="5019675" y="3694113"/>
            <a:ext cx="1808163" cy="814387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5419" name="AutoShape 11"/>
          <p:cNvSpPr>
            <a:spLocks/>
          </p:cNvSpPr>
          <p:nvPr/>
        </p:nvSpPr>
        <p:spPr bwMode="auto">
          <a:xfrm>
            <a:off x="4716463" y="4040188"/>
            <a:ext cx="201612" cy="1016000"/>
          </a:xfrm>
          <a:prstGeom prst="rightBrace">
            <a:avLst>
              <a:gd name="adj1" fmla="val 41995"/>
              <a:gd name="adj2" fmla="val 49065"/>
            </a:avLst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5420" name="Object 12"/>
          <p:cNvGraphicFramePr>
            <a:graphicFrameLocks noChangeAspect="1"/>
          </p:cNvGraphicFramePr>
          <p:nvPr/>
        </p:nvGraphicFramePr>
        <p:xfrm>
          <a:off x="6489700" y="4348163"/>
          <a:ext cx="24892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22" name="Image" r:id="rId5" imgW="2488889" imgH="1980952" progId="">
                  <p:embed/>
                </p:oleObj>
              </mc:Choice>
              <mc:Fallback>
                <p:oleObj name="Image" r:id="rId5" imgW="2488889" imgH="1980952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9700" y="4348163"/>
                        <a:ext cx="2489200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7BAA-FC43-492A-9161-9396E90CB3D9}" type="slidenum">
              <a:rPr lang="en-US"/>
              <a:pPr/>
              <a:t>6</a:t>
            </a:fld>
            <a:endParaRPr lang="en-US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Excel Date – Serial Number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0913" y="1295400"/>
            <a:ext cx="7735887" cy="2389188"/>
          </a:xfrm>
        </p:spPr>
        <p:txBody>
          <a:bodyPr/>
          <a:lstStyle/>
          <a:p>
            <a:pPr>
              <a:spcBef>
                <a:spcPct val="75000"/>
              </a:spcBef>
              <a:tabLst>
                <a:tab pos="803275" algn="l"/>
              </a:tabLst>
            </a:pPr>
            <a:r>
              <a:rPr lang="en-US" sz="2400"/>
              <a:t>Microsoft Excel stores dates as sequential serial numbers so they can be used in calculations. </a:t>
            </a:r>
          </a:p>
          <a:p>
            <a:pPr>
              <a:spcBef>
                <a:spcPct val="75000"/>
              </a:spcBef>
              <a:tabLst>
                <a:tab pos="803275" algn="l"/>
              </a:tabLst>
            </a:pPr>
            <a:r>
              <a:rPr lang="en-US" sz="2400"/>
              <a:t>By default, January 1, 1900 is serial number 1. Thus, if you format a cell that contains the value 2 as a date, then the cell will display 1/2/1900.</a:t>
            </a:r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919163" y="4711700"/>
            <a:ext cx="7772400" cy="183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75000"/>
              </a:spcBef>
              <a:buClr>
                <a:srgbClr val="996633"/>
              </a:buClr>
              <a:buSzPct val="90000"/>
              <a:buFont typeface="Wingdings" pitchFamily="2" charset="2"/>
              <a:buChar char="n"/>
              <a:tabLst>
                <a:tab pos="803275" algn="l"/>
              </a:tabLst>
            </a:pPr>
            <a:r>
              <a:rPr lang="en-US" sz="2400" dirty="0"/>
              <a:t>January 1, 2008 is serial number 39448 because it is 39,448 days after January 1, 1900.</a:t>
            </a:r>
          </a:p>
          <a:p>
            <a:pPr marL="342900" indent="-342900">
              <a:spcBef>
                <a:spcPct val="75000"/>
              </a:spcBef>
              <a:buClr>
                <a:srgbClr val="996633"/>
              </a:buClr>
              <a:buSzPct val="90000"/>
              <a:buFont typeface="Wingdings" pitchFamily="2" charset="2"/>
              <a:buChar char="n"/>
              <a:tabLst>
                <a:tab pos="803275" algn="l"/>
              </a:tabLst>
            </a:pPr>
            <a:r>
              <a:rPr lang="en-US" sz="2400" dirty="0"/>
              <a:t>Microsoft Excel for the Macintosh uses a different date system as its </a:t>
            </a:r>
            <a:r>
              <a:rPr lang="en-US" sz="2400" dirty="0" smtClean="0"/>
              <a:t>default  (1900 </a:t>
            </a:r>
            <a:r>
              <a:rPr lang="en-US" sz="2400" dirty="0" err="1" smtClean="0"/>
              <a:t>vs</a:t>
            </a:r>
            <a:r>
              <a:rPr lang="en-US" sz="2400" dirty="0" smtClean="0"/>
              <a:t> 1904 Systems).</a:t>
            </a:r>
            <a:endParaRPr lang="en-US" sz="2400" dirty="0"/>
          </a:p>
        </p:txBody>
      </p:sp>
      <p:graphicFrame>
        <p:nvGraphicFramePr>
          <p:cNvPr id="130054" name="Object 6"/>
          <p:cNvGraphicFramePr>
            <a:graphicFrameLocks noChangeAspect="1"/>
          </p:cNvGraphicFramePr>
          <p:nvPr/>
        </p:nvGraphicFramePr>
        <p:xfrm>
          <a:off x="1924050" y="3465513"/>
          <a:ext cx="5121275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55" name="Image" r:id="rId3" imgW="4507937" imgH="952045" progId="">
                  <p:embed/>
                </p:oleObj>
              </mc:Choice>
              <mc:Fallback>
                <p:oleObj name="Image" r:id="rId3" imgW="4507937" imgH="952045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4050" y="3465513"/>
                        <a:ext cx="5121275" cy="108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A9F4-46BC-4E6D-990D-706427CED2D0}" type="slidenum">
              <a:rPr lang="en-US"/>
              <a:pPr/>
              <a:t>7</a:t>
            </a:fld>
            <a:endParaRPr lang="en-US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Date Arithmetic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8338" y="4513263"/>
            <a:ext cx="7781925" cy="1625600"/>
          </a:xfrm>
        </p:spPr>
        <p:txBody>
          <a:bodyPr/>
          <a:lstStyle/>
          <a:p>
            <a:r>
              <a:rPr lang="en-US"/>
              <a:t>Excel knows about months with 30 days, 31 days and leap years.</a:t>
            </a:r>
          </a:p>
          <a:p>
            <a:r>
              <a:rPr lang="en-US"/>
              <a:t>What is the value of A5-A4?</a:t>
            </a:r>
          </a:p>
        </p:txBody>
      </p:sp>
      <p:graphicFrame>
        <p:nvGraphicFramePr>
          <p:cNvPr id="146436" name="Object 4"/>
          <p:cNvGraphicFramePr>
            <a:graphicFrameLocks noChangeAspect="1"/>
          </p:cNvGraphicFramePr>
          <p:nvPr/>
        </p:nvGraphicFramePr>
        <p:xfrm>
          <a:off x="731838" y="1277938"/>
          <a:ext cx="5978525" cy="300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37" name="Image" r:id="rId3" imgW="4190476" imgH="2107937" progId="">
                  <p:embed/>
                </p:oleObj>
              </mc:Choice>
              <mc:Fallback>
                <p:oleObj name="Image" r:id="rId3" imgW="4190476" imgH="2107937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838" y="1277938"/>
                        <a:ext cx="5978525" cy="300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6437" name="Text Box 5"/>
          <p:cNvSpPr txBox="1">
            <a:spLocks noChangeArrowheads="1"/>
          </p:cNvSpPr>
          <p:nvPr/>
        </p:nvSpPr>
        <p:spPr bwMode="auto">
          <a:xfrm>
            <a:off x="6811963" y="2170113"/>
            <a:ext cx="2103437" cy="1590675"/>
          </a:xfrm>
          <a:prstGeom prst="rect">
            <a:avLst/>
          </a:prstGeom>
          <a:noFill/>
          <a:ln w="38100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Formula using cells that contain dates.</a:t>
            </a:r>
          </a:p>
        </p:txBody>
      </p:sp>
      <p:sp>
        <p:nvSpPr>
          <p:cNvPr id="146438" name="Line 6"/>
          <p:cNvSpPr>
            <a:spLocks noChangeShapeType="1"/>
          </p:cNvSpPr>
          <p:nvPr/>
        </p:nvSpPr>
        <p:spPr bwMode="auto">
          <a:xfrm>
            <a:off x="6757988" y="1573213"/>
            <a:ext cx="768350" cy="593725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439" name="Rectangle 7"/>
          <p:cNvSpPr>
            <a:spLocks noChangeArrowheads="1"/>
          </p:cNvSpPr>
          <p:nvPr/>
        </p:nvSpPr>
        <p:spPr bwMode="auto">
          <a:xfrm>
            <a:off x="3627438" y="5973763"/>
            <a:ext cx="904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800" b="1">
                <a:solidFill>
                  <a:srgbClr val="009900"/>
                </a:solidFill>
              </a:rPr>
              <a:t>45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6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1DEFA-34B2-4E4B-A011-44E300CC3C63}" type="slidenum">
              <a:rPr lang="en-US"/>
              <a:pPr/>
              <a:t>8</a:t>
            </a:fld>
            <a:endParaRPr 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TODAY()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7772400" cy="1370013"/>
          </a:xfrm>
        </p:spPr>
        <p:txBody>
          <a:bodyPr/>
          <a:lstStyle/>
          <a:p>
            <a:r>
              <a:rPr lang="en-US"/>
              <a:t>Reads the local computer's system clock and returns the Excel Serial Number.</a:t>
            </a:r>
          </a:p>
        </p:txBody>
      </p:sp>
      <p:graphicFrame>
        <p:nvGraphicFramePr>
          <p:cNvPr id="138244" name="Object 4"/>
          <p:cNvGraphicFramePr>
            <a:graphicFrameLocks noChangeAspect="1"/>
          </p:cNvGraphicFramePr>
          <p:nvPr/>
        </p:nvGraphicFramePr>
        <p:xfrm>
          <a:off x="1260475" y="3910013"/>
          <a:ext cx="6477000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45" name="Image" r:id="rId3" imgW="4507937" imgH="952045" progId="">
                  <p:embed/>
                </p:oleObj>
              </mc:Choice>
              <mc:Fallback>
                <p:oleObj name="Image" r:id="rId3" imgW="4507937" imgH="952045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0475" y="3910013"/>
                        <a:ext cx="6477000" cy="136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8245" name="Text Box 5"/>
          <p:cNvSpPr txBox="1">
            <a:spLocks noChangeArrowheads="1"/>
          </p:cNvSpPr>
          <p:nvPr/>
        </p:nvSpPr>
        <p:spPr bwMode="auto">
          <a:xfrm>
            <a:off x="2259013" y="5651500"/>
            <a:ext cx="3190875" cy="4953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What is wrong here?</a:t>
            </a:r>
          </a:p>
        </p:txBody>
      </p:sp>
      <p:sp>
        <p:nvSpPr>
          <p:cNvPr id="138246" name="Line 6"/>
          <p:cNvSpPr>
            <a:spLocks noChangeShapeType="1"/>
          </p:cNvSpPr>
          <p:nvPr/>
        </p:nvSpPr>
        <p:spPr bwMode="auto">
          <a:xfrm flipV="1">
            <a:off x="4479925" y="5165725"/>
            <a:ext cx="228600" cy="4762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7187-67F4-42EB-9F47-CF8666C09D57}" type="slidenum">
              <a:rPr lang="en-US"/>
              <a:pPr/>
              <a:t>9</a:t>
            </a:fld>
            <a:endParaRPr lang="en-US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WEEKDAY(serial_number)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9300" y="1587500"/>
            <a:ext cx="7772400" cy="4745038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dirty="0"/>
              <a:t>Returns the day of the week corresponding to a given date. </a:t>
            </a:r>
          </a:p>
          <a:p>
            <a:pPr>
              <a:spcBef>
                <a:spcPct val="50000"/>
              </a:spcBef>
            </a:pPr>
            <a:r>
              <a:rPr lang="en-US" dirty="0"/>
              <a:t>The day is given as an integer, ranging from 1 (Sunday) to 7 (Saturday) </a:t>
            </a:r>
          </a:p>
          <a:p>
            <a:pPr>
              <a:spcBef>
                <a:spcPct val="50000"/>
              </a:spcBef>
            </a:pPr>
            <a:r>
              <a:rPr lang="en-US" dirty="0"/>
              <a:t>To see the actual day names, use </a:t>
            </a:r>
            <a:r>
              <a:rPr lang="en-US" b="1" i="1" dirty="0">
                <a:solidFill>
                  <a:srgbClr val="7030A0"/>
                </a:solidFill>
              </a:rPr>
              <a:t>custom formatting</a:t>
            </a:r>
            <a:r>
              <a:rPr lang="en-US" dirty="0"/>
              <a:t> </a:t>
            </a:r>
            <a:r>
              <a:rPr lang="en-US" b="1" dirty="0" err="1"/>
              <a:t>ddd</a:t>
            </a:r>
            <a:r>
              <a:rPr lang="en-US" dirty="0"/>
              <a:t> or </a:t>
            </a:r>
            <a:r>
              <a:rPr lang="en-US" b="1" dirty="0" err="1"/>
              <a:t>dddd</a:t>
            </a:r>
            <a:r>
              <a:rPr lang="en-US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8569</TotalTime>
  <Words>1257</Words>
  <Application>Microsoft Office PowerPoint</Application>
  <PresentationFormat>On-screen Show (4:3)</PresentationFormat>
  <Paragraphs>184</Paragraphs>
  <Slides>28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Layers</vt:lpstr>
      <vt:lpstr>Image</vt:lpstr>
      <vt:lpstr>Worksheet</vt:lpstr>
      <vt:lpstr>CS-150L Computing for Business Students Lab 5:  Date Functions and Currency Conversion</vt:lpstr>
      <vt:lpstr>It lost my Workbook Tabs!</vt:lpstr>
      <vt:lpstr>Clicking Around</vt:lpstr>
      <vt:lpstr>Currency Formatting</vt:lpstr>
      <vt:lpstr>Currency Formatting - Symbol</vt:lpstr>
      <vt:lpstr>Excel Date – Serial Number</vt:lpstr>
      <vt:lpstr>Date Arithmetic</vt:lpstr>
      <vt:lpstr>TODAY()</vt:lpstr>
      <vt:lpstr>WEEKDAY(serial_number)</vt:lpstr>
      <vt:lpstr>EDATE(start_date, number_of_months)</vt:lpstr>
      <vt:lpstr>EOMONTH(start_date, number_of_months)</vt:lpstr>
      <vt:lpstr>EOMONTH()  #NAME?</vt:lpstr>
      <vt:lpstr>Quiz: EOMONTH</vt:lpstr>
      <vt:lpstr>Quiz: EOMONTH</vt:lpstr>
      <vt:lpstr>Web Query</vt:lpstr>
      <vt:lpstr>Currency Conversion</vt:lpstr>
      <vt:lpstr>Simple Interest</vt:lpstr>
      <vt:lpstr>Simple Interest – more examples</vt:lpstr>
      <vt:lpstr>Compound Interest</vt:lpstr>
      <vt:lpstr>Simple verses Compound Interest</vt:lpstr>
      <vt:lpstr>Annual Percentage Rate &amp; Yield</vt:lpstr>
      <vt:lpstr>Credit Card Interest</vt:lpstr>
      <vt:lpstr>Quiz: Interest</vt:lpstr>
      <vt:lpstr>Account Balance</vt:lpstr>
      <vt:lpstr>Quiz: Account Balance</vt:lpstr>
      <vt:lpstr>Quiz: Account Balance</vt:lpstr>
      <vt:lpstr>Constants</vt:lpstr>
      <vt:lpstr>Quiz: Interest</vt:lpstr>
    </vt:vector>
  </TitlesOfParts>
  <Company>University of New Mexico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CS-150L – Lab 12</dc:title>
  <dc:creator>Joel Castellanos</dc:creator>
  <cp:lastModifiedBy>UNM</cp:lastModifiedBy>
  <cp:revision>243</cp:revision>
  <dcterms:created xsi:type="dcterms:W3CDTF">2007-11-20T15:05:15Z</dcterms:created>
  <dcterms:modified xsi:type="dcterms:W3CDTF">2010-09-15T21:25:16Z</dcterms:modified>
</cp:coreProperties>
</file>