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337" r:id="rId3"/>
    <p:sldId id="338" r:id="rId4"/>
    <p:sldId id="339" r:id="rId5"/>
    <p:sldId id="295" r:id="rId6"/>
    <p:sldId id="283" r:id="rId7"/>
    <p:sldId id="335" r:id="rId8"/>
    <p:sldId id="290" r:id="rId9"/>
    <p:sldId id="291" r:id="rId10"/>
    <p:sldId id="297" r:id="rId11"/>
    <p:sldId id="305" r:id="rId12"/>
    <p:sldId id="298" r:id="rId13"/>
    <p:sldId id="299" r:id="rId14"/>
    <p:sldId id="302" r:id="rId15"/>
    <p:sldId id="317" r:id="rId16"/>
    <p:sldId id="320" r:id="rId17"/>
    <p:sldId id="336" r:id="rId18"/>
    <p:sldId id="321" r:id="rId19"/>
    <p:sldId id="293" r:id="rId20"/>
    <p:sldId id="315" r:id="rId21"/>
    <p:sldId id="318" r:id="rId22"/>
    <p:sldId id="319" r:id="rId23"/>
    <p:sldId id="314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285" r:id="rId34"/>
    <p:sldId id="32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00"/>
    <a:srgbClr val="996633"/>
    <a:srgbClr val="0033CC"/>
    <a:srgbClr val="FF33CC"/>
    <a:srgbClr val="CC0099"/>
    <a:srgbClr val="33CC33"/>
    <a:srgbClr val="0066FF"/>
    <a:srgbClr val="008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6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452590E6-F3AB-4A58-8CCF-21692AED9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65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330946ED-84D5-427D-96DB-BA25F0CC1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9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752600" cy="5113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990600" y="3405188"/>
            <a:ext cx="7772400" cy="28257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white">
          <a:xfrm>
            <a:off x="1038225" y="3602038"/>
            <a:ext cx="7648575" cy="2554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0" y="5113338"/>
            <a:ext cx="9906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635000" y="558800"/>
            <a:ext cx="8077200" cy="320675"/>
            <a:chOff x="400" y="336"/>
            <a:chExt cx="5088" cy="19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 dirty="0">
                <a:latin typeface="Times New Roman" pitchFamily="18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67125"/>
            <a:ext cx="6858000" cy="236061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2F56DAA8-8B9D-4FC9-8586-A99FF1B86ACB}" type="datetime1">
              <a:rPr lang="en-US"/>
              <a:pPr>
                <a:defRPr/>
              </a:pPr>
              <a:t>9/22/2010</a:t>
            </a:fld>
            <a:endParaRPr lang="en-US" dirty="0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124B-57B1-4694-A8C5-674AA100A9AA}" type="datetime1">
              <a:rPr lang="en-US"/>
              <a:pPr>
                <a:defRPr/>
              </a:pPr>
              <a:t>9/22/2010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E5A7-DF7C-4B67-A519-FC750A5FBE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81541-5A0D-4D43-BFE9-B75B2FC28B4C}" type="datetime1">
              <a:rPr lang="en-US"/>
              <a:pPr>
                <a:defRPr/>
              </a:pPr>
              <a:t>9/22/2010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14EAD-5CDE-4202-8052-F221001E32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28588" y="6369050"/>
            <a:ext cx="500062" cy="304800"/>
          </a:xfrm>
        </p:spPr>
        <p:txBody>
          <a:bodyPr/>
          <a:lstStyle>
            <a:lvl1pPr algn="ctr">
              <a:defRPr sz="1600" b="1" smtClean="0"/>
            </a:lvl1pPr>
          </a:lstStyle>
          <a:p>
            <a:pPr>
              <a:defRPr/>
            </a:pPr>
            <a:fld id="{789DA789-0067-461B-8A24-3BE000A23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74588-58F7-463B-83CA-8D4E2E8D5C2C}" type="datetime1">
              <a:rPr lang="en-US"/>
              <a:pPr>
                <a:defRPr/>
              </a:pPr>
              <a:t>9/22/2010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FCF02-B510-418A-8BA2-69451E88A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6AA6-D36B-43ED-AF93-6DFBA630B38A}" type="datetime1">
              <a:rPr lang="en-US"/>
              <a:pPr>
                <a:defRPr/>
              </a:pPr>
              <a:t>9/22/2010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CF93F-2453-4570-975F-E877D6E33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567A-01FF-4E44-AD8C-D907DACB03FE}" type="datetime1">
              <a:rPr lang="en-US"/>
              <a:pPr>
                <a:defRPr/>
              </a:pPr>
              <a:t>9/22/2010</a:t>
            </a:fld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FA7A-9CEC-4BEA-8C71-1E55FD5AC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9E805-E52F-4A2C-96B4-F96B495E0AE2}" type="datetime1">
              <a:rPr lang="en-US"/>
              <a:pPr>
                <a:defRPr/>
              </a:pPr>
              <a:t>9/22/2010</a:t>
            </a:fld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0F9E-3B6B-453B-8285-C2F2BF61D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93A4D-2CE0-40DA-8A75-7F6249D6EBAE}" type="datetime1">
              <a:rPr lang="en-US"/>
              <a:pPr>
                <a:defRPr/>
              </a:pPr>
              <a:t>9/22/2010</a:t>
            </a:fld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961DE-F80F-43D6-B399-7BDDB0A15F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36729-7510-435F-8A6E-110AFFBFF039}" type="datetime1">
              <a:rPr lang="en-US"/>
              <a:pPr>
                <a:defRPr/>
              </a:pPr>
              <a:t>9/22/2010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3BFAA-50CC-449F-8698-B080F9810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A9DE9-8B5A-442B-B7D3-49FED32A65B9}" type="datetime1">
              <a:rPr lang="en-US"/>
              <a:pPr>
                <a:defRPr/>
              </a:pPr>
              <a:t>9/22/2010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FD323-5706-45C4-95B3-800B7A99F1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 userDrawn="1"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 dirty="0">
              <a:latin typeface="Times New Roman" pitchFamily="18" charset="0"/>
            </a:endParaRPr>
          </a:p>
        </p:txBody>
      </p:sp>
      <p:grpSp>
        <p:nvGrpSpPr>
          <p:cNvPr id="31747" name="Group 4"/>
          <p:cNvGrpSpPr>
            <a:grpSpLocks/>
          </p:cNvGrpSpPr>
          <p:nvPr userDrawn="1"/>
        </p:nvGrpSpPr>
        <p:grpSpPr bwMode="auto">
          <a:xfrm>
            <a:off x="381000" y="1066800"/>
            <a:ext cx="8305800" cy="182563"/>
            <a:chOff x="240" y="893"/>
            <a:chExt cx="5232" cy="115"/>
          </a:xfrm>
        </p:grpSpPr>
        <p:sp>
          <p:nvSpPr>
            <p:cNvPr id="5125" name="Rectangle 5"/>
            <p:cNvSpPr>
              <a:spLocks noChangeArrowheads="1"/>
            </p:cNvSpPr>
            <p:nvPr userDrawn="1"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 dirty="0">
                <a:latin typeface="Times New Roman" pitchFamily="18" charset="0"/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 userDrawn="1"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174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77724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fld id="{D70AE03C-2FC6-4566-A889-04EEB17A0F82}" type="datetime1">
              <a:rPr lang="en-US"/>
              <a:pPr>
                <a:defRPr/>
              </a:pPr>
              <a:t>9/22/2010</a:t>
            </a:fld>
            <a:endParaRPr lang="en-US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FB22DE1B-7E67-48CA-9A21-DE23FE5FB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barrick@cs.unm.ed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AF35171-A375-4BCD-977E-264CFB3D24F5}" type="datetime1">
              <a:rPr lang="en-US"/>
              <a:pPr/>
              <a:t>9/22/2010</a:t>
            </a:fld>
            <a:endParaRPr 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66900" y="1143000"/>
            <a:ext cx="7080250" cy="2209800"/>
          </a:xfrm>
        </p:spPr>
        <p:txBody>
          <a:bodyPr/>
          <a:lstStyle/>
          <a:p>
            <a:pPr eaLnBrk="1" hangingPunct="1"/>
            <a:r>
              <a:rPr lang="en-US" sz="2800" i="1" dirty="0" smtClean="0"/>
              <a:t>Lab 5: Weighted Mean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CS-150L</a:t>
            </a:r>
            <a:br>
              <a:rPr lang="en-US" sz="3600" dirty="0" smtClean="0"/>
            </a:br>
            <a:r>
              <a:rPr lang="en-US" sz="3600" dirty="0" smtClean="0"/>
              <a:t>Computing for Business Students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67125"/>
            <a:ext cx="3810000" cy="2360613"/>
          </a:xfrm>
        </p:spPr>
        <p:txBody>
          <a:bodyPr/>
          <a:lstStyle/>
          <a:p>
            <a:pPr marL="457200" indent="-457200" algn="l" eaLnBrk="1" hangingPunct="1"/>
            <a:r>
              <a:rPr lang="en-US" sz="2000" dirty="0" smtClean="0"/>
              <a:t>Instructor: </a:t>
            </a:r>
          </a:p>
          <a:p>
            <a:pPr marL="457200" indent="-457200" algn="l" eaLnBrk="1" hangingPunct="1"/>
            <a:r>
              <a:rPr lang="en-US" sz="2000" dirty="0" smtClean="0"/>
              <a:t>   </a:t>
            </a:r>
            <a:r>
              <a:rPr lang="en-US" sz="2000" dirty="0" smtClean="0"/>
              <a:t>Matthew </a:t>
            </a:r>
            <a:r>
              <a:rPr lang="en-US" sz="2000" dirty="0" err="1" smtClean="0"/>
              <a:t>Barrick</a:t>
            </a:r>
            <a:endParaRPr lang="en-US" sz="2000" dirty="0" smtClean="0"/>
          </a:p>
          <a:p>
            <a:pPr marL="457200" indent="-457200" algn="l" eaLnBrk="1" hangingPunct="1"/>
            <a:r>
              <a:rPr lang="en-US" sz="2000" dirty="0" smtClean="0"/>
              <a:t>   e-mail</a:t>
            </a:r>
            <a:r>
              <a:rPr lang="en-US" sz="2000" dirty="0" smtClean="0"/>
              <a:t>: barrick@cs.unm.edu</a:t>
            </a:r>
            <a:endParaRPr lang="en-US" sz="2000" dirty="0" smtClean="0"/>
          </a:p>
          <a:p>
            <a:pPr marL="457200" indent="-457200" algn="l" eaLnBrk="1" hangingPunct="1"/>
            <a:r>
              <a:rPr lang="en-US" sz="2000" dirty="0" smtClean="0"/>
              <a:t>   www.cs.unm.edu/~barrick</a:t>
            </a:r>
            <a:endParaRPr lang="en-US" sz="2000" dirty="0" smtClean="0"/>
          </a:p>
          <a:p>
            <a:pPr marL="457200" indent="-457200" algn="l" eaLnBrk="1" hangingPunct="1"/>
            <a:r>
              <a:rPr lang="en-US" sz="2000" dirty="0" smtClean="0"/>
              <a:t>   Office: Farris Engineering  Center (FEC) room </a:t>
            </a:r>
            <a:r>
              <a:rPr lang="en-US" sz="2000" dirty="0" smtClean="0"/>
              <a:t>106</a:t>
            </a:r>
            <a:endParaRPr lang="en-US" sz="2000" dirty="0" smtClean="0"/>
          </a:p>
        </p:txBody>
      </p:sp>
      <p:pic>
        <p:nvPicPr>
          <p:cNvPr id="6" name="Picture 5" descr="ch5-header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2114" y="3548743"/>
            <a:ext cx="3780853" cy="260925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0BFF2F4-5CEF-4CD3-9C08-ADE581B0FB2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Quiz: Median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978150"/>
            <a:ext cx="7772400" cy="31527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 smtClean="0"/>
              <a:t>In Excel, what is the value of =MEDIAN(A1:I1)?</a:t>
            </a:r>
          </a:p>
          <a:p>
            <a:pPr marL="533400" indent="-533400" eaLnBrk="1" hangingPunct="1">
              <a:buFont typeface="Wingdings" pitchFamily="2" charset="2"/>
              <a:buAutoNum type="alphaLcParenR"/>
            </a:pPr>
            <a:r>
              <a:rPr lang="en-US" dirty="0" smtClean="0"/>
              <a:t>2</a:t>
            </a:r>
          </a:p>
          <a:p>
            <a:pPr marL="533400" indent="-533400" eaLnBrk="1" hangingPunct="1">
              <a:buFont typeface="Wingdings" pitchFamily="2" charset="2"/>
              <a:buAutoNum type="alphaLcParenR"/>
            </a:pPr>
            <a:r>
              <a:rPr lang="en-US" dirty="0" smtClean="0"/>
              <a:t>2.1111</a:t>
            </a:r>
          </a:p>
          <a:p>
            <a:pPr marL="533400" indent="-533400" eaLnBrk="1" hangingPunct="1">
              <a:buFont typeface="Wingdings" pitchFamily="2" charset="2"/>
              <a:buAutoNum type="alphaLcParenR"/>
            </a:pPr>
            <a:r>
              <a:rPr lang="en-US" dirty="0" smtClean="0"/>
              <a:t>2.5</a:t>
            </a:r>
          </a:p>
          <a:p>
            <a:pPr marL="533400" indent="-533400" eaLnBrk="1" hangingPunct="1">
              <a:buFont typeface="Wingdings" pitchFamily="2" charset="2"/>
              <a:buAutoNum type="alphaLcParenR"/>
            </a:pPr>
            <a:r>
              <a:rPr lang="en-US" dirty="0" smtClean="0"/>
              <a:t>3</a:t>
            </a:r>
          </a:p>
          <a:p>
            <a:pPr marL="533400" indent="-533400" eaLnBrk="1" hangingPunct="1">
              <a:buFont typeface="Wingdings" pitchFamily="2" charset="2"/>
              <a:buAutoNum type="alphaLcParenR"/>
            </a:pPr>
            <a:r>
              <a:rPr lang="en-US" dirty="0" smtClean="0"/>
              <a:t>4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950913" y="1398588"/>
          <a:ext cx="75215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Image" r:id="rId3" imgW="5523810" imgH="583921" progId="">
                  <p:embed/>
                </p:oleObj>
              </mc:Choice>
              <mc:Fallback>
                <p:oleObj name="Image" r:id="rId3" imgW="5523810" imgH="58392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1398588"/>
                        <a:ext cx="752157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E980689-CC64-4FDB-88E8-5B3D727F3E89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Median - Solution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425" y="2428875"/>
            <a:ext cx="7772400" cy="611188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 smtClean="0"/>
              <a:t>In Excel, what is the value of =MEDIAN(A1:I1)?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950913" y="1398588"/>
          <a:ext cx="75215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Image" r:id="rId3" imgW="5523810" imgH="583921" progId="">
                  <p:embed/>
                </p:oleObj>
              </mc:Choice>
              <mc:Fallback>
                <p:oleObj name="Image" r:id="rId3" imgW="5523810" imgH="58392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1398588"/>
                        <a:ext cx="752157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830263" y="4081463"/>
            <a:ext cx="7772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800" b="0" dirty="0"/>
              <a:t>Sort the numbers. </a:t>
            </a:r>
          </a:p>
          <a:p>
            <a:pPr marL="533400" indent="-5334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800" b="0" dirty="0"/>
              <a:t>The Median is the number in the middle</a:t>
            </a: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841375" y="3254375"/>
            <a:ext cx="788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  </a:t>
            </a:r>
            <a:r>
              <a:rPr lang="en-US" sz="2400" b="0" dirty="0"/>
              <a:t>         4         3        3       3       </a:t>
            </a:r>
            <a:r>
              <a:rPr lang="en-US" sz="2400" b="0" dirty="0">
                <a:solidFill>
                  <a:srgbClr val="009900"/>
                </a:solidFill>
              </a:rPr>
              <a:t>2</a:t>
            </a:r>
            <a:r>
              <a:rPr lang="en-US" sz="2400" b="0" dirty="0"/>
              <a:t>      2       1       1      0</a:t>
            </a:r>
          </a:p>
        </p:txBody>
      </p: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1535113" y="3200400"/>
            <a:ext cx="3255962" cy="5667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5511800" y="3205163"/>
            <a:ext cx="2770188" cy="5667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D9973C-DA88-4AB4-8936-9154F3D2749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Quiz: Mode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978150"/>
            <a:ext cx="7772400" cy="31527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 smtClean="0"/>
              <a:t>In Excel, what is the value of =MODE(A1:I1)?</a:t>
            </a:r>
          </a:p>
          <a:p>
            <a:pPr marL="533400" indent="-533400" eaLnBrk="1" hangingPunct="1">
              <a:buFont typeface="Wingdings" pitchFamily="2" charset="2"/>
              <a:buAutoNum type="alphaLcParenR"/>
            </a:pPr>
            <a:r>
              <a:rPr lang="en-US" dirty="0" smtClean="0"/>
              <a:t>2</a:t>
            </a:r>
          </a:p>
          <a:p>
            <a:pPr marL="533400" indent="-533400" eaLnBrk="1" hangingPunct="1">
              <a:buFont typeface="Wingdings" pitchFamily="2" charset="2"/>
              <a:buAutoNum type="alphaLcParenR"/>
            </a:pPr>
            <a:r>
              <a:rPr lang="en-US" dirty="0" smtClean="0"/>
              <a:t>2.1111</a:t>
            </a:r>
          </a:p>
          <a:p>
            <a:pPr marL="533400" indent="-533400" eaLnBrk="1" hangingPunct="1">
              <a:buFont typeface="Wingdings" pitchFamily="2" charset="2"/>
              <a:buAutoNum type="alphaLcParenR"/>
            </a:pPr>
            <a:r>
              <a:rPr lang="en-US" dirty="0" smtClean="0"/>
              <a:t>2.5</a:t>
            </a:r>
          </a:p>
          <a:p>
            <a:pPr marL="533400" indent="-533400" eaLnBrk="1" hangingPunct="1">
              <a:buFont typeface="Wingdings" pitchFamily="2" charset="2"/>
              <a:buAutoNum type="alphaLcParenR"/>
            </a:pPr>
            <a:r>
              <a:rPr lang="en-US" dirty="0" smtClean="0"/>
              <a:t>3</a:t>
            </a:r>
          </a:p>
          <a:p>
            <a:pPr marL="533400" indent="-533400" eaLnBrk="1" hangingPunct="1">
              <a:buFont typeface="Wingdings" pitchFamily="2" charset="2"/>
              <a:buAutoNum type="alphaLcParenR"/>
            </a:pPr>
            <a:r>
              <a:rPr lang="en-US" dirty="0" smtClean="0"/>
              <a:t>4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950913" y="1398588"/>
          <a:ext cx="75215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Image" r:id="rId3" imgW="5523810" imgH="583921" progId="">
                  <p:embed/>
                </p:oleObj>
              </mc:Choice>
              <mc:Fallback>
                <p:oleObj name="Image" r:id="rId3" imgW="5523810" imgH="58392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1398588"/>
                        <a:ext cx="752157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DDF96D-7F0F-435B-A4F1-B92E080CE5E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Quiz: Order of Operations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753350" cy="5365750"/>
          </a:xfrm>
        </p:spPr>
        <p:txBody>
          <a:bodyPr/>
          <a:lstStyle/>
          <a:p>
            <a:pPr marL="533400" indent="-533400"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en-US" dirty="0" smtClean="0"/>
              <a:t>In Excel, what is the value of the formula: </a:t>
            </a:r>
          </a:p>
          <a:p>
            <a:pPr marL="533400" indent="-533400"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en-US" dirty="0" smtClean="0"/>
              <a:t>		     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=(2 + 4 + 6)  /  2 + 1</a:t>
            </a:r>
          </a:p>
          <a:p>
            <a:pPr marL="533400" indent="-533400" eaLnBrk="1" hangingPunct="1">
              <a:spcBef>
                <a:spcPct val="55000"/>
              </a:spcBef>
              <a:buFont typeface="Wingdings" pitchFamily="2" charset="2"/>
              <a:buNone/>
            </a:pPr>
            <a:endParaRPr lang="en-US" dirty="0" smtClean="0"/>
          </a:p>
          <a:p>
            <a:pPr marL="533400" indent="-533400" eaLnBrk="1" hangingPunct="1">
              <a:spcBef>
                <a:spcPct val="50000"/>
              </a:spcBef>
              <a:buFont typeface="Wingdings" pitchFamily="2" charset="2"/>
              <a:buAutoNum type="alphaLcParenR"/>
            </a:pPr>
            <a:r>
              <a:rPr lang="en-US" dirty="0" smtClean="0"/>
              <a:t>10</a:t>
            </a:r>
          </a:p>
          <a:p>
            <a:pPr marL="533400" indent="-533400" eaLnBrk="1" hangingPunct="1">
              <a:spcBef>
                <a:spcPct val="50000"/>
              </a:spcBef>
              <a:buFont typeface="Wingdings" pitchFamily="2" charset="2"/>
              <a:buAutoNum type="alphaLcParenR"/>
            </a:pPr>
            <a:r>
              <a:rPr lang="en-US" dirty="0" smtClean="0"/>
              <a:t>8</a:t>
            </a:r>
          </a:p>
          <a:p>
            <a:pPr marL="533400" indent="-533400" eaLnBrk="1" hangingPunct="1">
              <a:spcBef>
                <a:spcPct val="50000"/>
              </a:spcBef>
              <a:buFont typeface="Wingdings" pitchFamily="2" charset="2"/>
              <a:buAutoNum type="alphaLcParenR"/>
            </a:pPr>
            <a:r>
              <a:rPr lang="en-US" dirty="0" smtClean="0"/>
              <a:t>7</a:t>
            </a:r>
          </a:p>
          <a:p>
            <a:pPr marL="533400" indent="-533400" eaLnBrk="1" hangingPunct="1">
              <a:spcBef>
                <a:spcPct val="50000"/>
              </a:spcBef>
              <a:buFont typeface="Wingdings" pitchFamily="2" charset="2"/>
              <a:buAutoNum type="alphaLcParenR"/>
            </a:pPr>
            <a:r>
              <a:rPr lang="en-US" dirty="0" smtClean="0"/>
              <a:t>6.5</a:t>
            </a:r>
          </a:p>
          <a:p>
            <a:pPr marL="533400" indent="-533400" eaLnBrk="1" hangingPunct="1">
              <a:spcBef>
                <a:spcPct val="50000"/>
              </a:spcBef>
              <a:buFont typeface="Wingdings" pitchFamily="2" charset="2"/>
              <a:buAutoNum type="alphaLcParenR"/>
            </a:pPr>
            <a:r>
              <a:rPr lang="en-US" dirty="0" smtClean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5343" y="3102429"/>
            <a:ext cx="4952999" cy="1815882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6633"/>
                </a:solidFill>
                <a:latin typeface="Courier New" pitchFamily="49" charset="0"/>
                <a:cs typeface="Courier New" pitchFamily="49" charset="0"/>
              </a:rPr>
              <a:t>=(  </a:t>
            </a:r>
            <a:r>
              <a:rPr lang="en-US" sz="2800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6</a:t>
            </a:r>
            <a:r>
              <a:rPr lang="en-US" sz="2800" dirty="0" smtClean="0">
                <a:solidFill>
                  <a:srgbClr val="996633"/>
                </a:solidFill>
                <a:latin typeface="Courier New" pitchFamily="49" charset="0"/>
                <a:cs typeface="Courier New" pitchFamily="49" charset="0"/>
              </a:rPr>
              <a:t>   + 6)  /  2 + 1</a:t>
            </a:r>
          </a:p>
          <a:p>
            <a:r>
              <a:rPr lang="en-US" sz="2800" dirty="0" smtClean="0">
                <a:solidFill>
                  <a:srgbClr val="996633"/>
                </a:solidFill>
                <a:latin typeface="Courier New" pitchFamily="49" charset="0"/>
                <a:cs typeface="Courier New" pitchFamily="49" charset="0"/>
              </a:rPr>
              <a:t>=     (</a:t>
            </a:r>
            <a:r>
              <a:rPr lang="en-US" sz="2800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12</a:t>
            </a:r>
            <a:r>
              <a:rPr lang="en-US" sz="2800" dirty="0" smtClean="0">
                <a:solidFill>
                  <a:srgbClr val="996633"/>
                </a:solidFill>
                <a:latin typeface="Courier New" pitchFamily="49" charset="0"/>
                <a:cs typeface="Courier New" pitchFamily="49" charset="0"/>
              </a:rPr>
              <a:t>)    /  2 + 1</a:t>
            </a:r>
          </a:p>
          <a:p>
            <a:r>
              <a:rPr lang="en-US" sz="2800" dirty="0" smtClean="0">
                <a:solidFill>
                  <a:srgbClr val="996633"/>
                </a:solidFill>
                <a:latin typeface="Courier New" pitchFamily="49" charset="0"/>
                <a:cs typeface="Courier New" pitchFamily="49" charset="0"/>
              </a:rPr>
              <a:t>=             </a:t>
            </a:r>
            <a:r>
              <a:rPr lang="en-US" sz="2800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6</a:t>
            </a:r>
            <a:r>
              <a:rPr lang="en-US" sz="2800" dirty="0" smtClean="0">
                <a:solidFill>
                  <a:srgbClr val="996633"/>
                </a:solidFill>
                <a:latin typeface="Courier New" pitchFamily="49" charset="0"/>
                <a:cs typeface="Courier New" pitchFamily="49" charset="0"/>
              </a:rPr>
              <a:t>    + 1</a:t>
            </a:r>
          </a:p>
          <a:p>
            <a:r>
              <a:rPr lang="en-US" sz="2800" dirty="0" smtClean="0">
                <a:solidFill>
                  <a:srgbClr val="996633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sz="2800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7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6F6C9B-DD2B-44C0-9E10-A94CCDBD7D5F}" type="slidenum">
              <a:rPr lang="en-US"/>
              <a:pPr/>
              <a:t>14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Equation Terms: Fraction Parts</a:t>
            </a:r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/>
        </p:nvGraphicFramePr>
        <p:xfrm>
          <a:off x="1944688" y="1547813"/>
          <a:ext cx="2752725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3" imgW="622080" imgH="838080" progId="Equation.3">
                  <p:embed/>
                </p:oleObj>
              </mc:Choice>
              <mc:Fallback>
                <p:oleObj name="Equation" r:id="rId3" imgW="62208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1547813"/>
                        <a:ext cx="2752725" cy="370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13"/>
          <p:cNvSpPr txBox="1">
            <a:spLocks noChangeArrowheads="1"/>
          </p:cNvSpPr>
          <p:nvPr/>
        </p:nvSpPr>
        <p:spPr bwMode="auto">
          <a:xfrm>
            <a:off x="5719763" y="1787525"/>
            <a:ext cx="1928812" cy="557213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/>
              <a:t>Numerator</a:t>
            </a:r>
          </a:p>
        </p:txBody>
      </p:sp>
      <p:sp>
        <p:nvSpPr>
          <p:cNvPr id="26630" name="AutoShape 16"/>
          <p:cNvSpPr>
            <a:spLocks noChangeArrowheads="1"/>
          </p:cNvSpPr>
          <p:nvPr/>
        </p:nvSpPr>
        <p:spPr bwMode="auto">
          <a:xfrm flipH="1">
            <a:off x="1516063" y="1457325"/>
            <a:ext cx="3205162" cy="1919288"/>
          </a:xfrm>
          <a:prstGeom prst="wedgeEllipseCallout">
            <a:avLst>
              <a:gd name="adj1" fmla="val -79028"/>
              <a:gd name="adj2" fmla="val -17829"/>
            </a:avLst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6631" name="Text Box 17"/>
          <p:cNvSpPr txBox="1">
            <a:spLocks noChangeArrowheads="1"/>
          </p:cNvSpPr>
          <p:nvPr/>
        </p:nvSpPr>
        <p:spPr bwMode="auto">
          <a:xfrm>
            <a:off x="5762625" y="5065713"/>
            <a:ext cx="2411413" cy="55721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/>
              <a:t>Denominator</a:t>
            </a:r>
          </a:p>
        </p:txBody>
      </p:sp>
      <p:sp>
        <p:nvSpPr>
          <p:cNvPr id="26632" name="AutoShape 18"/>
          <p:cNvSpPr>
            <a:spLocks noChangeArrowheads="1"/>
          </p:cNvSpPr>
          <p:nvPr/>
        </p:nvSpPr>
        <p:spPr bwMode="auto">
          <a:xfrm flipH="1">
            <a:off x="1789113" y="3427413"/>
            <a:ext cx="3205162" cy="1919287"/>
          </a:xfrm>
          <a:prstGeom prst="wedgeEllipseCallout">
            <a:avLst>
              <a:gd name="adj1" fmla="val -71597"/>
              <a:gd name="adj2" fmla="val 53222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28DFA4-C3EE-47E3-B682-43F2D230DE66}" type="slidenum">
              <a:rPr lang="en-US"/>
              <a:pPr/>
              <a:t>15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962900" cy="712787"/>
          </a:xfrm>
        </p:spPr>
        <p:txBody>
          <a:bodyPr/>
          <a:lstStyle/>
          <a:p>
            <a:pPr eaLnBrk="1" hangingPunct="1"/>
            <a:r>
              <a:rPr lang="en-US" smtClean="0"/>
              <a:t>Equation Terms: Subscripts and SUM</a:t>
            </a: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1944688" y="1547813"/>
          <a:ext cx="2752725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3" imgW="622080" imgH="838080" progId="Equation.3">
                  <p:embed/>
                </p:oleObj>
              </mc:Choice>
              <mc:Fallback>
                <p:oleObj name="Equation" r:id="rId3" imgW="622080" imgH="838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1547813"/>
                        <a:ext cx="2752725" cy="370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AutoShape 5"/>
          <p:cNvSpPr>
            <a:spLocks noChangeArrowheads="1"/>
          </p:cNvSpPr>
          <p:nvPr/>
        </p:nvSpPr>
        <p:spPr bwMode="auto">
          <a:xfrm flipH="1">
            <a:off x="4297363" y="2562225"/>
            <a:ext cx="231775" cy="392113"/>
          </a:xfrm>
          <a:prstGeom prst="wedgeEllipseCallout">
            <a:avLst>
              <a:gd name="adj1" fmla="val -726028"/>
              <a:gd name="adj2" fmla="val 218014"/>
            </a:avLst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7654" name="AutoShape 7"/>
          <p:cNvSpPr>
            <a:spLocks noChangeArrowheads="1"/>
          </p:cNvSpPr>
          <p:nvPr/>
        </p:nvSpPr>
        <p:spPr bwMode="auto">
          <a:xfrm flipH="1">
            <a:off x="2690813" y="3448050"/>
            <a:ext cx="993775" cy="1919288"/>
          </a:xfrm>
          <a:prstGeom prst="wedgeEllipseCallout">
            <a:avLst>
              <a:gd name="adj1" fmla="val 154630"/>
              <a:gd name="adj2" fmla="val 59509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7655" name="AutoShape 8"/>
          <p:cNvSpPr>
            <a:spLocks noChangeArrowheads="1"/>
          </p:cNvSpPr>
          <p:nvPr/>
        </p:nvSpPr>
        <p:spPr bwMode="auto">
          <a:xfrm flipH="1">
            <a:off x="4057650" y="4321175"/>
            <a:ext cx="231775" cy="392113"/>
          </a:xfrm>
          <a:prstGeom prst="wedgeEllipseCallout">
            <a:avLst>
              <a:gd name="adj1" fmla="val -834250"/>
              <a:gd name="adj2" fmla="val -126926"/>
            </a:avLst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7656" name="Text Box 4"/>
          <p:cNvSpPr txBox="1">
            <a:spLocks noChangeArrowheads="1"/>
          </p:cNvSpPr>
          <p:nvPr/>
        </p:nvSpPr>
        <p:spPr bwMode="auto">
          <a:xfrm>
            <a:off x="6119813" y="3627438"/>
            <a:ext cx="1928812" cy="557212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/>
              <a:t>Subscripts</a:t>
            </a:r>
          </a:p>
        </p:txBody>
      </p:sp>
      <p:sp>
        <p:nvSpPr>
          <p:cNvPr id="27657" name="Text Box 6"/>
          <p:cNvSpPr txBox="1">
            <a:spLocks noChangeArrowheads="1"/>
          </p:cNvSpPr>
          <p:nvPr/>
        </p:nvSpPr>
        <p:spPr bwMode="auto">
          <a:xfrm>
            <a:off x="1039813" y="5578475"/>
            <a:ext cx="2411412" cy="557213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/>
              <a:t>Summation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B1D7AA-8243-4FE2-AD86-9B37754923D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Weighted Mean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623847"/>
              </p:ext>
            </p:extLst>
          </p:nvPr>
        </p:nvGraphicFramePr>
        <p:xfrm>
          <a:off x="6254750" y="2250016"/>
          <a:ext cx="2144184" cy="3535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3" imgW="507960" imgH="838080" progId="Equation.3">
                  <p:embed/>
                </p:oleObj>
              </mc:Choice>
              <mc:Fallback>
                <p:oleObj name="Equation" r:id="rId3" imgW="507960" imgH="838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2250016"/>
                        <a:ext cx="2144184" cy="3535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1267" y="1481667"/>
            <a:ext cx="4775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>
                <a:latin typeface="+mj-lt"/>
              </a:rPr>
              <a:t>Each data point (</a:t>
            </a:r>
            <a:r>
              <a:rPr lang="en-US" sz="2400" b="0" i="1" dirty="0" smtClean="0">
                <a:latin typeface="+mj-lt"/>
              </a:rPr>
              <a:t>x</a:t>
            </a:r>
            <a:r>
              <a:rPr lang="en-US" sz="2400" b="0" i="1" baseline="-25000" dirty="0" smtClean="0">
                <a:latin typeface="+mj-lt"/>
              </a:rPr>
              <a:t>i</a:t>
            </a:r>
            <a:r>
              <a:rPr lang="en-US" sz="2400" b="0" dirty="0" smtClean="0">
                <a:latin typeface="+mj-lt"/>
              </a:rPr>
              <a:t>) has an associated weight (</a:t>
            </a:r>
            <a:r>
              <a:rPr lang="en-US" sz="2400" b="0" i="1" dirty="0" err="1" smtClean="0">
                <a:latin typeface="+mj-lt"/>
              </a:rPr>
              <a:t>w</a:t>
            </a:r>
            <a:r>
              <a:rPr lang="en-US" sz="2400" b="0" i="1" baseline="-25000" dirty="0" err="1" smtClean="0">
                <a:latin typeface="+mj-lt"/>
              </a:rPr>
              <a:t>i</a:t>
            </a:r>
            <a:r>
              <a:rPr lang="en-US" sz="2400" b="0" dirty="0" smtClean="0">
                <a:latin typeface="+mj-lt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>
                <a:latin typeface="+mj-lt"/>
              </a:rPr>
              <a:t>The weight determines how much that data point should contribute to the average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>
                <a:latin typeface="+mj-lt"/>
              </a:rPr>
              <a:t>Similar </a:t>
            </a:r>
            <a:r>
              <a:rPr lang="en-US" sz="2400" b="0" dirty="0">
                <a:latin typeface="+mj-lt"/>
              </a:rPr>
              <a:t>to an arithmetic </a:t>
            </a:r>
            <a:r>
              <a:rPr lang="en-US" sz="2400" b="0" dirty="0" smtClean="0">
                <a:latin typeface="+mj-lt"/>
              </a:rPr>
              <a:t>mean, but instead </a:t>
            </a:r>
            <a:r>
              <a:rPr lang="en-US" sz="2400" b="0" dirty="0">
                <a:latin typeface="+mj-lt"/>
              </a:rPr>
              <a:t>of each of the data points contributing equally to the final average, some data points contribute more than others. </a:t>
            </a:r>
            <a:endParaRPr lang="en-US" sz="2400" b="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>
                <a:latin typeface="+mj-lt"/>
              </a:rPr>
              <a:t>If </a:t>
            </a:r>
            <a:r>
              <a:rPr lang="en-US" sz="2400" b="0" i="1" dirty="0" err="1" smtClean="0">
                <a:latin typeface="+mj-lt"/>
              </a:rPr>
              <a:t>w</a:t>
            </a:r>
            <a:r>
              <a:rPr lang="en-US" sz="2400" b="0" i="1" baseline="-25000" dirty="0" err="1" smtClean="0">
                <a:latin typeface="+mj-lt"/>
              </a:rPr>
              <a:t>i</a:t>
            </a:r>
            <a:r>
              <a:rPr lang="en-US" sz="2400" b="0" dirty="0" smtClean="0">
                <a:latin typeface="+mj-lt"/>
              </a:rPr>
              <a:t>=1 for all </a:t>
            </a:r>
            <a:r>
              <a:rPr lang="en-US" sz="2400" b="0" i="1" dirty="0" smtClean="0">
                <a:latin typeface="+mj-lt"/>
              </a:rPr>
              <a:t>i</a:t>
            </a:r>
            <a:r>
              <a:rPr lang="en-US" sz="2400" b="0" dirty="0" smtClean="0">
                <a:latin typeface="+mj-lt"/>
              </a:rPr>
              <a:t> then is the same as arithmetic mean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B1D7AA-8243-4FE2-AD86-9B37754923D6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Weighted Mean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1150938" y="1165225"/>
          <a:ext cx="1617662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Equation" r:id="rId3" imgW="622080" imgH="838080" progId="Equation.3">
                  <p:embed/>
                </p:oleObj>
              </mc:Choice>
              <mc:Fallback>
                <p:oleObj name="Equation" r:id="rId3" imgW="6220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1165225"/>
                        <a:ext cx="1617662" cy="217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598863" y="1185863"/>
            <a:ext cx="52768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sz="2600" b="0" i="1" dirty="0">
                <a:latin typeface="Times New Roman" pitchFamily="18" charset="0"/>
              </a:rPr>
              <a:t>n</a:t>
            </a:r>
            <a:r>
              <a:rPr lang="en-US" sz="2600" b="0" dirty="0"/>
              <a:t> 	= 3</a:t>
            </a:r>
          </a:p>
          <a:p>
            <a:pPr>
              <a:tabLst>
                <a:tab pos="461963" algn="l"/>
              </a:tabLst>
            </a:pPr>
            <a:r>
              <a:rPr lang="en-US" sz="2600" b="0" i="1" dirty="0">
                <a:latin typeface="Times New Roman" pitchFamily="18" charset="0"/>
              </a:rPr>
              <a:t>w</a:t>
            </a:r>
            <a:r>
              <a:rPr lang="en-US" sz="2600" b="0" baseline="-25000" dirty="0"/>
              <a:t>1	</a:t>
            </a:r>
            <a:r>
              <a:rPr lang="en-US" sz="2600" b="0" dirty="0"/>
              <a:t>= Quantity of </a:t>
            </a:r>
            <a:r>
              <a:rPr lang="en-US" sz="2600" b="0" dirty="0" err="1"/>
              <a:t>Caffé</a:t>
            </a:r>
            <a:r>
              <a:rPr lang="en-US" sz="2600" b="0" dirty="0"/>
              <a:t> Latte</a:t>
            </a:r>
          </a:p>
          <a:p>
            <a:pPr>
              <a:tabLst>
                <a:tab pos="461963" algn="l"/>
              </a:tabLst>
            </a:pPr>
            <a:r>
              <a:rPr lang="en-US" sz="2600" b="0" i="1" dirty="0">
                <a:latin typeface="Times New Roman" pitchFamily="18" charset="0"/>
              </a:rPr>
              <a:t>x</a:t>
            </a:r>
            <a:r>
              <a:rPr lang="en-US" sz="2600" b="0" baseline="-25000" dirty="0"/>
              <a:t>1</a:t>
            </a:r>
            <a:r>
              <a:rPr lang="en-US" sz="2600" b="0" dirty="0"/>
              <a:t> 	= Cost of </a:t>
            </a:r>
            <a:r>
              <a:rPr lang="en-US" sz="2600" b="0" dirty="0" err="1"/>
              <a:t>Caffé</a:t>
            </a:r>
            <a:r>
              <a:rPr lang="en-US" sz="2600" b="0" dirty="0"/>
              <a:t> Latte</a:t>
            </a:r>
          </a:p>
          <a:p>
            <a:pPr>
              <a:tabLst>
                <a:tab pos="461963" algn="l"/>
              </a:tabLst>
            </a:pPr>
            <a:r>
              <a:rPr lang="en-US" sz="2600" b="0" i="1" dirty="0">
                <a:latin typeface="Times New Roman" pitchFamily="18" charset="0"/>
              </a:rPr>
              <a:t>w</a:t>
            </a:r>
            <a:r>
              <a:rPr lang="en-US" sz="2600" b="0" baseline="-25000" dirty="0"/>
              <a:t>2</a:t>
            </a:r>
            <a:r>
              <a:rPr lang="en-US" sz="2600" b="0" dirty="0"/>
              <a:t> 	=</a:t>
            </a:r>
            <a:r>
              <a:rPr lang="en-US" sz="2600" dirty="0"/>
              <a:t> </a:t>
            </a:r>
            <a:r>
              <a:rPr lang="en-US" sz="2600" b="0" dirty="0"/>
              <a:t>Quantity of</a:t>
            </a:r>
            <a:r>
              <a:rPr lang="en-US" sz="2600" dirty="0"/>
              <a:t> </a:t>
            </a:r>
            <a:r>
              <a:rPr lang="en-US" sz="2600" b="0" dirty="0"/>
              <a:t> </a:t>
            </a:r>
            <a:r>
              <a:rPr lang="en-US" sz="2600" b="0" dirty="0" err="1"/>
              <a:t>Caffé</a:t>
            </a:r>
            <a:r>
              <a:rPr lang="en-US" sz="2600" b="0" dirty="0"/>
              <a:t> Mocha</a:t>
            </a:r>
          </a:p>
          <a:p>
            <a:pPr>
              <a:tabLst>
                <a:tab pos="461963" algn="l"/>
              </a:tabLst>
            </a:pPr>
            <a:r>
              <a:rPr lang="en-US" sz="2600" b="0" i="1" dirty="0">
                <a:latin typeface="Times New Roman" pitchFamily="18" charset="0"/>
              </a:rPr>
              <a:t>x</a:t>
            </a:r>
            <a:r>
              <a:rPr lang="en-US" sz="2600" b="0" baseline="-25000" dirty="0"/>
              <a:t>2</a:t>
            </a:r>
            <a:r>
              <a:rPr lang="en-US" sz="2600" b="0" dirty="0"/>
              <a:t> 	= Cost of </a:t>
            </a:r>
            <a:r>
              <a:rPr lang="en-US" sz="2600" b="0" dirty="0" err="1"/>
              <a:t>Caffé</a:t>
            </a:r>
            <a:r>
              <a:rPr lang="en-US" sz="2600" b="0" dirty="0"/>
              <a:t> Mocha</a:t>
            </a:r>
          </a:p>
        </p:txBody>
      </p:sp>
      <p:sp>
        <p:nvSpPr>
          <p:cNvPr id="24582" name="AutoShape 5"/>
          <p:cNvSpPr>
            <a:spLocks/>
          </p:cNvSpPr>
          <p:nvPr/>
        </p:nvSpPr>
        <p:spPr bwMode="auto">
          <a:xfrm rot="5400000">
            <a:off x="3542507" y="4706144"/>
            <a:ext cx="336550" cy="3576637"/>
          </a:xfrm>
          <a:prstGeom prst="rightBrace">
            <a:avLst>
              <a:gd name="adj1" fmla="val 88561"/>
              <a:gd name="adj2" fmla="val 50000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3" name="Picture 6" descr="so01653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1488" y="6303963"/>
            <a:ext cx="51593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7" descr="weightedAver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813" y="3373438"/>
            <a:ext cx="67706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47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30323D-AB75-4EE7-B8D1-97C7AC694288}" type="slidenum">
              <a:rPr lang="en-US"/>
              <a:pPr/>
              <a:t>18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277813"/>
            <a:ext cx="8345488" cy="712787"/>
          </a:xfrm>
        </p:spPr>
        <p:txBody>
          <a:bodyPr/>
          <a:lstStyle/>
          <a:p>
            <a:pPr eaLnBrk="1" hangingPunct="1"/>
            <a:r>
              <a:rPr lang="en-US" smtClean="0"/>
              <a:t>Mean: When Total Weight = 100%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84163" y="1104900"/>
          <a:ext cx="3373437" cy="237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3" imgW="1193760" imgH="838080" progId="Equation.3">
                  <p:embed/>
                </p:oleObj>
              </mc:Choice>
              <mc:Fallback>
                <p:oleObj name="Equation" r:id="rId3" imgW="1193760" imgH="838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104900"/>
                        <a:ext cx="3373437" cy="237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902075" y="1306513"/>
            <a:ext cx="4984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/>
              <a:t>There is a </a:t>
            </a:r>
            <a:r>
              <a:rPr lang="en-US" sz="2400" b="0" i="1" dirty="0">
                <a:solidFill>
                  <a:srgbClr val="996633"/>
                </a:solidFill>
              </a:rPr>
              <a:t>special case</a:t>
            </a:r>
            <a:r>
              <a:rPr lang="en-US" sz="2400" b="0" dirty="0"/>
              <a:t> when the </a:t>
            </a:r>
            <a:r>
              <a:rPr lang="en-US" sz="2400" i="1" dirty="0">
                <a:solidFill>
                  <a:srgbClr val="996633"/>
                </a:solidFill>
              </a:rPr>
              <a:t>weights are percentages of a whole</a:t>
            </a:r>
            <a:r>
              <a:rPr lang="en-US" sz="2400" b="0" dirty="0"/>
              <a:t>. Then the weights must sum to 100% Thus, there is no need to divide by the total weight. Why?</a:t>
            </a:r>
          </a:p>
        </p:txBody>
      </p:sp>
      <p:pic>
        <p:nvPicPr>
          <p:cNvPr id="25606" name="Picture 5" descr="weightedAverage-precent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150" y="3554413"/>
            <a:ext cx="81438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042F68-0E70-4841-8B28-F4FAD7FEA6FC}" type="slidenum">
              <a:rPr lang="en-US"/>
              <a:pPr/>
              <a:t>19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Weighted Mean: What is Wrong?</a:t>
            </a:r>
          </a:p>
        </p:txBody>
      </p:sp>
      <p:pic>
        <p:nvPicPr>
          <p:cNvPr id="49156" name="Picture 6" descr="weightedAverage-erro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341438"/>
            <a:ext cx="7286625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46175" y="4291013"/>
            <a:ext cx="7064375" cy="2043112"/>
            <a:chOff x="722" y="2703"/>
            <a:chExt cx="4450" cy="1287"/>
          </a:xfrm>
        </p:grpSpPr>
        <p:sp>
          <p:nvSpPr>
            <p:cNvPr id="49158" name="Text Box 7"/>
            <p:cNvSpPr txBox="1">
              <a:spLocks noChangeArrowheads="1"/>
            </p:cNvSpPr>
            <p:nvPr/>
          </p:nvSpPr>
          <p:spPr bwMode="auto">
            <a:xfrm>
              <a:off x="722" y="2988"/>
              <a:ext cx="4450" cy="1002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0"/>
                <a:t>Cell E3 has the correct answer, but the total weight, SUM(C2:D2) are relative references. Thus, the equation fills down with the total weight use for Paul as SUM(C3:D3): very bad.</a:t>
              </a:r>
            </a:p>
          </p:txBody>
        </p:sp>
        <p:sp>
          <p:nvSpPr>
            <p:cNvPr id="49159" name="Line 8"/>
            <p:cNvSpPr>
              <a:spLocks noChangeShapeType="1"/>
            </p:cNvSpPr>
            <p:nvPr/>
          </p:nvSpPr>
          <p:spPr bwMode="auto">
            <a:xfrm flipV="1">
              <a:off x="4316" y="2703"/>
              <a:ext cx="178" cy="29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1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Quiz == i-Clicker Questions</a:t>
            </a:r>
          </a:p>
          <a:p>
            <a:r>
              <a:rPr lang="en-US" sz="2400" dirty="0" smtClean="0"/>
              <a:t>Total of 16 questions so far (including 1 “question” each class for attendance, which you get for answering at least one question)</a:t>
            </a:r>
          </a:p>
          <a:p>
            <a:r>
              <a:rPr lang="en-US" sz="2400" dirty="0" smtClean="0"/>
              <a:t>Bonus credit for: </a:t>
            </a:r>
          </a:p>
          <a:p>
            <a:pPr lvl="1"/>
            <a:r>
              <a:rPr lang="en-US" sz="2400" dirty="0" smtClean="0"/>
              <a:t>Perfect Attendance</a:t>
            </a:r>
          </a:p>
          <a:p>
            <a:pPr lvl="1"/>
            <a:r>
              <a:rPr lang="en-US" sz="2400" dirty="0" smtClean="0"/>
              <a:t>Perfect Nights (getting all questions right on a given night)</a:t>
            </a:r>
          </a:p>
          <a:p>
            <a:pPr lvl="1"/>
            <a:r>
              <a:rPr lang="en-US" sz="2400" dirty="0" smtClean="0"/>
              <a:t>Curve (linear to 82%)</a:t>
            </a:r>
          </a:p>
          <a:p>
            <a:r>
              <a:rPr lang="en-US" sz="2400" dirty="0" smtClean="0"/>
              <a:t>Capped at 100%</a:t>
            </a:r>
          </a:p>
          <a:p>
            <a:r>
              <a:rPr lang="en-US" sz="2400" dirty="0" smtClean="0"/>
              <a:t>Doubled from n/16 -&gt; 2n/32 to match other lecture</a:t>
            </a:r>
          </a:p>
          <a:p>
            <a:r>
              <a:rPr lang="en-US" sz="2400" dirty="0" smtClean="0"/>
              <a:t>If you have zero credit you get no bonus credit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A789-0067-461B-8A24-3BE000A234B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22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29FB13-F836-4026-A98B-4CBA982A3133}" type="slidenum">
              <a:rPr lang="en-US"/>
              <a:pPr/>
              <a:t>20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Weighted Mean: What is Wrong? #2</a:t>
            </a:r>
          </a:p>
        </p:txBody>
      </p:sp>
      <p:pic>
        <p:nvPicPr>
          <p:cNvPr id="50180" name="Picture 7" descr="weightedAverage-erro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1317625"/>
            <a:ext cx="77374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12800" y="4275138"/>
            <a:ext cx="8059738" cy="1997075"/>
            <a:chOff x="512" y="2693"/>
            <a:chExt cx="5077" cy="1258"/>
          </a:xfrm>
        </p:grpSpPr>
        <p:sp>
          <p:nvSpPr>
            <p:cNvPr id="50182" name="Text Box 5"/>
            <p:cNvSpPr txBox="1">
              <a:spLocks noChangeArrowheads="1"/>
            </p:cNvSpPr>
            <p:nvPr/>
          </p:nvSpPr>
          <p:spPr bwMode="auto">
            <a:xfrm>
              <a:off x="512" y="2994"/>
              <a:ext cx="5077" cy="957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0"/>
                <a:t>Parenthesis, ( ), are missing from around the numerator.</a:t>
              </a:r>
            </a:p>
            <a:p>
              <a:pPr>
                <a:spcBef>
                  <a:spcPct val="50000"/>
                </a:spcBef>
              </a:pPr>
              <a:r>
                <a:rPr lang="en-US" sz="2600" b="0"/>
                <a:t>Thus, only D3*$D$2 is divided by the total weight.</a:t>
              </a:r>
            </a:p>
          </p:txBody>
        </p:sp>
        <p:sp>
          <p:nvSpPr>
            <p:cNvPr id="50183" name="AutoShape 8"/>
            <p:cNvSpPr>
              <a:spLocks/>
            </p:cNvSpPr>
            <p:nvPr/>
          </p:nvSpPr>
          <p:spPr bwMode="auto">
            <a:xfrm rot="5400000">
              <a:off x="2828" y="2083"/>
              <a:ext cx="300" cy="1519"/>
            </a:xfrm>
            <a:prstGeom prst="rightBrace">
              <a:avLst>
                <a:gd name="adj1" fmla="val 42194"/>
                <a:gd name="adj2" fmla="val 50000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29C0A9-7370-41FB-9284-2BF626767F82}" type="slidenum">
              <a:rPr lang="en-US"/>
              <a:pPr/>
              <a:t>21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Weighted Mean: What is Wrong? #3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823913" y="4411663"/>
            <a:ext cx="8059737" cy="231298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/>
              <a:t>The equation is golden.</a:t>
            </a:r>
          </a:p>
          <a:p>
            <a:pPr>
              <a:spcBef>
                <a:spcPct val="50000"/>
              </a:spcBef>
            </a:pPr>
            <a:r>
              <a:rPr lang="en-US" sz="2600" b="0"/>
              <a:t>The Class Grades are formatted as percentages and are not percentages. </a:t>
            </a:r>
          </a:p>
          <a:p>
            <a:r>
              <a:rPr lang="en-US" sz="2600" b="0"/>
              <a:t>Fix: 	Either divide by 100 or</a:t>
            </a:r>
          </a:p>
          <a:p>
            <a:r>
              <a:rPr lang="en-US" sz="2600" b="0"/>
              <a:t>  	Change column C and D to percentages. </a:t>
            </a:r>
          </a:p>
        </p:txBody>
      </p:sp>
      <p:pic>
        <p:nvPicPr>
          <p:cNvPr id="51205" name="Picture 7" descr="weightedAverage-erro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1249363"/>
            <a:ext cx="8012113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A0B424-DFC2-4182-90C6-D9928BBE318C}" type="slidenum">
              <a:rPr lang="en-US"/>
              <a:pPr/>
              <a:t>22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Weighted Mean: All Golden?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904875" y="4894263"/>
            <a:ext cx="8059738" cy="11223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/>
              <a:t>Peter and Paul got the same grades, a 95 and a 75.</a:t>
            </a:r>
          </a:p>
          <a:p>
            <a:pPr>
              <a:spcBef>
                <a:spcPct val="50000"/>
              </a:spcBef>
            </a:pPr>
            <a:r>
              <a:rPr lang="en-US" sz="2600" b="0"/>
              <a:t>How come they do not have the same average?</a:t>
            </a:r>
          </a:p>
        </p:txBody>
      </p:sp>
      <p:pic>
        <p:nvPicPr>
          <p:cNvPr id="52229" name="Picture 6" descr="weightedAverage-g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8" y="1317625"/>
            <a:ext cx="78311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A2477B6-521E-4E86-A563-84C85EB8B4D7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Quiz: Weighted Mean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860425" y="1298575"/>
          <a:ext cx="7069138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Image" r:id="rId3" imgW="8723810" imgH="3403175" progId="">
                  <p:embed/>
                </p:oleObj>
              </mc:Choice>
              <mc:Fallback>
                <p:oleObj name="Image" r:id="rId3" imgW="8723810" imgH="340317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1298575"/>
                        <a:ext cx="7069138" cy="27590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77" y="3986667"/>
            <a:ext cx="8020050" cy="2697162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200" dirty="0" smtClean="0"/>
              <a:t>Which equation can be filled down from cell E2, to correctly calculate the weighted mean in cells E2:E5?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rgbClr val="996633"/>
                </a:solidFill>
              </a:rPr>
              <a:t>a)</a:t>
            </a:r>
            <a:r>
              <a:rPr lang="en-US" sz="2200" dirty="0" smtClean="0"/>
              <a:t>    =(B2*B7         + C2*C7         + D2*D7)/B8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rgbClr val="996633"/>
                </a:solidFill>
              </a:rPr>
              <a:t>b)</a:t>
            </a:r>
            <a:r>
              <a:rPr lang="en-US" sz="2200" dirty="0" smtClean="0">
                <a:solidFill>
                  <a:srgbClr val="0066FF"/>
                </a:solidFill>
              </a:rPr>
              <a:t>    </a:t>
            </a:r>
            <a:r>
              <a:rPr lang="en-US" sz="2200" dirty="0" smtClean="0"/>
              <a:t>=(B2*$B$7     + C2*$C$7     + D2*$D$7)/$B$8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rgbClr val="996633"/>
                </a:solidFill>
              </a:rPr>
              <a:t>c)</a:t>
            </a:r>
            <a:r>
              <a:rPr lang="en-US" sz="2200" dirty="0" smtClean="0"/>
              <a:t>    =($B$2*$B$7 + $C$2*$C$7 + $D$2*$D$7)/$B$8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rgbClr val="996633"/>
                </a:solidFill>
              </a:rPr>
              <a:t>d)</a:t>
            </a:r>
            <a:r>
              <a:rPr lang="en-US" sz="2200" dirty="0" smtClean="0"/>
              <a:t>    =($B$2*$B$7 + $C$2*$C$7 + $D$2*$D$7)/B8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61364" y="6379285"/>
            <a:ext cx="489473" cy="304800"/>
          </a:xfrm>
          <a:prstGeom prst="rect">
            <a:avLst/>
          </a:prstGeom>
        </p:spPr>
        <p:txBody>
          <a:bodyPr/>
          <a:lstStyle/>
          <a:p>
            <a:fld id="{B891479A-8D31-4F77-ADFB-751B01B17BA4}" type="slidenum">
              <a:rPr lang="en-US"/>
              <a:pPr/>
              <a:t>24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Scenario: Concession Stand 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295400"/>
            <a:ext cx="7843837" cy="4976813"/>
          </a:xfrm>
        </p:spPr>
        <p:txBody>
          <a:bodyPr/>
          <a:lstStyle/>
          <a:p>
            <a:pPr>
              <a:spcBef>
                <a:spcPct val="75000"/>
              </a:spcBef>
              <a:buFont typeface="Wingdings" pitchFamily="2" charset="2"/>
              <a:buNone/>
            </a:pPr>
            <a:r>
              <a:rPr lang="en-US" sz="2600" dirty="0"/>
              <a:t>A concession stand at the Albuquerque Bio Park sells snow cones for $1.00 each, hot pretzels for $1.50 each and caramel apples for $2.00 each. </a:t>
            </a:r>
          </a:p>
          <a:p>
            <a:pPr>
              <a:spcBef>
                <a:spcPct val="75000"/>
              </a:spcBef>
              <a:buFont typeface="Wingdings" pitchFamily="2" charset="2"/>
              <a:buNone/>
            </a:pPr>
            <a:r>
              <a:rPr lang="en-US" sz="2600" dirty="0"/>
              <a:t>Monday was sunny, and the stand sold 210 snow cones, 55 hot pretzels and 105 caramel apples. </a:t>
            </a:r>
          </a:p>
          <a:p>
            <a:pPr>
              <a:spcBef>
                <a:spcPct val="75000"/>
              </a:spcBef>
              <a:buFont typeface="Wingdings" pitchFamily="2" charset="2"/>
              <a:buNone/>
            </a:pPr>
            <a:r>
              <a:rPr lang="en-US" sz="2600" dirty="0"/>
              <a:t>On Tuesday, the sky was cloudy and the stand sold 85 snow cones, 165 hot pretzels and 100 caramel apples. </a:t>
            </a:r>
          </a:p>
          <a:p>
            <a:pPr>
              <a:spcBef>
                <a:spcPct val="75000"/>
              </a:spcBef>
              <a:buFont typeface="Wingdings" pitchFamily="2" charset="2"/>
              <a:buNone/>
            </a:pPr>
            <a:r>
              <a:rPr lang="en-US" sz="2600" dirty="0"/>
              <a:t>On Wednesday it rained and the stand sold 7 snow cones, 87 hot pretzels and 25 caramel apples.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61364" y="6379285"/>
            <a:ext cx="489473" cy="304800"/>
          </a:xfrm>
          <a:prstGeom prst="rect">
            <a:avLst/>
          </a:prstGeom>
        </p:spPr>
        <p:txBody>
          <a:bodyPr/>
          <a:lstStyle/>
          <a:p>
            <a:fld id="{9AFC9322-D0CE-4C01-B064-A4BA92639EFE}" type="slidenum">
              <a:rPr lang="en-US"/>
              <a:pPr/>
              <a:t>25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277813"/>
            <a:ext cx="8229600" cy="712787"/>
          </a:xfrm>
        </p:spPr>
        <p:txBody>
          <a:bodyPr/>
          <a:lstStyle/>
          <a:p>
            <a:r>
              <a:rPr lang="en-US" sz="3300" dirty="0" smtClean="0"/>
              <a:t>Concession Stand: Words </a:t>
            </a:r>
            <a:r>
              <a:rPr lang="en-US" sz="3300" dirty="0"/>
              <a:t>to </a:t>
            </a:r>
            <a:r>
              <a:rPr lang="en-US" sz="3300" dirty="0" smtClean="0"/>
              <a:t>Spreadsheet</a:t>
            </a:r>
            <a:endParaRPr lang="en-US" sz="3300" dirty="0"/>
          </a:p>
        </p:txBody>
      </p:sp>
      <p:pic>
        <p:nvPicPr>
          <p:cNvPr id="194569" name="Picture 9" descr="exam2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350963"/>
            <a:ext cx="8561388" cy="2960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7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7889875" cy="2235200"/>
          </a:xfrm>
          <a:noFill/>
          <a:ln/>
        </p:spPr>
        <p:txBody>
          <a:bodyPr/>
          <a:lstStyle/>
          <a:p>
            <a:r>
              <a:rPr lang="en-US" sz="2000"/>
              <a:t>The </a:t>
            </a:r>
            <a:r>
              <a:rPr lang="en-US" sz="2000" b="1" i="1"/>
              <a:t>background</a:t>
            </a:r>
            <a:r>
              <a:rPr lang="en-US" sz="2000"/>
              <a:t> of each cell of your table must match the figure.</a:t>
            </a:r>
          </a:p>
          <a:p>
            <a:r>
              <a:rPr lang="en-US" sz="2000"/>
              <a:t>The </a:t>
            </a:r>
            <a:r>
              <a:rPr lang="en-US" sz="2000" b="1" i="1"/>
              <a:t>horizontal</a:t>
            </a:r>
            <a:r>
              <a:rPr lang="en-US" sz="2000"/>
              <a:t> and </a:t>
            </a:r>
            <a:r>
              <a:rPr lang="en-US" sz="2000" b="1" i="1"/>
              <a:t>vertical alignment</a:t>
            </a:r>
            <a:r>
              <a:rPr lang="en-US" sz="2000"/>
              <a:t> of the text in your table must match the figure.</a:t>
            </a:r>
          </a:p>
          <a:p>
            <a:r>
              <a:rPr lang="en-US" sz="2000"/>
              <a:t>Cells that are </a:t>
            </a:r>
            <a:r>
              <a:rPr lang="en-US" sz="2000" b="1" i="1"/>
              <a:t>Merged</a:t>
            </a:r>
            <a:r>
              <a:rPr lang="en-US" sz="2000"/>
              <a:t> and formatted with </a:t>
            </a:r>
            <a:r>
              <a:rPr lang="en-US" sz="2000" b="1" i="1"/>
              <a:t>Wrap Text</a:t>
            </a:r>
            <a:r>
              <a:rPr lang="en-US" sz="2000"/>
              <a:t> must match the figure.</a:t>
            </a:r>
          </a:p>
          <a:p>
            <a:r>
              <a:rPr lang="en-US" sz="2000"/>
              <a:t>Cell </a:t>
            </a:r>
            <a:r>
              <a:rPr lang="en-US" sz="2000" b="1" i="1"/>
              <a:t>boarders</a:t>
            </a:r>
            <a:r>
              <a:rPr lang="en-US" sz="2000"/>
              <a:t> must match the figure.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61364" y="6379285"/>
            <a:ext cx="489473" cy="304800"/>
          </a:xfrm>
          <a:prstGeom prst="rect">
            <a:avLst/>
          </a:prstGeom>
        </p:spPr>
        <p:txBody>
          <a:bodyPr/>
          <a:lstStyle/>
          <a:p>
            <a:fld id="{9AFC9322-D0CE-4C01-B064-A4BA92639EFE}" type="slidenum">
              <a:rPr lang="en-US"/>
              <a:pPr/>
              <a:t>26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04175" cy="712787"/>
          </a:xfrm>
        </p:spPr>
        <p:txBody>
          <a:bodyPr/>
          <a:lstStyle/>
          <a:p>
            <a:r>
              <a:rPr lang="en-US" dirty="0" smtClean="0"/>
              <a:t>Concession Stand: Estimate</a:t>
            </a:r>
            <a:endParaRPr lang="en-US" sz="2800" dirty="0"/>
          </a:p>
        </p:txBody>
      </p:sp>
      <p:pic>
        <p:nvPicPr>
          <p:cNvPr id="194569" name="Picture 9" descr="exam2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264" y="1294694"/>
            <a:ext cx="7826058" cy="2706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7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815926" y="4093698"/>
            <a:ext cx="8117059" cy="2588456"/>
          </a:xfrm>
          <a:noFill/>
          <a:ln/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If an equal number of the three items were sold, then the average price of a sale would be $1.50.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On Monday, the average price of an item sold will be the lowest.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On Tuesday, the average will be higher than on Monday, but still below $1.50 since more $1.00 items were sold than $2.00 items.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On Wednesday, the average price of an item sold will be above $1.50.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61364" y="6379285"/>
            <a:ext cx="489473" cy="304800"/>
          </a:xfrm>
          <a:prstGeom prst="rect">
            <a:avLst/>
          </a:prstGeom>
        </p:spPr>
        <p:txBody>
          <a:bodyPr/>
          <a:lstStyle/>
          <a:p>
            <a:fld id="{CA88C1D9-F9C4-47B6-A8F4-DC8DEB0093FB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04175" cy="712787"/>
          </a:xfrm>
        </p:spPr>
        <p:txBody>
          <a:bodyPr/>
          <a:lstStyle/>
          <a:p>
            <a:r>
              <a:rPr lang="en-US" dirty="0" smtClean="0"/>
              <a:t>Quiz: </a:t>
            </a:r>
            <a:r>
              <a:rPr lang="en-US" dirty="0"/>
              <a:t>Total Items Sold</a:t>
            </a:r>
          </a:p>
        </p:txBody>
      </p:sp>
      <p:pic>
        <p:nvPicPr>
          <p:cNvPr id="200707" name="Picture 3" descr="exam2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350963"/>
            <a:ext cx="8561388" cy="2960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0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7889875" cy="22352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/>
              <a:t>What equation should be entered in cell C6?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996633"/>
                </a:solidFill>
              </a:rPr>
              <a:t>a) </a:t>
            </a:r>
            <a:r>
              <a:rPr lang="en-US" sz="2000" dirty="0"/>
              <a:t>=sum(C3:C5)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996633"/>
                </a:solidFill>
              </a:rPr>
              <a:t>b)</a:t>
            </a:r>
            <a:r>
              <a:rPr lang="en-US" sz="2000" dirty="0">
                <a:solidFill>
                  <a:srgbClr val="996633"/>
                </a:solidFill>
              </a:rPr>
              <a:t> </a:t>
            </a:r>
            <a:r>
              <a:rPr lang="en-US" sz="2000" dirty="0"/>
              <a:t>=sum($C$3:$C$5)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996633"/>
                </a:solidFill>
              </a:rPr>
              <a:t>c)</a:t>
            </a:r>
            <a:r>
              <a:rPr lang="en-US" sz="2000" dirty="0">
                <a:solidFill>
                  <a:srgbClr val="996633"/>
                </a:solidFill>
              </a:rPr>
              <a:t> </a:t>
            </a:r>
            <a:r>
              <a:rPr lang="en-US" sz="2000" dirty="0"/>
              <a:t>=sum(C3:E3)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996633"/>
                </a:solidFill>
              </a:rPr>
              <a:t>d) </a:t>
            </a:r>
            <a:r>
              <a:rPr lang="en-US" sz="2000" dirty="0"/>
              <a:t>=sum($C3:$E3)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996633"/>
                </a:solidFill>
              </a:rPr>
              <a:t>e)</a:t>
            </a:r>
            <a:r>
              <a:rPr lang="en-US" sz="2000" dirty="0">
                <a:solidFill>
                  <a:srgbClr val="996633"/>
                </a:solidFill>
              </a:rPr>
              <a:t> </a:t>
            </a:r>
            <a:r>
              <a:rPr lang="en-US" sz="2000" dirty="0"/>
              <a:t>=sum($C$3:$E$3)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61364" y="6379285"/>
            <a:ext cx="489473" cy="304800"/>
          </a:xfrm>
          <a:prstGeom prst="rect">
            <a:avLst/>
          </a:prstGeom>
        </p:spPr>
        <p:txBody>
          <a:bodyPr/>
          <a:lstStyle/>
          <a:p>
            <a:fld id="{F6E6AB06-EB9E-4AA8-9366-1080D744F099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04175" cy="712787"/>
          </a:xfrm>
        </p:spPr>
        <p:txBody>
          <a:bodyPr/>
          <a:lstStyle/>
          <a:p>
            <a:r>
              <a:rPr lang="en-US" dirty="0"/>
              <a:t>Concession Stand: Total Items Sold</a:t>
            </a:r>
          </a:p>
        </p:txBody>
      </p:sp>
      <p:pic>
        <p:nvPicPr>
          <p:cNvPr id="196613" name="Picture 5" descr="exam2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1368425"/>
            <a:ext cx="8612188" cy="297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6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92175" y="4460875"/>
            <a:ext cx="7889875" cy="2235200"/>
          </a:xfrm>
          <a:noFill/>
          <a:ln/>
        </p:spPr>
        <p:txBody>
          <a:bodyPr/>
          <a:lstStyle/>
          <a:p>
            <a:r>
              <a:rPr lang="en-US" sz="2400" dirty="0"/>
              <a:t>In cell </a:t>
            </a:r>
            <a:r>
              <a:rPr lang="en-US" sz="2400" b="1" dirty="0"/>
              <a:t>C6</a:t>
            </a:r>
            <a:r>
              <a:rPr lang="en-US" sz="2400" dirty="0"/>
              <a:t>, enter an Excel equation that calculates the indicated value. </a:t>
            </a:r>
          </a:p>
          <a:p>
            <a:r>
              <a:rPr lang="en-US" sz="2400" dirty="0"/>
              <a:t>This equation must be entered so that it can be </a:t>
            </a:r>
            <a:r>
              <a:rPr lang="en-US" sz="2400" b="1" dirty="0"/>
              <a:t>filled right</a:t>
            </a:r>
            <a:r>
              <a:rPr lang="en-US" sz="2400" dirty="0"/>
              <a:t> to correctly calculate the values in </a:t>
            </a:r>
            <a:r>
              <a:rPr lang="en-US" sz="2400" b="1" dirty="0"/>
              <a:t>D6:E6</a:t>
            </a:r>
            <a:r>
              <a:rPr lang="en-US" sz="2400" dirty="0"/>
              <a:t>.</a:t>
            </a:r>
          </a:p>
          <a:p>
            <a:r>
              <a:rPr lang="en-US" sz="2400" dirty="0"/>
              <a:t>The equation MUST NOT use any </a:t>
            </a:r>
            <a:r>
              <a:rPr lang="en-US" sz="2400" b="1" i="1" dirty="0"/>
              <a:t>constants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61364" y="6379285"/>
            <a:ext cx="489473" cy="304800"/>
          </a:xfrm>
          <a:prstGeom prst="rect">
            <a:avLst/>
          </a:prstGeom>
        </p:spPr>
        <p:txBody>
          <a:bodyPr/>
          <a:lstStyle/>
          <a:p>
            <a:fld id="{CB931D15-4FF7-4D6A-8D22-2E1BDF50ABA4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the Equation as Text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713" y="4879975"/>
            <a:ext cx="7762875" cy="16017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Copy the equation used in </a:t>
            </a:r>
            <a:r>
              <a:rPr lang="en-US" sz="2400" b="1" dirty="0"/>
              <a:t>C6</a:t>
            </a:r>
            <a:r>
              <a:rPr lang="en-US" sz="2400" dirty="0"/>
              <a:t> as text into </a:t>
            </a:r>
            <a:r>
              <a:rPr lang="en-US" sz="2400" b="1" dirty="0"/>
              <a:t>F6</a:t>
            </a:r>
            <a:r>
              <a:rPr lang="en-US" sz="2400" dirty="0"/>
              <a:t>. In order to receive any credit for this part, your equation must appear with all the cell references used in C6 printed and visible in F6.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2322513" y="3165475"/>
            <a:ext cx="6489700" cy="1408113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/>
              <a:t>Equation copied as text has no equals, =.</a:t>
            </a:r>
          </a:p>
          <a:p>
            <a:pPr>
              <a:spcBef>
                <a:spcPct val="50000"/>
              </a:spcBef>
            </a:pPr>
            <a:r>
              <a:rPr lang="en-US" sz="2400" b="0" dirty="0"/>
              <a:t>The cell column letter and row number must match exactly the equation being copied.</a:t>
            </a:r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 flipV="1">
            <a:off x="6249988" y="2562225"/>
            <a:ext cx="412750" cy="582613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97639" name="Picture 7" descr="exam2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3" y="1577975"/>
            <a:ext cx="8286750" cy="99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1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996633"/>
                </a:solidFill>
              </a:rPr>
              <a:t>OMG!!! I got a Zero</a:t>
            </a:r>
          </a:p>
          <a:p>
            <a:pPr marL="0" indent="0" algn="ctr">
              <a:buNone/>
            </a:pPr>
            <a:endParaRPr lang="en-US" dirty="0">
              <a:solidFill>
                <a:srgbClr val="996633"/>
              </a:solidFill>
            </a:endParaRPr>
          </a:p>
          <a:p>
            <a:pPr>
              <a:buClrTx/>
            </a:pPr>
            <a:r>
              <a:rPr lang="en-US" dirty="0" smtClean="0">
                <a:solidFill>
                  <a:srgbClr val="000000"/>
                </a:solidFill>
              </a:rPr>
              <a:t>Don’t Panic</a:t>
            </a:r>
          </a:p>
          <a:p>
            <a:pPr>
              <a:buClrTx/>
            </a:pPr>
            <a:r>
              <a:rPr lang="en-US" dirty="0" smtClean="0">
                <a:solidFill>
                  <a:srgbClr val="000000"/>
                </a:solidFill>
              </a:rPr>
              <a:t>Most likely you haven’t registered your clicker (or registered it incorrectly)</a:t>
            </a:r>
          </a:p>
          <a:p>
            <a:pPr>
              <a:buClrTx/>
            </a:pPr>
            <a:r>
              <a:rPr lang="en-US" dirty="0" smtClean="0">
                <a:solidFill>
                  <a:srgbClr val="000000"/>
                </a:solidFill>
              </a:rPr>
              <a:t>Re-register it online (see slides about details)</a:t>
            </a:r>
          </a:p>
          <a:p>
            <a:pPr>
              <a:buClrTx/>
            </a:pPr>
            <a:r>
              <a:rPr lang="en-US" dirty="0" smtClean="0">
                <a:solidFill>
                  <a:srgbClr val="000000"/>
                </a:solidFill>
              </a:rPr>
              <a:t>Email </a:t>
            </a:r>
            <a:r>
              <a:rPr lang="en-US" i="1" dirty="0" smtClean="0">
                <a:solidFill>
                  <a:srgbClr val="000000"/>
                </a:solidFill>
              </a:rPr>
              <a:t>me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barrick@cs.unm.edu</a:t>
            </a:r>
            <a:r>
              <a:rPr lang="en-US" dirty="0" smtClean="0">
                <a:solidFill>
                  <a:srgbClr val="000000"/>
                </a:solidFill>
              </a:rPr>
              <a:t>) afterwards</a:t>
            </a:r>
          </a:p>
          <a:p>
            <a:pPr>
              <a:buClrTx/>
            </a:pPr>
            <a:endParaRPr lang="en-US" i="1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en-US" dirty="0" smtClean="0">
                <a:solidFill>
                  <a:srgbClr val="000000"/>
                </a:solidFill>
              </a:rPr>
              <a:t>Or talk to me in lab to manually register</a:t>
            </a:r>
          </a:p>
          <a:p>
            <a:pPr marL="0" indent="0">
              <a:buClrTx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A789-0067-461B-8A24-3BE000A234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30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61364" y="6379285"/>
            <a:ext cx="489473" cy="304800"/>
          </a:xfrm>
          <a:prstGeom prst="rect">
            <a:avLst/>
          </a:prstGeom>
        </p:spPr>
        <p:txBody>
          <a:bodyPr/>
          <a:lstStyle/>
          <a:p>
            <a:fld id="{24ACB967-2246-41C0-8EF3-453EDF6B3780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04175" cy="712787"/>
          </a:xfrm>
        </p:spPr>
        <p:txBody>
          <a:bodyPr/>
          <a:lstStyle/>
          <a:p>
            <a:r>
              <a:rPr lang="en-US" dirty="0"/>
              <a:t>Concession Stand: Average Price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92175" y="4702175"/>
            <a:ext cx="7889875" cy="1993900"/>
          </a:xfrm>
          <a:noFill/>
          <a:ln/>
        </p:spPr>
        <p:txBody>
          <a:bodyPr/>
          <a:lstStyle/>
          <a:p>
            <a:r>
              <a:rPr lang="en-US" sz="2400" dirty="0"/>
              <a:t>The Average Price of an Item on a particular day is a </a:t>
            </a:r>
            <a:r>
              <a:rPr lang="en-US" sz="2400" b="1" i="1" dirty="0"/>
              <a:t>Weighted Average</a:t>
            </a:r>
            <a:r>
              <a:rPr lang="en-US" sz="2400" dirty="0"/>
              <a:t>.</a:t>
            </a:r>
          </a:p>
          <a:p>
            <a:r>
              <a:rPr lang="en-US" sz="2400" dirty="0"/>
              <a:t>What is the weight of each item?</a:t>
            </a:r>
          </a:p>
          <a:p>
            <a:r>
              <a:rPr lang="en-US" sz="2400" dirty="0"/>
              <a:t>What is the total weight?</a:t>
            </a:r>
          </a:p>
        </p:txBody>
      </p:sp>
      <p:pic>
        <p:nvPicPr>
          <p:cNvPr id="199687" name="Picture 7" descr="exam2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3" y="1374775"/>
            <a:ext cx="8280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61364" y="6379285"/>
            <a:ext cx="489473" cy="304800"/>
          </a:xfrm>
          <a:prstGeom prst="rect">
            <a:avLst/>
          </a:prstGeom>
        </p:spPr>
        <p:txBody>
          <a:bodyPr/>
          <a:lstStyle/>
          <a:p>
            <a:fld id="{4F97662C-2AF5-4289-8A7F-5A4535B3053A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04175" cy="712787"/>
          </a:xfrm>
        </p:spPr>
        <p:txBody>
          <a:bodyPr/>
          <a:lstStyle/>
          <a:p>
            <a:r>
              <a:rPr lang="en-US" dirty="0" smtClean="0"/>
              <a:t>Quiz: </a:t>
            </a:r>
            <a:r>
              <a:rPr lang="en-US" dirty="0"/>
              <a:t>Average Price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2825" y="4300538"/>
            <a:ext cx="7889875" cy="2386012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/>
              <a:t>What equation should go in C7?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a) =($B$3*$C$3+$B$4*$C$4+$B$5*$C$5)/$C$6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b) =(B3*$C$3+B4*$C$4+B5*$C$5)/$C$6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c) =(B3*$C$3+B4*$C$4+B5*$C$5)/C6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d) =($B$3*C3+$B$4*C4+$B$5*C5)/C6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e) =(B3*C3+B4*C4+B5*C5)/C6</a:t>
            </a:r>
          </a:p>
        </p:txBody>
      </p:sp>
      <p:pic>
        <p:nvPicPr>
          <p:cNvPr id="202756" name="Picture 4" descr="exam2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1323975"/>
            <a:ext cx="7807325" cy="294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61364" y="6379285"/>
            <a:ext cx="489473" cy="304800"/>
          </a:xfrm>
          <a:prstGeom prst="rect">
            <a:avLst/>
          </a:prstGeom>
        </p:spPr>
        <p:txBody>
          <a:bodyPr/>
          <a:lstStyle/>
          <a:p>
            <a:fld id="{93F94022-323D-46B0-A4A8-CA3FBC0D0C22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04175" cy="712787"/>
          </a:xfrm>
        </p:spPr>
        <p:txBody>
          <a:bodyPr/>
          <a:lstStyle/>
          <a:p>
            <a:r>
              <a:rPr lang="en-US" dirty="0"/>
              <a:t>Concession Stand: Average Price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4460875"/>
            <a:ext cx="7889875" cy="2235200"/>
          </a:xfrm>
          <a:noFill/>
          <a:ln/>
        </p:spPr>
        <p:txBody>
          <a:bodyPr/>
          <a:lstStyle/>
          <a:p>
            <a:r>
              <a:rPr lang="en-US" sz="2400" dirty="0"/>
              <a:t>In cell </a:t>
            </a:r>
            <a:r>
              <a:rPr lang="en-US" sz="2400" b="1" dirty="0"/>
              <a:t>C7</a:t>
            </a:r>
            <a:r>
              <a:rPr lang="en-US" sz="2400" dirty="0"/>
              <a:t>, enter an Excel equation that calculates the indicated value. </a:t>
            </a:r>
          </a:p>
          <a:p>
            <a:r>
              <a:rPr lang="en-US" sz="2400" dirty="0"/>
              <a:t>This equation must be entered so that it can be </a:t>
            </a:r>
            <a:r>
              <a:rPr lang="en-US" sz="2400" b="1" dirty="0"/>
              <a:t>filled right</a:t>
            </a:r>
            <a:r>
              <a:rPr lang="en-US" sz="2400" dirty="0"/>
              <a:t> to correctly calculate the values in </a:t>
            </a:r>
            <a:r>
              <a:rPr lang="en-US" sz="2400" b="1" dirty="0"/>
              <a:t>D7:E7</a:t>
            </a:r>
            <a:r>
              <a:rPr lang="en-US" sz="2400" dirty="0"/>
              <a:t>.</a:t>
            </a:r>
          </a:p>
          <a:p>
            <a:r>
              <a:rPr lang="en-US" sz="2400" dirty="0"/>
              <a:t>The equation MUST NOT use any </a:t>
            </a:r>
            <a:r>
              <a:rPr lang="en-US" sz="2400" b="1" i="1" dirty="0"/>
              <a:t>constants</a:t>
            </a:r>
            <a:r>
              <a:rPr lang="en-US" sz="2400" dirty="0"/>
              <a:t>.</a:t>
            </a:r>
          </a:p>
        </p:txBody>
      </p:sp>
      <p:pic>
        <p:nvPicPr>
          <p:cNvPr id="201732" name="Picture 4" descr="exam2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354138"/>
            <a:ext cx="868045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6ACCBF8-C3E9-46F4-A19A-443960A21706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</a:t>
            </a:r>
            <a:r>
              <a:rPr lang="en-US" dirty="0" smtClean="0">
                <a:cs typeface="Arial" charset="0"/>
              </a:rPr>
              <a:t>→</a:t>
            </a:r>
            <a:r>
              <a:rPr lang="en-US" dirty="0" smtClean="0"/>
              <a:t>Sort...</a:t>
            </a:r>
          </a:p>
        </p:txBody>
      </p:sp>
      <p:pic>
        <p:nvPicPr>
          <p:cNvPr id="54276" name="Picture 4" descr="s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" y="977900"/>
            <a:ext cx="7723188" cy="548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61364" y="6379285"/>
            <a:ext cx="489473" cy="304800"/>
          </a:xfrm>
          <a:prstGeom prst="rect">
            <a:avLst/>
          </a:prstGeom>
        </p:spPr>
        <p:txBody>
          <a:bodyPr/>
          <a:lstStyle/>
          <a:p>
            <a:fld id="{B70B9E7F-0414-4D3D-8CB5-07C6E0F989C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12787"/>
          </a:xfrm>
        </p:spPr>
        <p:txBody>
          <a:bodyPr/>
          <a:lstStyle/>
          <a:p>
            <a:r>
              <a:rPr lang="en-US" dirty="0" smtClean="0"/>
              <a:t>Quiz: Weighted Average Again</a:t>
            </a:r>
            <a:endParaRPr 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777875" y="1303338"/>
          <a:ext cx="6491288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Image" r:id="rId3" imgW="14234921" imgH="4431746" progId="">
                  <p:embed/>
                </p:oleObj>
              </mc:Choice>
              <mc:Fallback>
                <p:oleObj name="Image" r:id="rId3" imgW="14234921" imgH="443174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1303338"/>
                        <a:ext cx="6491288" cy="202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08050" y="3351213"/>
            <a:ext cx="74279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200" b="0" dirty="0">
                <a:solidFill>
                  <a:srgbClr val="000000"/>
                </a:solidFill>
              </a:rPr>
              <a:t>Enter an equation calculating </a:t>
            </a:r>
            <a:r>
              <a:rPr lang="en-US" sz="2200" b="0" dirty="0" err="1">
                <a:solidFill>
                  <a:srgbClr val="000000"/>
                </a:solidFill>
              </a:rPr>
              <a:t>Ori’s</a:t>
            </a:r>
            <a:r>
              <a:rPr lang="en-US" sz="2200" b="0" dirty="0">
                <a:solidFill>
                  <a:srgbClr val="000000"/>
                </a:solidFill>
              </a:rPr>
              <a:t> final grade This equation must be entered so that it can be filled down to correctly calculate the grades in E4:E6. The equation MUST NOT use any constants.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3588" y="4818063"/>
            <a:ext cx="8164512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200" b="0" dirty="0">
                <a:solidFill>
                  <a:srgbClr val="996633"/>
                </a:solidFill>
              </a:rPr>
              <a:t>a)</a:t>
            </a:r>
            <a:r>
              <a:rPr lang="en-US" sz="2200" b="0" dirty="0">
                <a:solidFill>
                  <a:srgbClr val="0066FF"/>
                </a:solidFill>
              </a:rPr>
              <a:t> </a:t>
            </a:r>
            <a:r>
              <a:rPr lang="en-US" sz="2200" b="0" dirty="0"/>
              <a:t>= (B2*$B$8 + C2*$B$8  + D2*$B$9) / ($B$8 + $B$8  + $B$9)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200" b="0" dirty="0">
                <a:solidFill>
                  <a:srgbClr val="996633"/>
                </a:solidFill>
              </a:rPr>
              <a:t>b)</a:t>
            </a:r>
            <a:r>
              <a:rPr lang="en-US" sz="2200" b="0" dirty="0">
                <a:solidFill>
                  <a:srgbClr val="0066FF"/>
                </a:solidFill>
              </a:rPr>
              <a:t> </a:t>
            </a:r>
            <a:r>
              <a:rPr lang="en-US" sz="2200" b="0" dirty="0"/>
              <a:t>= (B2*$B$8 + C2*$B$8  + D2*$B$9) / (2*$B$8 + $B$9)</a:t>
            </a:r>
            <a:r>
              <a:rPr lang="en-US" sz="2200" b="0" dirty="0">
                <a:solidFill>
                  <a:srgbClr val="0066FF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200" b="0" dirty="0">
                <a:solidFill>
                  <a:srgbClr val="996633"/>
                </a:solidFill>
              </a:rPr>
              <a:t>c)</a:t>
            </a:r>
            <a:r>
              <a:rPr lang="en-US" sz="2200" b="0" dirty="0">
                <a:solidFill>
                  <a:srgbClr val="0066FF"/>
                </a:solidFill>
              </a:rPr>
              <a:t> </a:t>
            </a:r>
            <a:r>
              <a:rPr lang="en-US" sz="2200" b="0" dirty="0"/>
              <a:t>= (B2*$B$8 + C2*$B$8  + D2*$B$9) / 40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200" b="0" dirty="0">
                <a:solidFill>
                  <a:srgbClr val="996633"/>
                </a:solidFill>
              </a:rPr>
              <a:t>d)</a:t>
            </a:r>
            <a:r>
              <a:rPr lang="en-US" sz="2200" b="0" dirty="0">
                <a:solidFill>
                  <a:srgbClr val="0066FF"/>
                </a:solidFill>
              </a:rPr>
              <a:t> </a:t>
            </a:r>
            <a:r>
              <a:rPr lang="en-US" sz="2200" b="0" dirty="0"/>
              <a:t>= (B2 + C2  + 2*D2) /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Lab attendance is mandatory (remember?)</a:t>
            </a:r>
          </a:p>
          <a:p>
            <a:r>
              <a:rPr lang="en-US" sz="2400" dirty="0" smtClean="0"/>
              <a:t>Sections 9 and 10 use a sign-up sheet (if you in someone else’s lab the procedure may vary) – It is your responsibility to make sure you sign it!</a:t>
            </a:r>
          </a:p>
          <a:p>
            <a:r>
              <a:rPr lang="en-US" sz="2400" dirty="0" smtClean="0"/>
              <a:t>If you arrive more than 10 minutes late, you are absent. (You’ll notice the sign-up sheet disappear about this time)</a:t>
            </a:r>
          </a:p>
          <a:p>
            <a:r>
              <a:rPr lang="en-US" sz="2400" dirty="0" smtClean="0"/>
              <a:t>If you leave early, you are marked absent (I’ll announce when the end of lab-time has been reached</a:t>
            </a:r>
          </a:p>
          <a:p>
            <a:r>
              <a:rPr lang="en-US" sz="2400" dirty="0" smtClean="0"/>
              <a:t>If you finish your lab, you must still stay for the duration of lab, and use that time for class-related work (other labs, Office training, Office use) *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A789-0067-461B-8A24-3BE000A234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2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4DE413-8832-4366-8F88-8015DAE6949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Correct Average?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Two students take a test. One scores 100% the other scores 0%. What is the mean?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(100% + 0%)/2 = 50%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(A + F)/2 = F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(4.0 + 0.0)/2 = 2.0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(A + F)/2 = C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5659438" y="2284413"/>
          <a:ext cx="307022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Image" r:id="rId3" imgW="7631746" imgH="10019048" progId="">
                  <p:embed/>
                </p:oleObj>
              </mc:Choice>
              <mc:Fallback>
                <p:oleObj name="Image" r:id="rId3" imgW="7631746" imgH="1001904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438" y="2284413"/>
                        <a:ext cx="3070225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887186" y="5519738"/>
            <a:ext cx="4506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0" dirty="0">
                <a:solidFill>
                  <a:srgbClr val="0033CC"/>
                </a:solidFill>
              </a:rPr>
              <a:t>A "</a:t>
            </a:r>
            <a:r>
              <a:rPr lang="en-US" sz="2400" b="0" i="1" dirty="0">
                <a:solidFill>
                  <a:srgbClr val="0033CC"/>
                </a:solidFill>
              </a:rPr>
              <a:t>must read</a:t>
            </a:r>
            <a:r>
              <a:rPr lang="en-US" sz="2400" b="0" dirty="0">
                <a:solidFill>
                  <a:srgbClr val="0033CC"/>
                </a:solidFill>
              </a:rPr>
              <a:t>" book by Darrell Huff for all </a:t>
            </a:r>
            <a:r>
              <a:rPr lang="en-US" sz="2400" b="0" dirty="0" smtClean="0">
                <a:solidFill>
                  <a:srgbClr val="0033CC"/>
                </a:solidFill>
              </a:rPr>
              <a:t>educated persons.</a:t>
            </a:r>
            <a:endParaRPr lang="en-US" sz="2400" b="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CD6F2D-A0DC-4EDB-A61B-2BAE059E1AE2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6757988" cy="712787"/>
          </a:xfrm>
        </p:spPr>
        <p:txBody>
          <a:bodyPr/>
          <a:lstStyle/>
          <a:p>
            <a:pPr eaLnBrk="1" hangingPunct="1"/>
            <a:r>
              <a:rPr lang="en-US" dirty="0" smtClean="0"/>
              <a:t>AVERAGE()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1295400"/>
            <a:ext cx="7891462" cy="2111375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dirty="0" smtClean="0"/>
              <a:t>AVERAGE(): Returns the arithmetic mean of the arguments. This equals the sum of the arguments divided by the number of arguments.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6349774" y="2233160"/>
          <a:ext cx="2547937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863280" imgH="609480" progId="Equation.3">
                  <p:embed/>
                </p:oleObj>
              </mc:Choice>
              <mc:Fallback>
                <p:oleObj name="Equation" r:id="rId3" imgW="86328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774" y="2233160"/>
                        <a:ext cx="2547937" cy="179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299419" y="3145971"/>
          <a:ext cx="6018152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Image" r:id="rId5" imgW="6196825" imgH="3149206" progId="">
                  <p:embed/>
                </p:oleObj>
              </mc:Choice>
              <mc:Fallback>
                <p:oleObj name="Image" r:id="rId5" imgW="6196825" imgH="3149206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19" y="3145971"/>
                        <a:ext cx="6018152" cy="30575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me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6114" y="6281056"/>
            <a:ext cx="2659826" cy="39188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005942"/>
            <a:ext cx="7772400" cy="261257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the value of the Excel Expression:</a:t>
            </a:r>
          </a:p>
          <a:p>
            <a:pPr>
              <a:buNone/>
            </a:pPr>
            <a:r>
              <a:rPr lang="en-US" dirty="0" smtClean="0"/>
              <a:t>=AVERAGE(B2+C2)?</a:t>
            </a:r>
          </a:p>
          <a:p>
            <a:pPr>
              <a:spcBef>
                <a:spcPts val="2400"/>
              </a:spcBef>
              <a:buNone/>
              <a:tabLst>
                <a:tab pos="2286000" algn="l"/>
                <a:tab pos="4975225" algn="l"/>
              </a:tabLst>
            </a:pPr>
            <a:r>
              <a:rPr lang="en-US" dirty="0" smtClean="0">
                <a:solidFill>
                  <a:srgbClr val="996633"/>
                </a:solidFill>
              </a:rPr>
              <a:t>a)</a:t>
            </a:r>
            <a:r>
              <a:rPr lang="en-US" dirty="0" smtClean="0"/>
              <a:t> 75	</a:t>
            </a:r>
            <a:r>
              <a:rPr lang="en-US" dirty="0" smtClean="0">
                <a:solidFill>
                  <a:srgbClr val="996633"/>
                </a:solidFill>
              </a:rPr>
              <a:t>b)</a:t>
            </a:r>
            <a:r>
              <a:rPr lang="en-US" dirty="0" smtClean="0"/>
              <a:t> 75.5	</a:t>
            </a:r>
            <a:r>
              <a:rPr lang="en-US" dirty="0" smtClean="0">
                <a:solidFill>
                  <a:srgbClr val="996633"/>
                </a:solidFill>
              </a:rPr>
              <a:t>c)</a:t>
            </a:r>
            <a:r>
              <a:rPr lang="en-US" dirty="0" smtClean="0"/>
              <a:t> 70	</a:t>
            </a:r>
          </a:p>
          <a:p>
            <a:pPr>
              <a:spcBef>
                <a:spcPts val="2400"/>
              </a:spcBef>
              <a:buNone/>
              <a:tabLst>
                <a:tab pos="2286000" algn="l"/>
                <a:tab pos="4975225" algn="l"/>
              </a:tabLst>
            </a:pPr>
            <a:r>
              <a:rPr lang="en-US" dirty="0" smtClean="0">
                <a:solidFill>
                  <a:srgbClr val="996633"/>
                </a:solidFill>
              </a:rPr>
              <a:t>d)</a:t>
            </a:r>
            <a:r>
              <a:rPr lang="en-US" dirty="0" smtClean="0"/>
              <a:t> 80	</a:t>
            </a:r>
            <a:r>
              <a:rPr lang="en-US" dirty="0" smtClean="0">
                <a:solidFill>
                  <a:srgbClr val="996633"/>
                </a:solidFill>
              </a:rPr>
              <a:t>e)</a:t>
            </a:r>
            <a:r>
              <a:rPr lang="en-US" dirty="0" smtClean="0"/>
              <a:t> 150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A789-0067-461B-8A24-3BE000A234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aver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5" y="1338113"/>
            <a:ext cx="8577943" cy="237935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0ECC65-6F53-4C70-8919-AB2F78200A1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6757988" cy="71278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MEDIAN()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1295400"/>
            <a:ext cx="7891462" cy="1462088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sz="2400" dirty="0" smtClean="0"/>
              <a:t>MEDIAN() sorts the values from lowest to highest. </a:t>
            </a:r>
          </a:p>
          <a:p>
            <a:pPr lvl="1" eaLnBrk="1" hangingPunct="1">
              <a:spcBef>
                <a:spcPct val="60000"/>
              </a:spcBef>
            </a:pPr>
            <a:r>
              <a:rPr lang="en-US" sz="2400" dirty="0" smtClean="0"/>
              <a:t>If there is an </a:t>
            </a:r>
            <a:r>
              <a:rPr lang="en-US" sz="2400" b="1" i="1" dirty="0" smtClean="0"/>
              <a:t>odd</a:t>
            </a:r>
            <a:r>
              <a:rPr lang="en-US" sz="2400" dirty="0" smtClean="0"/>
              <a:t> number of cells, then this function returns the middle number.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763588" y="2835275"/>
            <a:ext cx="3557587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60000"/>
              </a:spcBef>
              <a:buClr>
                <a:srgbClr val="969696"/>
              </a:buClr>
              <a:buSzPct val="75000"/>
              <a:buFont typeface="Wingdings" pitchFamily="2" charset="2"/>
              <a:buChar char="n"/>
            </a:pPr>
            <a:r>
              <a:rPr lang="en-US" sz="2400" b="0" dirty="0"/>
              <a:t>If there is an </a:t>
            </a:r>
            <a:r>
              <a:rPr lang="en-US" sz="2400" i="1" dirty="0"/>
              <a:t>even</a:t>
            </a:r>
            <a:r>
              <a:rPr lang="en-US" sz="2400" b="0" dirty="0"/>
              <a:t> number of cells, then this function returns the mean of the two middle numbers. </a:t>
            </a:r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4276725" y="2740025"/>
          <a:ext cx="4518025" cy="353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Image" r:id="rId3" imgW="5193651" imgH="4063492" progId="">
                  <p:embed/>
                </p:oleObj>
              </mc:Choice>
              <mc:Fallback>
                <p:oleObj name="Image" r:id="rId3" imgW="5193651" imgH="4063492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2740025"/>
                        <a:ext cx="4518025" cy="353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04838" y="5275263"/>
            <a:ext cx="33655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/>
              <a:t>98  97  95  94  0  0</a:t>
            </a:r>
          </a:p>
          <a:p>
            <a:pPr>
              <a:spcBef>
                <a:spcPct val="50000"/>
              </a:spcBef>
            </a:pPr>
            <a:r>
              <a:rPr lang="en-US" sz="2800" b="0" dirty="0"/>
              <a:t>              </a:t>
            </a:r>
            <a:r>
              <a:rPr lang="en-US" sz="2800" b="0" dirty="0">
                <a:solidFill>
                  <a:srgbClr val="009900"/>
                </a:solidFill>
              </a:rPr>
              <a:t>94.5</a:t>
            </a:r>
            <a:r>
              <a:rPr lang="en-US" sz="2800" b="0" dirty="0"/>
              <a:t> 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1765300" y="5221288"/>
            <a:ext cx="1179513" cy="60325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F1941F4-88CA-4F1E-B869-B6935826F4F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6757988" cy="712787"/>
          </a:xfrm>
        </p:spPr>
        <p:txBody>
          <a:bodyPr/>
          <a:lstStyle/>
          <a:p>
            <a:pPr eaLnBrk="1" hangingPunct="1"/>
            <a:r>
              <a:rPr lang="en-US" dirty="0" smtClean="0"/>
              <a:t>MODE()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300" y="1295400"/>
            <a:ext cx="7937500" cy="5110163"/>
          </a:xfrm>
        </p:spPr>
        <p:txBody>
          <a:bodyPr/>
          <a:lstStyle/>
          <a:p>
            <a:pPr eaLnBrk="1" hangingPunct="1">
              <a:spcBef>
                <a:spcPct val="60000"/>
              </a:spcBef>
              <a:buFont typeface="Wingdings" pitchFamily="2" charset="2"/>
              <a:buNone/>
            </a:pPr>
            <a:r>
              <a:rPr lang="en-US" dirty="0" smtClean="0"/>
              <a:t>MODE() returns the value that has the highest number of occurrences. </a:t>
            </a:r>
          </a:p>
          <a:p>
            <a:pPr lvl="1" eaLnBrk="1" hangingPunct="1">
              <a:spcBef>
                <a:spcPct val="60000"/>
              </a:spcBef>
            </a:pPr>
            <a:r>
              <a:rPr lang="fr-FR" smtClean="0"/>
              <a:t>=MODE(1, 2, 2, 6, 7) = 2</a:t>
            </a:r>
          </a:p>
          <a:p>
            <a:pPr lvl="1" eaLnBrk="1" hangingPunct="1">
              <a:spcBef>
                <a:spcPct val="60000"/>
              </a:spcBef>
            </a:pPr>
            <a:r>
              <a:rPr lang="fr-FR" smtClean="0"/>
              <a:t>=MODE(1, 2, 6, 7) = #N/A</a:t>
            </a:r>
          </a:p>
          <a:p>
            <a:pPr lvl="1" eaLnBrk="1" hangingPunct="1">
              <a:spcBef>
                <a:spcPct val="60000"/>
              </a:spcBef>
            </a:pPr>
            <a:r>
              <a:rPr lang="fr-FR" smtClean="0"/>
              <a:t>=MODE(1, 2, 2, 6, 7) = 2</a:t>
            </a:r>
          </a:p>
          <a:p>
            <a:pPr lvl="1" eaLnBrk="1" hangingPunct="1">
              <a:spcBef>
                <a:spcPct val="60000"/>
              </a:spcBef>
            </a:pPr>
            <a:r>
              <a:rPr lang="fr-FR" smtClean="0"/>
              <a:t>=MODE(1, 2, 2, 6, 6) = 2</a:t>
            </a:r>
          </a:p>
          <a:p>
            <a:pPr lvl="1" eaLnBrk="1" hangingPunct="1">
              <a:spcBef>
                <a:spcPct val="60000"/>
              </a:spcBef>
            </a:pPr>
            <a:r>
              <a:rPr lang="fr-FR" smtClean="0"/>
              <a:t>=MODE(1, 6, 2, 2, 6) = 6</a:t>
            </a:r>
          </a:p>
          <a:p>
            <a:pPr lvl="1" eaLnBrk="1" hangingPunct="1">
              <a:spcBef>
                <a:spcPct val="60000"/>
              </a:spcBef>
            </a:pPr>
            <a:endParaRPr lang="en-US" sz="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When using MODE(), it is important to have many more </a:t>
            </a:r>
            <a:r>
              <a:rPr lang="en-US" b="1" i="1" dirty="0" smtClean="0"/>
              <a:t>data points</a:t>
            </a:r>
            <a:r>
              <a:rPr lang="en-US" dirty="0" smtClean="0"/>
              <a:t> than </a:t>
            </a:r>
            <a:r>
              <a:rPr lang="en-US" b="1" i="1" dirty="0" smtClean="0"/>
              <a:t>bins</a:t>
            </a:r>
            <a:r>
              <a:rPr lang="en-US" dirty="0" smtClean="0"/>
              <a:t>.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106488" y="4197350"/>
            <a:ext cx="4389437" cy="12795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1157288" y="2949575"/>
            <a:ext cx="4379912" cy="7032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17410" name="Object 7"/>
          <p:cNvGraphicFramePr>
            <a:graphicFrameLocks noChangeAspect="1"/>
          </p:cNvGraphicFramePr>
          <p:nvPr/>
        </p:nvGraphicFramePr>
        <p:xfrm>
          <a:off x="5670550" y="1804988"/>
          <a:ext cx="3230563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Image" r:id="rId3" imgW="3796825" imgH="4457143" progId="">
                  <p:embed/>
                </p:oleObj>
              </mc:Choice>
              <mc:Fallback>
                <p:oleObj name="Image" r:id="rId3" imgW="3796825" imgH="4457143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1804988"/>
                        <a:ext cx="3230563" cy="379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9058</TotalTime>
  <Words>1684</Words>
  <Application>Microsoft Office PowerPoint</Application>
  <PresentationFormat>On-screen Show (4:3)</PresentationFormat>
  <Paragraphs>218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Layers</vt:lpstr>
      <vt:lpstr>Image</vt:lpstr>
      <vt:lpstr>Equation</vt:lpstr>
      <vt:lpstr>Microsoft Equation 3.0</vt:lpstr>
      <vt:lpstr>Lab 5: Weighted Mean CS-150L Computing for Business Students</vt:lpstr>
      <vt:lpstr>Quiz 1 Results</vt:lpstr>
      <vt:lpstr>Quiz 1 Results</vt:lpstr>
      <vt:lpstr>Lab Reminders</vt:lpstr>
      <vt:lpstr>What is the Correct Average?</vt:lpstr>
      <vt:lpstr>AVERAGE()</vt:lpstr>
      <vt:lpstr>Quiz: Average</vt:lpstr>
      <vt:lpstr>MEDIAN()</vt:lpstr>
      <vt:lpstr>MODE()</vt:lpstr>
      <vt:lpstr>Quiz: Median</vt:lpstr>
      <vt:lpstr>Median - Solution</vt:lpstr>
      <vt:lpstr>Quiz: Mode</vt:lpstr>
      <vt:lpstr>Quiz: Order of Operations</vt:lpstr>
      <vt:lpstr>Equation Terms: Fraction Parts</vt:lpstr>
      <vt:lpstr>Equation Terms: Subscripts and SUM</vt:lpstr>
      <vt:lpstr>Weighted Mean</vt:lpstr>
      <vt:lpstr>Weighted Mean</vt:lpstr>
      <vt:lpstr>Mean: When Total Weight = 100%</vt:lpstr>
      <vt:lpstr>Weighted Mean: What is Wrong?</vt:lpstr>
      <vt:lpstr>Weighted Mean: What is Wrong? #2</vt:lpstr>
      <vt:lpstr>Weighted Mean: What is Wrong? #3</vt:lpstr>
      <vt:lpstr>Weighted Mean: All Golden?</vt:lpstr>
      <vt:lpstr>Quiz: Weighted Mean</vt:lpstr>
      <vt:lpstr>Scenario: Concession Stand </vt:lpstr>
      <vt:lpstr>Concession Stand: Words to Spreadsheet</vt:lpstr>
      <vt:lpstr>Concession Stand: Estimate</vt:lpstr>
      <vt:lpstr>Quiz: Total Items Sold</vt:lpstr>
      <vt:lpstr>Concession Stand: Total Items Sold</vt:lpstr>
      <vt:lpstr>Copy the Equation as Text</vt:lpstr>
      <vt:lpstr>Concession Stand: Average Price</vt:lpstr>
      <vt:lpstr>Quiz: Average Price</vt:lpstr>
      <vt:lpstr>Concession Stand: Average Price</vt:lpstr>
      <vt:lpstr>Data →Sort...</vt:lpstr>
      <vt:lpstr>Quiz: Weighted Average Again</vt:lpstr>
    </vt:vector>
  </TitlesOfParts>
  <Company>University of New Mexico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CS-150L – Lab 12</dc:title>
  <dc:creator>Joel Castellanos</dc:creator>
  <cp:lastModifiedBy>UNM</cp:lastModifiedBy>
  <cp:revision>295</cp:revision>
  <dcterms:created xsi:type="dcterms:W3CDTF">2007-11-20T15:05:15Z</dcterms:created>
  <dcterms:modified xsi:type="dcterms:W3CDTF">2010-09-22T21:40:31Z</dcterms:modified>
</cp:coreProperties>
</file>