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8" r:id="rId3"/>
    <p:sldId id="259" r:id="rId4"/>
    <p:sldId id="260" r:id="rId5"/>
    <p:sldId id="258" r:id="rId6"/>
    <p:sldId id="261" r:id="rId7"/>
    <p:sldId id="262" r:id="rId8"/>
    <p:sldId id="263" r:id="rId9"/>
    <p:sldId id="28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5" r:id="rId23"/>
    <p:sldId id="276" r:id="rId24"/>
    <p:sldId id="286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996633"/>
    <a:srgbClr val="0033CC"/>
    <a:srgbClr val="000000"/>
    <a:srgbClr val="FF9900"/>
    <a:srgbClr val="FF33CC"/>
    <a:srgbClr val="CC0099"/>
    <a:srgbClr val="33CC33"/>
    <a:srgbClr val="0066FF"/>
    <a:srgbClr val="0066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B16ED-F11F-44A5-9B2A-3EE20EA99D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626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19EA2F-640E-41D3-BB37-ABF46FE924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2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1752600" cy="5113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90600" y="3405188"/>
            <a:ext cx="7772400" cy="28257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white">
          <a:xfrm>
            <a:off x="1038225" y="3602038"/>
            <a:ext cx="7648575" cy="2554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0" y="5113338"/>
            <a:ext cx="9906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635000" y="558800"/>
            <a:ext cx="8077200" cy="320675"/>
            <a:chOff x="400" y="336"/>
            <a:chExt cx="5088" cy="192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67125"/>
            <a:ext cx="6858000" cy="236061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E6520ECB-6D4D-4BDD-8755-8ADFAF82628A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B1D19-FA5C-42F2-B728-080087B29BFC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5004B-35C2-452B-BFF6-60E11122E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0C49A0-CE22-42EA-AD12-FA3FFA4723D7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CEFEF-1AB5-4D69-8A51-6751BBFAB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637" y="6336255"/>
            <a:ext cx="521746" cy="304800"/>
          </a:xfrm>
        </p:spPr>
        <p:txBody>
          <a:bodyPr/>
          <a:lstStyle>
            <a:lvl1pPr>
              <a:defRPr sz="1600" b="1"/>
            </a:lvl1pPr>
          </a:lstStyle>
          <a:p>
            <a:fld id="{F5E90B05-C5E8-407E-97E9-B857D1542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D16832-287B-4246-B743-E1FB54ABD96B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70EFC-E9DF-416C-BBD8-ED2DB7221E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DD6D47-B936-479D-9D7F-EC5AD300FDF3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FD5E3-1A4F-4A25-A02A-A403CB9C6F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3F045-B066-4412-9727-A7DED4E6D811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173C3-49DD-4F8F-B436-2B1B973046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07B8C4-228B-4FFF-A223-CFF0D1FC56B9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87C31-5529-43C9-9BB4-BC10C96FFC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929DCB-916E-4C7C-8F5A-0028FFDE2625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4A09-E8D6-4064-84B7-58C601818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84DFDA-929E-4403-899A-DF03D3A5D8FE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C23BA-6B03-4BE7-A597-BE47011C6A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D46EBC-3EF4-465D-880C-E974E8ACFDD9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4DECC-B8F7-4408-B7B6-698CB82076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5124" name="Group 4"/>
          <p:cNvGrpSpPr>
            <a:grpSpLocks/>
          </p:cNvGrpSpPr>
          <p:nvPr userDrawn="1"/>
        </p:nvGrpSpPr>
        <p:grpSpPr bwMode="auto">
          <a:xfrm>
            <a:off x="381000" y="1066800"/>
            <a:ext cx="8305800" cy="182563"/>
            <a:chOff x="240" y="893"/>
            <a:chExt cx="5232" cy="115"/>
          </a:xfrm>
        </p:grpSpPr>
        <p:sp>
          <p:nvSpPr>
            <p:cNvPr id="5125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43A2EA6-9E70-4EA4-AC09-E14E574D2232}" type="datetime1">
              <a:rPr lang="en-US"/>
              <a:pPr/>
              <a:t>9/29/2010</a:t>
            </a:fld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4B268C-1DE6-4D9D-9E70-5A46A340B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6633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69696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C0E2F099-374B-4FB6-A85B-90E4D1F2BEAF}" type="datetime1">
              <a:rPr lang="en-US"/>
              <a:pPr/>
              <a:t>9/29/2010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51949" y="1143000"/>
            <a:ext cx="7106856" cy="2209800"/>
          </a:xfrm>
        </p:spPr>
        <p:txBody>
          <a:bodyPr/>
          <a:lstStyle/>
          <a:p>
            <a:r>
              <a:rPr lang="en-US" sz="3600" dirty="0"/>
              <a:t>CS-150L</a:t>
            </a:r>
            <a:br>
              <a:rPr lang="en-US" sz="3600" dirty="0"/>
            </a:br>
            <a:r>
              <a:rPr lang="en-US" sz="3600" dirty="0"/>
              <a:t>Computing for Business </a:t>
            </a:r>
            <a:r>
              <a:rPr lang="en-US" sz="3600" dirty="0" smtClean="0"/>
              <a:t>Students</a:t>
            </a:r>
            <a:br>
              <a:rPr lang="en-US" sz="3600" dirty="0" smtClean="0"/>
            </a:br>
            <a:r>
              <a:rPr lang="en-US" sz="2400" i="1" dirty="0" smtClean="0"/>
              <a:t>Lab 6:  Business Optimization</a:t>
            </a:r>
            <a:endParaRPr lang="en-US" sz="24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67125"/>
            <a:ext cx="3810000" cy="2360613"/>
          </a:xfrm>
        </p:spPr>
        <p:txBody>
          <a:bodyPr/>
          <a:lstStyle/>
          <a:p>
            <a:pPr marL="457200" indent="-457200" algn="l"/>
            <a:r>
              <a:rPr lang="en-US" sz="2000" dirty="0"/>
              <a:t>Instructor: </a:t>
            </a:r>
          </a:p>
          <a:p>
            <a:pPr marL="457200" indent="-457200" algn="l"/>
            <a:r>
              <a:rPr lang="en-US" sz="2000" dirty="0"/>
              <a:t>   </a:t>
            </a:r>
            <a:r>
              <a:rPr lang="en-US" sz="2000" dirty="0" smtClean="0"/>
              <a:t>Matthew </a:t>
            </a:r>
            <a:r>
              <a:rPr lang="en-US" sz="2000" dirty="0" err="1" smtClean="0"/>
              <a:t>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e-mail: </a:t>
            </a:r>
            <a:r>
              <a:rPr lang="en-US" sz="2000" dirty="0" smtClean="0"/>
              <a:t>barrick@cs.unm.edu</a:t>
            </a:r>
            <a:endParaRPr lang="en-US" sz="2000" dirty="0"/>
          </a:p>
          <a:p>
            <a:pPr marL="457200" indent="-457200" algn="l"/>
            <a:r>
              <a:rPr lang="en-US" sz="2000" dirty="0"/>
              <a:t> </a:t>
            </a:r>
            <a:r>
              <a:rPr lang="en-US" sz="2000" dirty="0" smtClean="0"/>
              <a:t>  www.cs.unm.edu/~barrick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Office: Farris Engineering  Center (FEC) room </a:t>
            </a:r>
            <a:r>
              <a:rPr lang="en-US" sz="2000" dirty="0" smtClean="0"/>
              <a:t>106</a:t>
            </a:r>
            <a:endParaRPr lang="en-US" sz="2000" dirty="0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6051550" y="3738563"/>
          <a:ext cx="2184400" cy="2311400"/>
        </p:xfrm>
        <a:graphic>
          <a:graphicData uri="http://schemas.openxmlformats.org/presentationml/2006/ole">
            <p:oleObj spid="_x0000_s2060" name="Image" r:id="rId3" imgW="660317" imgH="69841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F04A-2C06-4A6B-BE90-83B7CA37182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 descr="Name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2618" y="1446835"/>
            <a:ext cx="7207571" cy="497977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821803" y="2685327"/>
            <a:ext cx="1307939" cy="1203767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5512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52CF5-CBC8-4B43-AF9A-4CD435FC380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</a:t>
            </a:r>
            <a:r>
              <a:rPr lang="en-US" dirty="0" smtClean="0"/>
              <a:t>Cells: Excel 2003</a:t>
            </a:r>
            <a:endParaRPr lang="en-US" dirty="0"/>
          </a:p>
        </p:txBody>
      </p:sp>
      <p:graphicFrame>
        <p:nvGraphicFramePr>
          <p:cNvPr id="192515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925513" y="1382713"/>
          <a:ext cx="7011987" cy="3557587"/>
        </p:xfrm>
        <a:graphic>
          <a:graphicData uri="http://schemas.openxmlformats.org/presentationml/2006/ole">
            <p:oleObj spid="_x0000_s168963" name="Image" r:id="rId3" imgW="7657143" imgH="3885714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942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C294-7ED2-4B46-9058-15CC86929692}" type="slidenum">
              <a:rPr lang="en-US"/>
              <a:pPr/>
              <a:t>12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 Math Equation in Excel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906838"/>
            <a:ext cx="7772400" cy="2517775"/>
          </a:xfrm>
        </p:spPr>
        <p:txBody>
          <a:bodyPr/>
          <a:lstStyle/>
          <a:p>
            <a:pPr lvl="1">
              <a:spcBef>
                <a:spcPct val="15000"/>
              </a:spcBef>
            </a:pPr>
            <a:r>
              <a:rPr lang="en-US" i="1">
                <a:solidFill>
                  <a:srgbClr val="996633"/>
                </a:solidFill>
              </a:rPr>
              <a:t>rate: 	</a:t>
            </a:r>
            <a:r>
              <a:rPr lang="en-US"/>
              <a:t>Periodic interest rate.</a:t>
            </a:r>
          </a:p>
          <a:p>
            <a:pPr lvl="1">
              <a:spcBef>
                <a:spcPct val="15000"/>
              </a:spcBef>
            </a:pPr>
            <a:r>
              <a:rPr lang="en-US" i="1">
                <a:solidFill>
                  <a:srgbClr val="996633"/>
                </a:solidFill>
              </a:rPr>
              <a:t>nper:</a:t>
            </a:r>
            <a:r>
              <a:rPr lang="en-US"/>
              <a:t> 	Total number of periods.</a:t>
            </a:r>
          </a:p>
          <a:p>
            <a:pPr lvl="1">
              <a:spcBef>
                <a:spcPct val="15000"/>
              </a:spcBef>
            </a:pPr>
            <a:r>
              <a:rPr lang="en-US" i="1">
                <a:solidFill>
                  <a:srgbClr val="996633"/>
                </a:solidFill>
              </a:rPr>
              <a:t>pv:</a:t>
            </a:r>
            <a:r>
              <a:rPr lang="en-US"/>
              <a:t> 	Principle value of loan </a:t>
            </a:r>
          </a:p>
          <a:p>
            <a:pPr lvl="1">
              <a:spcBef>
                <a:spcPct val="15000"/>
              </a:spcBef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=(rate*pv*(1+rate)^nper) / ((1 + rate)^nper -1)</a:t>
            </a: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565" name="Object 5"/>
          <p:cNvGraphicFramePr>
            <a:graphicFrameLocks noChangeAspect="1"/>
          </p:cNvGraphicFramePr>
          <p:nvPr/>
        </p:nvGraphicFramePr>
        <p:xfrm>
          <a:off x="1241425" y="2160588"/>
          <a:ext cx="6251575" cy="1633537"/>
        </p:xfrm>
        <a:graphic>
          <a:graphicData uri="http://schemas.openxmlformats.org/presentationml/2006/ole">
            <p:oleObj spid="_x0000_s169987" name="Equation" r:id="rId3" imgW="2044700" imgH="533400" progId="Equation.3">
              <p:embed/>
            </p:oleObj>
          </a:graphicData>
        </a:graphic>
      </p:graphicFrame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879475" y="1343025"/>
            <a:ext cx="7751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Excel PMT(</a:t>
            </a:r>
            <a:r>
              <a:rPr lang="en-US" sz="2400" i="1"/>
              <a:t>rate</a:t>
            </a:r>
            <a:r>
              <a:rPr lang="en-US" sz="2400"/>
              <a:t>, </a:t>
            </a:r>
            <a:r>
              <a:rPr lang="en-US" sz="2400" i="1"/>
              <a:t>nper</a:t>
            </a:r>
            <a:r>
              <a:rPr lang="en-US" sz="2400"/>
              <a:t>, -</a:t>
            </a:r>
            <a:r>
              <a:rPr lang="en-US" sz="2400" i="1"/>
              <a:t>pv</a:t>
            </a:r>
            <a:r>
              <a:rPr lang="en-US" sz="2400"/>
              <a:t>) function calculates the periodic payment, </a:t>
            </a:r>
            <a:r>
              <a:rPr lang="en-US" sz="2400" i="1"/>
              <a:t>P</a:t>
            </a:r>
            <a:r>
              <a:rPr lang="en-US" sz="2400"/>
              <a:t>, on a loan by the formula:</a:t>
            </a:r>
          </a:p>
        </p:txBody>
      </p:sp>
    </p:spTree>
    <p:extLst>
      <p:ext uri="{BB962C8B-B14F-4D97-AF65-F5344CB8AC3E}">
        <p14:creationId xmlns:p14="http://schemas.microsoft.com/office/powerpoint/2010/main" xmlns="" val="9605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740F-4499-4D2F-817D-E8EDBA001B3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5</a:t>
            </a:r>
            <a:r>
              <a:rPr lang="en-US" baseline="30000" dirty="0"/>
              <a:t>2</a:t>
            </a:r>
            <a:r>
              <a:rPr lang="en-US" dirty="0"/>
              <a:t> = 5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5 = 25 (math notation)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5^2 = 5*5 = 25 (Excel notation)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2</a:t>
            </a:r>
            <a:r>
              <a:rPr lang="en-US" baseline="30000" dirty="0"/>
              <a:t>5</a:t>
            </a:r>
            <a:r>
              <a:rPr lang="en-US" dirty="0"/>
              <a:t> = 2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2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2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2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2 = 32 (math notation)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2^5 = 2*2*2*2*2 = 32 (Excel notation)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341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CF16C-44AB-4272-8E95-52DBF5B7DFA3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Exponents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In Excel, what is the value of =3^3</a:t>
            </a:r>
          </a:p>
          <a:p>
            <a:pPr marL="533400" indent="-533400">
              <a:buFont typeface="Wingdings" pitchFamily="2" charset="2"/>
              <a:buAutoNum type="alphaLcParenR"/>
            </a:pPr>
            <a:endParaRPr lang="en-US" dirty="0"/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dirty="0"/>
              <a:t>3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dirty="0"/>
              <a:t>6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dirty="0"/>
              <a:t>9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dirty="0"/>
              <a:t>12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dirty="0"/>
              <a:t>27</a:t>
            </a:r>
          </a:p>
          <a:p>
            <a:pPr marL="533400" indent="-533400">
              <a:buFont typeface="Wingdings" pitchFamily="2" charset="2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34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5D97-6D64-4D19-81BD-54B8C7B6679C}" type="slidenum">
              <a:rPr lang="en-US"/>
              <a:pPr/>
              <a:t>15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2184400"/>
            <a:ext cx="7727950" cy="41671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This is the Present Value equation given in the Financial Accounting Textbook (MGMT 202). Which is the correct translation into Excel notation?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0066FF"/>
                </a:solidFill>
              </a:rPr>
              <a:t>	a) </a:t>
            </a:r>
            <a:r>
              <a:rPr lang="en-US" b="1" dirty="0">
                <a:latin typeface="Courier New" pitchFamily="49" charset="0"/>
              </a:rPr>
              <a:t>= (FV) / (1+i^n)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0066FF"/>
                </a:solidFill>
              </a:rPr>
              <a:t>	b) </a:t>
            </a:r>
            <a:r>
              <a:rPr lang="en-US" b="1" dirty="0">
                <a:latin typeface="Courier New" pitchFamily="49" charset="0"/>
              </a:rPr>
              <a:t>= (FV / (1+i^n))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0066FF"/>
                </a:solidFill>
              </a:rPr>
              <a:t>	c) </a:t>
            </a:r>
            <a:r>
              <a:rPr lang="en-US" b="1" dirty="0">
                <a:latin typeface="Courier New" pitchFamily="49" charset="0"/>
              </a:rPr>
              <a:t>= (FV / (1+i*n))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0066FF"/>
                </a:solidFill>
              </a:rPr>
              <a:t>	d) </a:t>
            </a:r>
            <a:r>
              <a:rPr lang="en-US" b="1" dirty="0">
                <a:latin typeface="Courier New" pitchFamily="49" charset="0"/>
              </a:rPr>
              <a:t>= (FV / (1+(</a:t>
            </a:r>
            <a:r>
              <a:rPr lang="en-US" b="1" dirty="0" err="1">
                <a:latin typeface="Courier New" pitchFamily="49" charset="0"/>
              </a:rPr>
              <a:t>i^n</a:t>
            </a:r>
            <a:r>
              <a:rPr lang="en-US" b="1" dirty="0">
                <a:latin typeface="Courier New" pitchFamily="49" charset="0"/>
              </a:rPr>
              <a:t>)))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0066FF"/>
                </a:solidFill>
              </a:rPr>
              <a:t>	e)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</a:rPr>
              <a:t> FV </a:t>
            </a:r>
            <a:r>
              <a:rPr lang="en-US" b="1" dirty="0">
                <a:latin typeface="Courier New" pitchFamily="49" charset="0"/>
              </a:rPr>
              <a:t>/ ((1+i)^n)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Quiz: Math to Excel</a:t>
            </a:r>
            <a:endParaRPr lang="en-US" dirty="0"/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589" name="Object 5"/>
          <p:cNvGraphicFramePr>
            <a:graphicFrameLocks noChangeAspect="1"/>
          </p:cNvGraphicFramePr>
          <p:nvPr/>
        </p:nvGraphicFramePr>
        <p:xfrm>
          <a:off x="2938463" y="1354138"/>
          <a:ext cx="3389312" cy="647700"/>
        </p:xfrm>
        <a:graphic>
          <a:graphicData uri="http://schemas.openxmlformats.org/presentationml/2006/ole">
            <p:oleObj spid="_x0000_s173058" name="Equation" r:id="rId3" imgW="119380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4759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CCA3-3AFA-481D-A3FB-AEE8BBD01785}" type="slidenum">
              <a:rPr lang="en-US"/>
              <a:pPr/>
              <a:t>16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3721100"/>
            <a:ext cx="7986713" cy="26304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rgbClr val="0066FF"/>
                </a:solidFill>
              </a:rPr>
              <a:t>	</a:t>
            </a:r>
            <a:r>
              <a:rPr lang="en-US" sz="2400">
                <a:solidFill>
                  <a:srgbClr val="0066FF"/>
                </a:solidFill>
              </a:rPr>
              <a:t>Which Excel equation is a correct translation?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 	a) </a:t>
            </a:r>
            <a:r>
              <a:rPr lang="en-US" sz="2400" b="1">
                <a:latin typeface="Courier New" pitchFamily="49" charset="0"/>
              </a:rPr>
              <a:t>= (NI – PSD)/ACSO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b) </a:t>
            </a:r>
            <a:r>
              <a:rPr lang="en-US" sz="2400" b="1">
                <a:latin typeface="Courier New" pitchFamily="49" charset="0"/>
              </a:rPr>
              <a:t>= EpS – ((NI – PSD)/ACSO)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c) </a:t>
            </a:r>
            <a:r>
              <a:rPr lang="en-US" sz="2400" b="1">
                <a:latin typeface="Courier New" pitchFamily="49" charset="0"/>
              </a:rPr>
              <a:t>= NI – PSD/ACSO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d) </a:t>
            </a:r>
            <a:r>
              <a:rPr lang="en-US" sz="2400" b="1">
                <a:latin typeface="Courier New" pitchFamily="49" charset="0"/>
              </a:rPr>
              <a:t>= (NI – PSD/ACSO)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e) </a:t>
            </a:r>
            <a:r>
              <a:rPr lang="en-US" sz="2400" b="1">
                <a:latin typeface="Courier New" pitchFamily="49" charset="0"/>
              </a:rPr>
              <a:t>= EpS + ((NI – PSD/ACSO)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Quiz: Math to Excel </a:t>
            </a:r>
            <a:endParaRPr lang="en-US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881063" y="1306513"/>
            <a:ext cx="772795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/>
              <a:t>The profitability equation for earnings per share given in the Financial Accounting Textbook (MGMT 202) is: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7639" name="Object 7"/>
          <p:cNvGraphicFramePr>
            <a:graphicFrameLocks noChangeAspect="1"/>
          </p:cNvGraphicFramePr>
          <p:nvPr/>
        </p:nvGraphicFramePr>
        <p:xfrm>
          <a:off x="942975" y="2152650"/>
          <a:ext cx="7313613" cy="728663"/>
        </p:xfrm>
        <a:graphic>
          <a:graphicData uri="http://schemas.openxmlformats.org/presentationml/2006/ole">
            <p:oleObj spid="_x0000_s172035" name="Equation" r:id="rId3" imgW="4203700" imgH="419100" progId="Equation.3">
              <p:embed/>
            </p:oleObj>
          </a:graphicData>
        </a:graphic>
      </p:graphicFrame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7641" name="Object 9"/>
          <p:cNvGraphicFramePr>
            <a:graphicFrameLocks noChangeAspect="1"/>
          </p:cNvGraphicFramePr>
          <p:nvPr/>
        </p:nvGraphicFramePr>
        <p:xfrm>
          <a:off x="965200" y="2816225"/>
          <a:ext cx="2355850" cy="833438"/>
        </p:xfrm>
        <a:graphic>
          <a:graphicData uri="http://schemas.openxmlformats.org/presentationml/2006/ole">
            <p:oleObj spid="_x0000_s172036" name="Equation" r:id="rId4" imgW="1117115" imgH="393529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8029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MIN()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MIN</a:t>
            </a:r>
            <a:r>
              <a:rPr lang="en-US" dirty="0" smtClean="0"/>
              <a:t> (</a:t>
            </a:r>
            <a:r>
              <a:rPr lang="en-US" b="1" dirty="0" err="1" smtClean="0"/>
              <a:t>MIN</a:t>
            </a:r>
            <a:r>
              <a:rPr lang="en-US" dirty="0" err="1" smtClean="0"/>
              <a:t>imum</a:t>
            </a:r>
            <a:r>
              <a:rPr lang="en-US" dirty="0"/>
              <a:t>) </a:t>
            </a:r>
            <a:r>
              <a:rPr lang="en-US" dirty="0" smtClean="0"/>
              <a:t> -- Returns </a:t>
            </a:r>
            <a:r>
              <a:rPr lang="en-US" dirty="0"/>
              <a:t>the smallest number in a set of values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Syntax: MIN(number1</a:t>
            </a:r>
            <a:r>
              <a:rPr lang="en-US" dirty="0"/>
              <a:t>, [number2], </a:t>
            </a:r>
            <a:r>
              <a:rPr lang="en-US" dirty="0" smtClean="0"/>
              <a:t>...)</a:t>
            </a:r>
          </a:p>
          <a:p>
            <a:pPr lvl="1"/>
            <a:r>
              <a:rPr lang="en-US" b="1" dirty="0"/>
              <a:t>Number1, number2, ...</a:t>
            </a:r>
            <a:r>
              <a:rPr lang="en-US" dirty="0"/>
              <a:t>    Number1 is optional, subsequent numbers are optional. 1 to 255 numbers for which you want to find </a:t>
            </a:r>
            <a:r>
              <a:rPr lang="en-US" dirty="0" smtClean="0"/>
              <a:t>the minimum </a:t>
            </a:r>
            <a:r>
              <a:rPr lang="en-US" dirty="0"/>
              <a:t>value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 algn="r">
              <a:buNone/>
            </a:pPr>
            <a:r>
              <a:rPr lang="en-US" dirty="0" smtClean="0"/>
              <a:t>From Excel 2010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3364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INT()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</a:t>
            </a:r>
            <a:r>
              <a:rPr lang="en-US" dirty="0" smtClean="0"/>
              <a:t> – Truncates a number down to the nearest </a:t>
            </a:r>
            <a:r>
              <a:rPr lang="en-US" b="1" dirty="0" err="1" smtClean="0"/>
              <a:t>INT</a:t>
            </a:r>
            <a:r>
              <a:rPr lang="en-US" dirty="0" err="1" smtClean="0"/>
              <a:t>eger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Syntax: INT(number)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umber – real number you want to round down to an integer.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ounds to the integer whose absolute value is closer to zero – so negative numbers are round “up” to the previous number</a:t>
            </a:r>
          </a:p>
          <a:p>
            <a:r>
              <a:rPr lang="en-US" dirty="0" smtClean="0"/>
              <a:t>Used when you want to work with whole units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 algn="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1431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INT()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1320" y="1847628"/>
            <a:ext cx="6196458" cy="342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867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7" y="1295400"/>
            <a:ext cx="8186056" cy="5127171"/>
          </a:xfrm>
        </p:spPr>
        <p:txBody>
          <a:bodyPr/>
          <a:lstStyle/>
          <a:p>
            <a:pPr>
              <a:spcBef>
                <a:spcPts val="1800"/>
              </a:spcBef>
              <a:buNone/>
            </a:pPr>
            <a:r>
              <a:rPr lang="en-US" b="1" dirty="0" err="1" smtClean="0">
                <a:solidFill>
                  <a:srgbClr val="996633"/>
                </a:solidFill>
              </a:rPr>
              <a:t>i</a:t>
            </a:r>
            <a:r>
              <a:rPr lang="en-US" b="1" dirty="0" smtClean="0">
                <a:solidFill>
                  <a:srgbClr val="996633"/>
                </a:solidFill>
              </a:rPr>
              <a:t>-clicker Quiz 1</a:t>
            </a:r>
            <a:r>
              <a:rPr lang="en-US" dirty="0" smtClean="0"/>
              <a:t>: Grades for newly registered </a:t>
            </a:r>
            <a:r>
              <a:rPr lang="en-US" dirty="0" err="1" smtClean="0"/>
              <a:t>i</a:t>
            </a:r>
            <a:r>
              <a:rPr lang="en-US" dirty="0" smtClean="0"/>
              <a:t>-clickers posted.</a:t>
            </a:r>
          </a:p>
          <a:p>
            <a:pPr>
              <a:spcBef>
                <a:spcPts val="1800"/>
              </a:spcBef>
              <a:buNone/>
            </a:pPr>
            <a:r>
              <a:rPr lang="en-US" b="1" dirty="0" err="1" smtClean="0">
                <a:solidFill>
                  <a:srgbClr val="996633"/>
                </a:solidFill>
              </a:rPr>
              <a:t>i</a:t>
            </a:r>
            <a:r>
              <a:rPr lang="en-US" b="1" dirty="0" smtClean="0">
                <a:solidFill>
                  <a:srgbClr val="996633"/>
                </a:solidFill>
              </a:rPr>
              <a:t>-clicker Quiz 1 DEADLINE</a:t>
            </a:r>
            <a:r>
              <a:rPr lang="en-US" dirty="0" smtClean="0"/>
              <a:t>: no updates will be made to quiz 1 after Oct 11.</a:t>
            </a:r>
          </a:p>
          <a:p>
            <a:pPr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996633"/>
                </a:solidFill>
              </a:rPr>
              <a:t>Week of Sept 27</a:t>
            </a:r>
            <a:r>
              <a:rPr lang="en-US" dirty="0" smtClean="0"/>
              <a:t>: Lab 6 - Business Optimization</a:t>
            </a:r>
          </a:p>
          <a:p>
            <a:pPr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996633"/>
                </a:solidFill>
              </a:rPr>
              <a:t>Week of Oct 4</a:t>
            </a:r>
            <a:r>
              <a:rPr lang="en-US" dirty="0" smtClean="0"/>
              <a:t>: Lab 7 - Excel Charts</a:t>
            </a:r>
          </a:p>
          <a:p>
            <a:pPr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996633"/>
                </a:solidFill>
              </a:rPr>
              <a:t>Week of Oct 11</a:t>
            </a:r>
            <a:r>
              <a:rPr lang="en-US" dirty="0" smtClean="0"/>
              <a:t>: Review + Fall Break</a:t>
            </a:r>
          </a:p>
          <a:p>
            <a:pPr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996633"/>
                </a:solidFill>
              </a:rPr>
              <a:t>Week of Oct 18</a:t>
            </a:r>
            <a:r>
              <a:rPr lang="en-US" dirty="0" smtClean="0"/>
              <a:t>: Midterm exam - DURING Lab class.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8588" y="6369050"/>
            <a:ext cx="500062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Optimization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variables (number which may have one of many values)</a:t>
            </a:r>
          </a:p>
          <a:p>
            <a:pPr lvl="1"/>
            <a:r>
              <a:rPr lang="en-US" sz="2000" dirty="0" smtClean="0"/>
              <a:t>We’re only going to work with scenarios of two variables</a:t>
            </a:r>
          </a:p>
          <a:p>
            <a:r>
              <a:rPr lang="en-US" dirty="0" smtClean="0"/>
              <a:t>We have multiple (generally more than the number of variables) constraints </a:t>
            </a:r>
          </a:p>
          <a:p>
            <a:r>
              <a:rPr lang="en-US" dirty="0" smtClean="0"/>
              <a:t>Want to maximize (or minimize) some value based on these constraints (generally </a:t>
            </a:r>
            <a:r>
              <a:rPr lang="en-US" b="1" dirty="0" smtClean="0"/>
              <a:t>profit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a given situation, there will be a single constraint that limits your goal. This is the </a:t>
            </a:r>
            <a:r>
              <a:rPr lang="en-US" b="1" dirty="0" smtClean="0"/>
              <a:t>limiting constraint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3230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(for two variables X and 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Select one variable, say X</a:t>
            </a:r>
          </a:p>
          <a:p>
            <a:r>
              <a:rPr lang="en-US" sz="2400" dirty="0" smtClean="0"/>
              <a:t>Enumerate all possible values for X</a:t>
            </a:r>
          </a:p>
          <a:p>
            <a:r>
              <a:rPr lang="en-US" sz="2400" dirty="0" smtClean="0"/>
              <a:t>For each constraint come up with a formula that says how many Y we can make/buy/have given that constraint in terms of each possible X value (each row)</a:t>
            </a:r>
          </a:p>
          <a:p>
            <a:r>
              <a:rPr lang="en-US" sz="2400" dirty="0" smtClean="0"/>
              <a:t>Once we have done this for all the constraints, we eliminate all impossible values (negative ones, generally)</a:t>
            </a:r>
          </a:p>
          <a:p>
            <a:r>
              <a:rPr lang="en-US" sz="2400" dirty="0" smtClean="0"/>
              <a:t>Take the minimum Y from each constraint, this is the result of using those options</a:t>
            </a:r>
          </a:p>
          <a:p>
            <a:r>
              <a:rPr lang="en-US" sz="2400" dirty="0" smtClean="0"/>
              <a:t>The maximum Y of each minimum is our optimum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having a cook-out where you will be serving hotdogs in buns. Hotdogs come in packs of 8 and buns come in packs of 6. We want to serve 2 hotdogs to each person. Assume a pack of either hotdogs or buns costs the same amount, what is the most number of people (P) we can serve given we can buy only 20 packs of supplies?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74913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Example: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 &lt;= Hotdog Packs + Bun Packs</a:t>
            </a:r>
          </a:p>
          <a:p>
            <a:r>
              <a:rPr lang="en-US" dirty="0"/>
              <a:t>#Hotdogs = 8 * Hotdog Packs</a:t>
            </a:r>
          </a:p>
          <a:p>
            <a:r>
              <a:rPr lang="en-US" dirty="0"/>
              <a:t>#Buns = 6 * Bun Packs</a:t>
            </a:r>
          </a:p>
          <a:p>
            <a:r>
              <a:rPr lang="en-US" dirty="0"/>
              <a:t>P = INT(#Hotdogs/2) &lt;=(#Hotdogs/2) </a:t>
            </a:r>
          </a:p>
          <a:p>
            <a:r>
              <a:rPr lang="en-US" dirty="0"/>
              <a:t>P = INT(#Buns/2) &lt;=(#Buns/2)</a:t>
            </a:r>
          </a:p>
          <a:p>
            <a:endParaRPr lang="en-US" dirty="0"/>
          </a:p>
          <a:p>
            <a:r>
              <a:rPr lang="en-US" dirty="0"/>
              <a:t>We want to maximize P, so we figure out all values of P for all values of our constraints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0209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Hotdog Worksheet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Business Scenario -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657" y="1295400"/>
            <a:ext cx="8001000" cy="4835525"/>
          </a:xfrm>
        </p:spPr>
        <p:txBody>
          <a:bodyPr/>
          <a:lstStyle/>
          <a:p>
            <a:pPr algn="just">
              <a:spcBef>
                <a:spcPts val="1800"/>
              </a:spcBef>
              <a:buNone/>
            </a:pPr>
            <a:r>
              <a:rPr lang="en-US" sz="2600" dirty="0" err="1" smtClean="0"/>
              <a:t>Dara</a:t>
            </a:r>
            <a:r>
              <a:rPr lang="en-US" sz="2600" dirty="0" smtClean="0"/>
              <a:t> and Rowan have a concession stand that sells cookies at the Albuquerque Botanical Gardens. </a:t>
            </a:r>
          </a:p>
          <a:p>
            <a:pPr algn="just">
              <a:spcBef>
                <a:spcPts val="1800"/>
              </a:spcBef>
              <a:buNone/>
            </a:pPr>
            <a:r>
              <a:rPr lang="en-US" sz="2600" dirty="0" smtClean="0"/>
              <a:t>They make only two kinds of cookies: </a:t>
            </a:r>
          </a:p>
          <a:p>
            <a:pPr lvl="1" algn="just"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0033CC"/>
                </a:solidFill>
              </a:rPr>
              <a:t>Plain ginger cookies and </a:t>
            </a:r>
          </a:p>
          <a:p>
            <a:pPr lvl="1" algn="just"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0033CC"/>
                </a:solidFill>
              </a:rPr>
              <a:t>Ginger cookies decorated with colored sugar icing.</a:t>
            </a:r>
          </a:p>
          <a:p>
            <a:pPr algn="just">
              <a:spcBef>
                <a:spcPts val="1800"/>
              </a:spcBef>
              <a:buNone/>
            </a:pPr>
            <a:r>
              <a:rPr lang="en-US" sz="2600" dirty="0" smtClean="0"/>
              <a:t>Tomorrow will be a big event at the Gardens, and they need to decide how many dozens of each kind of cookie to bake. </a:t>
            </a:r>
          </a:p>
          <a:p>
            <a:pPr algn="just">
              <a:spcBef>
                <a:spcPts val="1800"/>
              </a:spcBef>
              <a:buNone/>
            </a:pPr>
            <a:r>
              <a:rPr lang="en-US" sz="2600" dirty="0" smtClean="0"/>
              <a:t>All the cookies must be baked before the start of the next day.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8588" y="6369050"/>
            <a:ext cx="500062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Business Scenario -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657" y="1295400"/>
            <a:ext cx="8001000" cy="5279571"/>
          </a:xfrm>
        </p:spPr>
        <p:txBody>
          <a:bodyPr/>
          <a:lstStyle/>
          <a:p>
            <a:pPr>
              <a:spcBef>
                <a:spcPts val="1800"/>
              </a:spcBef>
              <a:buNone/>
            </a:pPr>
            <a:r>
              <a:rPr lang="en-US" dirty="0" err="1" smtClean="0"/>
              <a:t>Dara</a:t>
            </a:r>
            <a:r>
              <a:rPr lang="en-US" dirty="0" smtClean="0"/>
              <a:t> and Rowan know that each dozen of </a:t>
            </a:r>
            <a:r>
              <a:rPr lang="en-US" b="1" i="1" dirty="0" smtClean="0"/>
              <a:t>plain cookies</a:t>
            </a:r>
            <a:r>
              <a:rPr lang="en-US" dirty="0" smtClean="0"/>
              <a:t> requires </a:t>
            </a:r>
            <a:r>
              <a:rPr lang="en-US" dirty="0" smtClean="0">
                <a:solidFill>
                  <a:srgbClr val="0033CC"/>
                </a:solidFill>
              </a:rPr>
              <a:t>1.2 pounds of cookie</a:t>
            </a:r>
            <a:r>
              <a:rPr lang="en-US" dirty="0" smtClean="0"/>
              <a:t> dough and no icing. </a:t>
            </a:r>
          </a:p>
          <a:p>
            <a:pPr>
              <a:spcBef>
                <a:spcPts val="1800"/>
              </a:spcBef>
              <a:buNone/>
            </a:pPr>
            <a:r>
              <a:rPr lang="en-US" dirty="0" smtClean="0"/>
              <a:t>Each dozen of the </a:t>
            </a:r>
            <a:r>
              <a:rPr lang="en-US" b="1" i="1" dirty="0" smtClean="0"/>
              <a:t>decorated cookies</a:t>
            </a:r>
            <a:r>
              <a:rPr lang="en-US" dirty="0" smtClean="0"/>
              <a:t> requires </a:t>
            </a:r>
            <a:r>
              <a:rPr lang="en-US" dirty="0" smtClean="0">
                <a:solidFill>
                  <a:srgbClr val="0033CC"/>
                </a:solidFill>
              </a:rPr>
              <a:t>0.85 pounds of cookie dough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33CC"/>
                </a:solidFill>
              </a:rPr>
              <a:t>0.3 pounds of icing</a:t>
            </a:r>
            <a:r>
              <a:rPr lang="en-US" dirty="0" smtClean="0"/>
              <a:t>. </a:t>
            </a:r>
          </a:p>
          <a:p>
            <a:pPr>
              <a:spcBef>
                <a:spcPts val="1800"/>
              </a:spcBef>
              <a:buNone/>
            </a:pPr>
            <a:r>
              <a:rPr lang="en-US" dirty="0" err="1" smtClean="0"/>
              <a:t>Dara</a:t>
            </a:r>
            <a:r>
              <a:rPr lang="en-US" dirty="0" smtClean="0"/>
              <a:t> and Rowan also know that each dozen of the </a:t>
            </a:r>
            <a:r>
              <a:rPr lang="en-US" b="1" i="1" dirty="0" smtClean="0"/>
              <a:t>plain cookies</a:t>
            </a:r>
            <a:r>
              <a:rPr lang="en-US" dirty="0" smtClean="0"/>
              <a:t> requires about </a:t>
            </a:r>
            <a:r>
              <a:rPr lang="en-US" dirty="0" smtClean="0">
                <a:solidFill>
                  <a:srgbClr val="0033CC"/>
                </a:solidFill>
              </a:rPr>
              <a:t>0.1 hours of preparation</a:t>
            </a:r>
            <a:r>
              <a:rPr lang="en-US" dirty="0" smtClean="0"/>
              <a:t> time and each dozen of </a:t>
            </a:r>
            <a:r>
              <a:rPr lang="en-US" b="1" i="1" dirty="0" smtClean="0"/>
              <a:t>decorated cookies</a:t>
            </a:r>
            <a:r>
              <a:rPr lang="en-US" dirty="0" smtClean="0"/>
              <a:t> requires about </a:t>
            </a:r>
            <a:r>
              <a:rPr lang="en-US" dirty="0" smtClean="0">
                <a:solidFill>
                  <a:srgbClr val="0033CC"/>
                </a:solidFill>
              </a:rPr>
              <a:t>0.25 hours of preparation</a:t>
            </a:r>
            <a:r>
              <a:rPr lang="en-US" dirty="0" smtClean="0"/>
              <a:t> time.</a:t>
            </a:r>
            <a:r>
              <a:rPr lang="en-US" sz="24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8588" y="6369050"/>
            <a:ext cx="500062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Business Scenario -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366657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Both types of cookies take the same amount of time to bake, but the decorated cookies must be baked at a lower temperature. 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Therefore, they only bake one type of cookie at a time, </a:t>
            </a:r>
            <a:r>
              <a:rPr lang="en-US" sz="2400" i="1" dirty="0" smtClean="0">
                <a:solidFill>
                  <a:srgbClr val="0033CC"/>
                </a:solidFill>
              </a:rPr>
              <a:t>in even dozen amounts</a:t>
            </a:r>
            <a:r>
              <a:rPr lang="en-US" sz="2400" dirty="0" smtClean="0"/>
              <a:t>, as a tray of one dozen cookies fills one oven. 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With the available oven space they have time and room to bake a </a:t>
            </a:r>
            <a:r>
              <a:rPr lang="en-US" sz="2400" dirty="0" smtClean="0">
                <a:solidFill>
                  <a:srgbClr val="0033CC"/>
                </a:solidFill>
              </a:rPr>
              <a:t>total of 100 dozen</a:t>
            </a:r>
            <a:r>
              <a:rPr lang="en-US" sz="2400" dirty="0" smtClean="0"/>
              <a:t> cookies for the next day. </a:t>
            </a:r>
          </a:p>
          <a:p>
            <a:pPr>
              <a:spcBef>
                <a:spcPts val="1800"/>
              </a:spcBef>
            </a:pPr>
            <a:r>
              <a:rPr lang="en-US" sz="2400" dirty="0" err="1" smtClean="0"/>
              <a:t>Dara</a:t>
            </a:r>
            <a:r>
              <a:rPr lang="en-US" sz="2400" dirty="0" smtClean="0"/>
              <a:t> and Rowan expect a great turnout the next day at the Botanical Gardens and are confident that they will </a:t>
            </a:r>
            <a:r>
              <a:rPr lang="en-US" sz="2400" dirty="0" smtClean="0">
                <a:solidFill>
                  <a:srgbClr val="0033CC"/>
                </a:solidFill>
              </a:rPr>
              <a:t>sell all</a:t>
            </a:r>
            <a:r>
              <a:rPr lang="en-US" sz="2400" dirty="0" smtClean="0"/>
              <a:t> of whatever cookies they make.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8588" y="6369050"/>
            <a:ext cx="500062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Business Scenario - Part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The cookies that </a:t>
            </a:r>
            <a:r>
              <a:rPr lang="en-US" dirty="0" err="1" smtClean="0"/>
              <a:t>Dara</a:t>
            </a:r>
            <a:r>
              <a:rPr lang="en-US" dirty="0" smtClean="0"/>
              <a:t> and Rowan can make are limited by the ingredients they have on hand: 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>
                <a:solidFill>
                  <a:srgbClr val="0033CC"/>
                </a:solidFill>
              </a:rPr>
              <a:t>115 pounds of cookie dough</a:t>
            </a:r>
            <a:r>
              <a:rPr lang="en-US" sz="2800" dirty="0" smtClean="0"/>
              <a:t> and 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>
                <a:solidFill>
                  <a:srgbClr val="0033CC"/>
                </a:solidFill>
              </a:rPr>
              <a:t>12 pounds of icing</a:t>
            </a:r>
            <a:r>
              <a:rPr lang="en-US" sz="2800" dirty="0" smtClean="0"/>
              <a:t>. </a:t>
            </a:r>
          </a:p>
          <a:p>
            <a:pPr>
              <a:spcBef>
                <a:spcPts val="2400"/>
              </a:spcBef>
            </a:pPr>
            <a:r>
              <a:rPr lang="en-US" dirty="0" err="1" smtClean="0"/>
              <a:t>Dara</a:t>
            </a:r>
            <a:r>
              <a:rPr lang="en-US" dirty="0" smtClean="0"/>
              <a:t> and Rowan are also limited by the amount of preparation time available.</a:t>
            </a:r>
          </a:p>
          <a:p>
            <a:pPr lvl="1">
              <a:spcBef>
                <a:spcPts val="1800"/>
              </a:spcBef>
            </a:pPr>
            <a:r>
              <a:rPr lang="en-US" sz="2800" dirty="0" smtClean="0"/>
              <a:t>Working together, they have </a:t>
            </a:r>
            <a:r>
              <a:rPr lang="en-US" sz="2800" dirty="0" smtClean="0">
                <a:solidFill>
                  <a:srgbClr val="0033CC"/>
                </a:solidFill>
              </a:rPr>
              <a:t>12 baker-hours</a:t>
            </a:r>
            <a:r>
              <a:rPr lang="en-US" sz="2800" dirty="0" smtClean="0"/>
              <a:t> of cookie preparation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8588" y="6369050"/>
            <a:ext cx="500062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Business Scenario - Part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The plain cookies sell for $5.00 per dozen and the cost $2.00 per dozen in to make.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The decorated cookies sell for $7.00 per dozen and cost $2.50 per dozen to make.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How many dozen of each type of cookie should they make in order to maximize their profit?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8588" y="6369050"/>
            <a:ext cx="500062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Column Width incompatibility between Mac and PC versions of Excel</a:t>
            </a:r>
          </a:p>
          <a:p>
            <a:r>
              <a:rPr lang="en-US" dirty="0" smtClean="0"/>
              <a:t>We’ll have a fix for  you to avoid the problem soon</a:t>
            </a:r>
          </a:p>
          <a:p>
            <a:r>
              <a:rPr lang="en-US" dirty="0" smtClean="0"/>
              <a:t>For the moment please put a comment in  your spreadsheet saying you used a Mac to make it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5602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 Worksheet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8588" y="6369050"/>
            <a:ext cx="500062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pic>
        <p:nvPicPr>
          <p:cNvPr id="5" name="Picture 4" descr="Assumption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6057" y="1332412"/>
            <a:ext cx="8316686" cy="5220788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Possibilities Worksheet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8588" y="6369050"/>
            <a:ext cx="500062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10" name="Picture 9" descr="Possibilities-1of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028" y="1363527"/>
            <a:ext cx="8686801" cy="241381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1" name="Picture 10" descr="Possibilities-2of2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15155" y="4101148"/>
            <a:ext cx="4667588" cy="2190795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Column Width incompatibility between Mac and PC versions of Excel</a:t>
            </a:r>
          </a:p>
          <a:p>
            <a:r>
              <a:rPr lang="en-US" dirty="0" smtClean="0"/>
              <a:t>We’ll have a fix for  you to avoid the problem soon</a:t>
            </a:r>
          </a:p>
          <a:p>
            <a:r>
              <a:rPr lang="en-US" dirty="0" smtClean="0"/>
              <a:t>For the moment please put a comment in  your spreadsheet saying you used a Mac to make it</a:t>
            </a:r>
          </a:p>
          <a:p>
            <a:endParaRPr lang="en-US" dirty="0" smtClean="0"/>
          </a:p>
          <a:p>
            <a:r>
              <a:rPr lang="en-US" dirty="0" smtClean="0"/>
              <a:t>Reminder – Exams are on Office 2007 on PC, if you haven’t spend time using it, you should start.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224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Excel Function MIN</a:t>
            </a:r>
          </a:p>
          <a:p>
            <a:r>
              <a:rPr lang="en-US" dirty="0"/>
              <a:t>Excel Function INT</a:t>
            </a:r>
          </a:p>
          <a:p>
            <a:r>
              <a:rPr lang="en-US" dirty="0"/>
              <a:t>Named cells and cross-sheet references</a:t>
            </a:r>
          </a:p>
          <a:p>
            <a:r>
              <a:rPr lang="en-US" dirty="0"/>
              <a:t>Using Excel formulas </a:t>
            </a:r>
            <a:r>
              <a:rPr lang="en-US" dirty="0" smtClean="0"/>
              <a:t>to represent individual constraints</a:t>
            </a:r>
          </a:p>
          <a:p>
            <a:r>
              <a:rPr lang="en-US" dirty="0" smtClean="0"/>
              <a:t>Use Excel formulas to solve and clearly illustrate a business optimization problem involving two variables and multiple constraints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48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A8A4-1476-48CF-93E6-A11D69665588}" type="slidenum">
              <a:rPr lang="en-US"/>
              <a:pPr/>
              <a:t>6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Filling Right</a:t>
            </a:r>
            <a:endParaRPr lang="en-US" dirty="0"/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989013" y="3105150"/>
            <a:ext cx="7862887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Which equation calculates the average of all the grades for lab 1 and can be </a:t>
            </a:r>
            <a:r>
              <a:rPr lang="en-US" sz="2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filled right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to correctly calculate the average grades in columns C through D. The equation </a:t>
            </a:r>
            <a:r>
              <a:rPr lang="en-US" sz="2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must not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use constants.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1890713" y="4589463"/>
            <a:ext cx="57848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a) </a:t>
            </a:r>
            <a:r>
              <a:rPr lang="en-US" sz="2200"/>
              <a:t>= AVERAGE(B2+B3+B4)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b)</a:t>
            </a:r>
            <a:r>
              <a:rPr lang="en-US" sz="2200">
                <a:solidFill>
                  <a:srgbClr val="0066FF"/>
                </a:solidFill>
              </a:rPr>
              <a:t> </a:t>
            </a:r>
            <a:r>
              <a:rPr lang="en-US" sz="2200"/>
              <a:t>= AVERAGE($B$2+$B$3+$B$4)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c)</a:t>
            </a:r>
            <a:r>
              <a:rPr lang="en-US" sz="2200">
                <a:solidFill>
                  <a:srgbClr val="0066FF"/>
                </a:solidFill>
              </a:rPr>
              <a:t> </a:t>
            </a:r>
            <a:r>
              <a:rPr lang="en-US" sz="2200"/>
              <a:t>= SUM($B$2:$B$4)/3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d)</a:t>
            </a:r>
            <a:r>
              <a:rPr lang="en-US" sz="2200">
                <a:solidFill>
                  <a:srgbClr val="0066FF"/>
                </a:solidFill>
              </a:rPr>
              <a:t> </a:t>
            </a:r>
            <a:r>
              <a:rPr lang="en-US" sz="2200"/>
              <a:t>= AVERAGE(B2:B4)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e)</a:t>
            </a:r>
            <a:r>
              <a:rPr lang="en-US" sz="2200">
                <a:solidFill>
                  <a:srgbClr val="0066FF"/>
                </a:solidFill>
              </a:rPr>
              <a:t> </a:t>
            </a:r>
            <a:r>
              <a:rPr lang="en-US" sz="2200"/>
              <a:t>= AVERAGE($B$2:$B$4)</a:t>
            </a:r>
          </a:p>
        </p:txBody>
      </p:sp>
      <p:graphicFrame>
        <p:nvGraphicFramePr>
          <p:cNvPr id="196613" name="Object 5"/>
          <p:cNvGraphicFramePr>
            <a:graphicFrameLocks noChangeAspect="1"/>
          </p:cNvGraphicFramePr>
          <p:nvPr/>
        </p:nvGraphicFramePr>
        <p:xfrm>
          <a:off x="785813" y="1219200"/>
          <a:ext cx="5087937" cy="1855788"/>
        </p:xfrm>
        <a:graphic>
          <a:graphicData uri="http://schemas.openxmlformats.org/presentationml/2006/ole">
            <p:oleObj spid="_x0000_s167939" name="Image" r:id="rId3" imgW="6615873" imgH="2412698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271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Named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398380"/>
            <a:ext cx="7772400" cy="1909823"/>
          </a:xfrm>
        </p:spPr>
        <p:txBody>
          <a:bodyPr/>
          <a:lstStyle/>
          <a:p>
            <a:r>
              <a:rPr lang="en-US" dirty="0" smtClean="0"/>
              <a:t>In Excel, the user can assign a </a:t>
            </a:r>
            <a:r>
              <a:rPr lang="en-US" b="1" i="1" dirty="0" smtClean="0">
                <a:solidFill>
                  <a:srgbClr val="996633"/>
                </a:solidFill>
              </a:rPr>
              <a:t>name</a:t>
            </a:r>
            <a:r>
              <a:rPr lang="en-US" dirty="0" smtClean="0"/>
              <a:t> to a cell or a range of cells.</a:t>
            </a:r>
          </a:p>
          <a:p>
            <a:r>
              <a:rPr lang="en-US" dirty="0" smtClean="0"/>
              <a:t>Such names can be used in equations in place of </a:t>
            </a:r>
            <a:r>
              <a:rPr lang="en-US" b="1" i="1" dirty="0" smtClean="0"/>
              <a:t>absolute cell references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F04A-2C06-4A6B-BE90-83B7CA37182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 descr="Name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6980" y="1399724"/>
            <a:ext cx="6196826" cy="2438095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2755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Cells: Excel 2007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630" y="2476982"/>
            <a:ext cx="3646026" cy="4051139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Select the cell you want to name.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Right click in the selected cell and select “Name a Range...”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Enter the name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Select the Scope.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Click OK.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F04A-2C06-4A6B-BE90-83B7CA37182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 descr="Name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502" y="1317408"/>
            <a:ext cx="4088889" cy="1028571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6" name="Picture 5" descr="Nam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92861" y="1963235"/>
            <a:ext cx="3877519" cy="89388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8" name="Picture 7" descr="Nam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804" y="3155628"/>
            <a:ext cx="4587278" cy="346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75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Cells: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Scope is Worksheet</a:t>
            </a:r>
          </a:p>
          <a:p>
            <a:r>
              <a:rPr lang="en-US" dirty="0" smtClean="0"/>
              <a:t>This is generally what you want</a:t>
            </a:r>
          </a:p>
          <a:p>
            <a:r>
              <a:rPr lang="en-US" dirty="0" smtClean="0"/>
              <a:t>This makes the reference a cross-sheet reference: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0B05-C5E8-407E-97E9-B857D154260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66655" y="3754582"/>
            <a:ext cx="2467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Sheet$A$1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8657</TotalTime>
  <Words>1411</Words>
  <Application>Microsoft Office PowerPoint</Application>
  <PresentationFormat>On-screen Show (4:3)</PresentationFormat>
  <Paragraphs>189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Layers</vt:lpstr>
      <vt:lpstr>Image</vt:lpstr>
      <vt:lpstr>Equation</vt:lpstr>
      <vt:lpstr>CS-150L Computing for Business Students Lab 6:  Business Optimization</vt:lpstr>
      <vt:lpstr>Schedule</vt:lpstr>
      <vt:lpstr>Mac Users</vt:lpstr>
      <vt:lpstr>Mac Users</vt:lpstr>
      <vt:lpstr>Objectives</vt:lpstr>
      <vt:lpstr>Quiz: Filling Right</vt:lpstr>
      <vt:lpstr>Use of Named Cells</vt:lpstr>
      <vt:lpstr>Named Cells: Excel 2007</vt:lpstr>
      <vt:lpstr>Named Cells: Scope</vt:lpstr>
      <vt:lpstr>Name Manager</vt:lpstr>
      <vt:lpstr>Named Cells: Excel 2003</vt:lpstr>
      <vt:lpstr>Writing a Math Equation in Excel</vt:lpstr>
      <vt:lpstr>Exponents</vt:lpstr>
      <vt:lpstr>Quiz: Exponents</vt:lpstr>
      <vt:lpstr>Quiz: Math to Excel</vt:lpstr>
      <vt:lpstr>Quiz: Math to Excel </vt:lpstr>
      <vt:lpstr>Excel MIN() function</vt:lpstr>
      <vt:lpstr>Excel INT() function</vt:lpstr>
      <vt:lpstr>Excel INT() Function</vt:lpstr>
      <vt:lpstr>Business Optimization </vt:lpstr>
      <vt:lpstr>Strategy (for two variables X and Y)</vt:lpstr>
      <vt:lpstr>Classic Example</vt:lpstr>
      <vt:lpstr>Classic Example: Constraints</vt:lpstr>
      <vt:lpstr>Slide 24</vt:lpstr>
      <vt:lpstr>Cookie Business Scenario - Part 1</vt:lpstr>
      <vt:lpstr>Cookie Business Scenario - Part 2</vt:lpstr>
      <vt:lpstr>Cookie Business Scenario - Part 3</vt:lpstr>
      <vt:lpstr>Cookie Business Scenario - Part 4</vt:lpstr>
      <vt:lpstr>Cookie Business Scenario - Part 5</vt:lpstr>
      <vt:lpstr>Constants Worksheet</vt:lpstr>
      <vt:lpstr>Possibilities Worksheet</vt:lpstr>
    </vt:vector>
  </TitlesOfParts>
  <Company>University of New Mexico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CS-150L – Lab 12</dc:title>
  <dc:creator>Joel Castellanos</dc:creator>
  <cp:lastModifiedBy>IT UNM</cp:lastModifiedBy>
  <cp:revision>256</cp:revision>
  <dcterms:created xsi:type="dcterms:W3CDTF">2007-11-20T15:05:15Z</dcterms:created>
  <dcterms:modified xsi:type="dcterms:W3CDTF">2010-09-29T23:06:38Z</dcterms:modified>
</cp:coreProperties>
</file>