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7" r:id="rId3"/>
    <p:sldId id="330" r:id="rId4"/>
    <p:sldId id="328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09" r:id="rId14"/>
    <p:sldId id="339" r:id="rId15"/>
    <p:sldId id="340" r:id="rId16"/>
    <p:sldId id="341" r:id="rId17"/>
    <p:sldId id="329" r:id="rId18"/>
    <p:sldId id="267" r:id="rId19"/>
    <p:sldId id="325" r:id="rId20"/>
    <p:sldId id="303" r:id="rId21"/>
    <p:sldId id="305" r:id="rId22"/>
    <p:sldId id="326" r:id="rId23"/>
    <p:sldId id="311" r:id="rId24"/>
    <p:sldId id="307" r:id="rId25"/>
    <p:sldId id="308" r:id="rId26"/>
    <p:sldId id="342" r:id="rId27"/>
    <p:sldId id="310" r:id="rId28"/>
    <p:sldId id="313" r:id="rId29"/>
    <p:sldId id="312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3300"/>
    <a:srgbClr val="996633"/>
    <a:srgbClr val="0033CC"/>
    <a:srgbClr val="FF33CC"/>
    <a:srgbClr val="CC0099"/>
    <a:srgbClr val="33CC33"/>
    <a:srgbClr val="0066FF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854" autoAdjust="0"/>
  </p:normalViewPr>
  <p:slideViewPr>
    <p:cSldViewPr snapToGrid="0">
      <p:cViewPr varScale="1">
        <p:scale>
          <a:sx n="51" d="100"/>
          <a:sy n="5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089A2B-56A8-4E79-B576-059B0B8F2D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D5038B2-190E-408E-A300-5707B7F3A5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8D9A1C72-697D-4BD6-984B-020330C47EDC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4D0CC-174C-45D0-888C-641C700CED72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7CE15-6481-4781-A461-205C5EE8C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AECFB-C137-4AA0-B283-9504AC6EB744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D72F-A475-4E4D-AA96-5F49D8057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364" y="6379285"/>
            <a:ext cx="489473" cy="304800"/>
          </a:xfrm>
        </p:spPr>
        <p:txBody>
          <a:bodyPr/>
          <a:lstStyle>
            <a:lvl1pPr algn="ctr">
              <a:defRPr sz="1400" b="1"/>
            </a:lvl1pPr>
          </a:lstStyle>
          <a:p>
            <a:fld id="{B70B9E7F-0414-4D3D-8CB5-07C6E0F98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16F21-336B-4BE3-A58E-2FA8E083E4D1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BBDB0-7401-4A35-8202-A5CBE5D57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69D0B-A247-4A39-9F0B-B6D17E59223F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0681-ECF1-4FB0-98D4-8574D6EEF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EEB8E-8072-48AD-AD50-EC61EE06BEA7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A232-FCDB-4B82-922A-E627030FC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83438-784C-4E4B-89FE-FFA5EB859812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4CCB2-F227-401D-84FE-F2A9ECD56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E2613-6CF6-4EA2-AF53-80174392418E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D3C4A-7C94-4AE0-8177-854D23AA3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79AFA-D1E8-4D64-89C7-4371423250EE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11A29-E66E-4075-BB19-B83F9BD9F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8452C-C4C7-4057-A5CD-77B80E91AD34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2ACDF-42B7-461B-8469-A5AF42FBC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B660DDD-4647-4FB5-BAEF-2E09946EFCFE}" type="datetime1">
              <a:rPr lang="en-US"/>
              <a:pPr/>
              <a:t>10/13/2010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BB3412-6311-4F04-8231-BED34EC63A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6633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B9710281-8E3A-4C85-B459-728F89063343}" type="datetime1">
              <a:rPr lang="en-US"/>
              <a:pPr/>
              <a:t>10/13/2010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5197" y="1016391"/>
            <a:ext cx="6629400" cy="2209800"/>
          </a:xfrm>
        </p:spPr>
        <p:txBody>
          <a:bodyPr/>
          <a:lstStyle/>
          <a:p>
            <a:r>
              <a:rPr lang="en-US" dirty="0"/>
              <a:t>CS-150L</a:t>
            </a:r>
            <a:br>
              <a:rPr lang="en-US" dirty="0"/>
            </a:br>
            <a:r>
              <a:rPr lang="en-US" dirty="0"/>
              <a:t>Computing for Business Students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Midterm Exam Review</a:t>
            </a:r>
            <a:endParaRPr lang="en-US" sz="32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/>
            <a:r>
              <a:rPr lang="en-US" sz="2000" dirty="0"/>
              <a:t>Instructor: </a:t>
            </a:r>
          </a:p>
          <a:p>
            <a:pPr marL="457200" indent="-457200" algn="l"/>
            <a:r>
              <a:rPr lang="en-US" sz="2000" dirty="0"/>
              <a:t>   </a:t>
            </a:r>
            <a:r>
              <a:rPr lang="en-US" sz="2000" dirty="0" smtClean="0"/>
              <a:t>Matthew </a:t>
            </a:r>
            <a:r>
              <a:rPr lang="en-US" sz="2000" dirty="0" err="1" smtClean="0"/>
              <a:t>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e-mail: </a:t>
            </a:r>
            <a:r>
              <a:rPr lang="en-US" sz="2000" dirty="0" smtClean="0"/>
              <a:t>barrick@cs.unm.edu</a:t>
            </a:r>
            <a:endParaRPr lang="en-US" sz="2000" dirty="0"/>
          </a:p>
          <a:p>
            <a:pPr marL="457200" indent="-457200" algn="l"/>
            <a:r>
              <a:rPr lang="en-US" sz="2000" dirty="0" smtClean="0"/>
              <a:t>   www.cs.unm.edu/~barrick</a:t>
            </a:r>
          </a:p>
          <a:p>
            <a:pPr marL="457200" indent="-457200" algn="l"/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2000" dirty="0" smtClean="0"/>
              <a:t>Office</a:t>
            </a:r>
            <a:r>
              <a:rPr lang="en-US" sz="2000" dirty="0"/>
              <a:t>: Farris Engineering  Center (FEC) room </a:t>
            </a:r>
            <a:r>
              <a:rPr lang="en-US" sz="2000" dirty="0" smtClean="0"/>
              <a:t>106</a:t>
            </a:r>
            <a:endParaRPr lang="en-US" sz="2000" dirty="0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835525" y="3597275"/>
          <a:ext cx="3863975" cy="2600325"/>
        </p:xfrm>
        <a:graphic>
          <a:graphicData uri="http://schemas.openxmlformats.org/presentationml/2006/ole">
            <p:oleObj spid="_x0000_s2059" name="Chart" r:id="rId3" imgW="4541465" imgH="207249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Fills: Visual Basic Editor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1208649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Open the </a:t>
            </a:r>
            <a:r>
              <a:rPr lang="en-US" sz="2200" b="1" i="1" dirty="0" smtClean="0"/>
              <a:t>Visual Basic Editor</a:t>
            </a:r>
            <a:r>
              <a:rPr lang="en-US" sz="2200" dirty="0" smtClean="0"/>
              <a:t>. This can be done by pressing </a:t>
            </a:r>
            <a:r>
              <a:rPr lang="en-US" sz="2200" b="1" i="1" dirty="0" smtClean="0"/>
              <a:t>ALT+F11</a:t>
            </a:r>
            <a:r>
              <a:rPr lang="en-US" sz="2200" dirty="0" smtClean="0"/>
              <a:t> or by selecting </a:t>
            </a:r>
            <a:r>
              <a:rPr lang="en-US" sz="2200" b="1" i="1" dirty="0" smtClean="0"/>
              <a:t>Visual Basic</a:t>
            </a:r>
            <a:r>
              <a:rPr lang="en-US" sz="2200" dirty="0" smtClean="0"/>
              <a:t> from the </a:t>
            </a:r>
            <a:r>
              <a:rPr lang="en-US" sz="2200" b="1" i="1" dirty="0" smtClean="0"/>
              <a:t>Developer tab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Picture 5" descr="PatternFill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77" y="2177169"/>
            <a:ext cx="6330461" cy="445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7813"/>
            <a:ext cx="8004517" cy="712787"/>
          </a:xfrm>
        </p:spPr>
        <p:txBody>
          <a:bodyPr/>
          <a:lstStyle/>
          <a:p>
            <a:r>
              <a:rPr lang="en-US" dirty="0" smtClean="0"/>
              <a:t>Chart Pattern Fills: Immediate Window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5175738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From the Visual Basic Editor, open the </a:t>
            </a:r>
            <a:r>
              <a:rPr lang="en-US" sz="2200" b="1" i="1" dirty="0" smtClean="0"/>
              <a:t>Immediate Window</a:t>
            </a:r>
            <a:r>
              <a:rPr lang="en-US" sz="2200" dirty="0" smtClean="0"/>
              <a:t> by pressing </a:t>
            </a:r>
            <a:r>
              <a:rPr lang="en-US" sz="2200" b="1" i="1" dirty="0" err="1" smtClean="0"/>
              <a:t>CTRL+G</a:t>
            </a:r>
            <a:r>
              <a:rPr lang="en-US" sz="2200" dirty="0" smtClean="0"/>
              <a:t> or by selecting “Immediate Window” from the Visual Basic Editor “View” menu.</a:t>
            </a:r>
          </a:p>
        </p:txBody>
      </p:sp>
      <p:pic>
        <p:nvPicPr>
          <p:cNvPr id="6" name="Picture 5" descr="PatternFill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467" y="2473171"/>
            <a:ext cx="6780627" cy="41125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5795890" y="5852160"/>
            <a:ext cx="2715065" cy="1406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selection.fill.patterned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89916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In the immediate window, enter the following command:</a:t>
            </a:r>
            <a:br>
              <a:rPr lang="en-US" sz="2200" dirty="0" smtClean="0"/>
            </a:b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selection.fill.patterned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(25)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Picture 5" descr="PatternFill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3884" y="2116689"/>
            <a:ext cx="6779926" cy="41338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38995" y="6288258"/>
            <a:ext cx="6346875" cy="39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values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give different patterns.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13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your regular lab class.</a:t>
            </a:r>
          </a:p>
          <a:p>
            <a:r>
              <a:rPr lang="en-US" dirty="0"/>
              <a:t>Must use Lab </a:t>
            </a:r>
            <a:r>
              <a:rPr lang="en-US" b="1" dirty="0"/>
              <a:t>Windows XP </a:t>
            </a:r>
            <a:r>
              <a:rPr lang="en-US" dirty="0"/>
              <a:t>computer with Excel </a:t>
            </a:r>
            <a:r>
              <a:rPr lang="en-US" dirty="0" smtClean="0"/>
              <a:t>2007</a:t>
            </a:r>
            <a:endParaRPr lang="en-US" dirty="0"/>
          </a:p>
          <a:p>
            <a:endParaRPr lang="en-US" dirty="0"/>
          </a:p>
        </p:txBody>
      </p:sp>
      <p:pic>
        <p:nvPicPr>
          <p:cNvPr id="198661" name="Picture 5" descr="Newwork-secu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75" y="2354263"/>
            <a:ext cx="4441825" cy="3946525"/>
          </a:xfrm>
          <a:prstGeom prst="rect">
            <a:avLst/>
          </a:prstGeom>
          <a:noFill/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82638" y="3175000"/>
            <a:ext cx="3708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 </a:t>
            </a:r>
            <a:r>
              <a:rPr lang="en-US" sz="2400" b="1" i="1"/>
              <a:t>will</a:t>
            </a:r>
            <a:r>
              <a:rPr lang="en-US" sz="2400"/>
              <a:t> check ITS internet usage logs for DSH 141 at the end of the week.</a:t>
            </a:r>
          </a:p>
          <a:p>
            <a:pPr>
              <a:spcBef>
                <a:spcPct val="50000"/>
              </a:spcBef>
            </a:pPr>
            <a:r>
              <a:rPr lang="en-US" sz="2400"/>
              <a:t>This does not include layer 3 information (user data packets), but does include IP addresses.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14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</a:t>
            </a:r>
            <a:r>
              <a:rPr lang="en-US" dirty="0"/>
              <a:t>use Lab </a:t>
            </a:r>
            <a:r>
              <a:rPr lang="en-US" b="1" dirty="0"/>
              <a:t>Windows XP </a:t>
            </a:r>
            <a:r>
              <a:rPr lang="en-US" dirty="0"/>
              <a:t>computer with Excel </a:t>
            </a:r>
            <a:r>
              <a:rPr lang="en-US" dirty="0" smtClean="0"/>
              <a:t>2007</a:t>
            </a:r>
            <a:endParaRPr lang="en-US" dirty="0"/>
          </a:p>
          <a:p>
            <a:pPr lvl="1"/>
            <a:r>
              <a:rPr lang="en-US" dirty="0" smtClean="0"/>
              <a:t>That means Mac users should practice on Lab Machines!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Yes, we actually </a:t>
            </a:r>
            <a:r>
              <a:rPr lang="en-US" b="1" i="1" dirty="0" smtClean="0"/>
              <a:t>do </a:t>
            </a:r>
            <a:r>
              <a:rPr lang="en-US" dirty="0" smtClean="0"/>
              <a:t>this!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82638" y="3175000"/>
            <a:ext cx="370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 </a:t>
            </a:r>
            <a:r>
              <a:rPr lang="en-US" sz="2400" b="1" i="1" dirty="0"/>
              <a:t>will</a:t>
            </a:r>
            <a:r>
              <a:rPr lang="en-US" sz="2400" dirty="0"/>
              <a:t> check ITS internet usage logs for DSH 141 at the end of the week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15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9 and 10 (</a:t>
            </a:r>
            <a:r>
              <a:rPr lang="en-US" dirty="0" err="1" smtClean="0"/>
              <a:t>a.k.a</a:t>
            </a:r>
            <a:r>
              <a:rPr lang="en-US" dirty="0" smtClean="0"/>
              <a:t> You) have 75 minute labs</a:t>
            </a:r>
          </a:p>
          <a:p>
            <a:r>
              <a:rPr lang="en-US" dirty="0" smtClean="0"/>
              <a:t>The exam takes 50 minutes</a:t>
            </a:r>
          </a:p>
          <a:p>
            <a:r>
              <a:rPr lang="en-US" dirty="0" smtClean="0"/>
              <a:t>As a courtesy to those that might have traffic/parking problems and for those last minute questions, the exam will begin 10 minutes into the lab.</a:t>
            </a:r>
          </a:p>
          <a:p>
            <a:r>
              <a:rPr lang="en-US" dirty="0" smtClean="0"/>
              <a:t>Don’t plan on being late! But don’t worry if you are normally a little late that you will have a big problem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16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print your exams</a:t>
            </a:r>
          </a:p>
          <a:p>
            <a:pPr lvl="1"/>
            <a:r>
              <a:rPr lang="en-US" dirty="0" smtClean="0"/>
              <a:t>Factor in time for printing (sometimes there is a line)</a:t>
            </a:r>
          </a:p>
          <a:p>
            <a:pPr lvl="1"/>
            <a:r>
              <a:rPr lang="en-US" dirty="0" smtClean="0"/>
              <a:t>Make sure you have money on your card (some extra in case of problems never hurts, $1.00 should be more than enough).</a:t>
            </a:r>
          </a:p>
          <a:p>
            <a:pPr lvl="1"/>
            <a:r>
              <a:rPr lang="en-US" dirty="0" smtClean="0"/>
              <a:t>If you have not used the lab printing system, use it before exam day. It’s not hard to use, but you don’t want to surprised.</a:t>
            </a:r>
          </a:p>
          <a:p>
            <a:pPr lvl="1"/>
            <a:r>
              <a:rPr lang="en-US" dirty="0" smtClean="0"/>
              <a:t>You need your card to print! Don’t leave it at home.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ACB-6B2A-4F02-8E01-888063A8AB53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77813"/>
            <a:ext cx="5384800" cy="712787"/>
          </a:xfrm>
        </p:spPr>
        <p:txBody>
          <a:bodyPr/>
          <a:lstStyle/>
          <a:p>
            <a:r>
              <a:rPr lang="en-US"/>
              <a:t>Exam Time </a:t>
            </a:r>
            <a:r>
              <a:rPr lang="en-US" b="1">
                <a:sym typeface="Symbol" pitchFamily="18" charset="2"/>
              </a:rPr>
              <a:t>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Learn Time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73" y="1238664"/>
            <a:ext cx="8060013" cy="5321162"/>
          </a:xfrm>
        </p:spPr>
        <p:txBody>
          <a:bodyPr/>
          <a:lstStyle/>
          <a:p>
            <a:r>
              <a:rPr lang="en-US" sz="2400" dirty="0"/>
              <a:t>Be cognizant of the clock.</a:t>
            </a:r>
          </a:p>
          <a:p>
            <a:r>
              <a:rPr lang="en-US" sz="2400" dirty="0"/>
              <a:t>This is a practical exam. </a:t>
            </a:r>
          </a:p>
          <a:p>
            <a:pPr lvl="1"/>
            <a:r>
              <a:rPr lang="en-US" sz="2400" dirty="0"/>
              <a:t>You are in front of the computer. </a:t>
            </a:r>
            <a:endParaRPr lang="en-US" sz="2400" dirty="0" smtClean="0"/>
          </a:p>
          <a:p>
            <a:pPr lvl="1"/>
            <a:r>
              <a:rPr lang="en-US" sz="2400" dirty="0" smtClean="0"/>
              <a:t>But, there is not much time to:</a:t>
            </a:r>
            <a:endParaRPr lang="en-US" sz="2400" dirty="0"/>
          </a:p>
          <a:p>
            <a:pPr lvl="2"/>
            <a:r>
              <a:rPr lang="en-US" sz="2400" dirty="0"/>
              <a:t>Explore dialogs, </a:t>
            </a:r>
          </a:p>
          <a:p>
            <a:pPr lvl="2"/>
            <a:r>
              <a:rPr lang="en-US" sz="2400" dirty="0"/>
              <a:t>Click around, </a:t>
            </a:r>
          </a:p>
          <a:p>
            <a:pPr lvl="2"/>
            <a:r>
              <a:rPr lang="en-US" sz="2400" dirty="0"/>
              <a:t>Read help </a:t>
            </a:r>
            <a:r>
              <a:rPr lang="en-US" sz="2400" dirty="0" smtClean="0"/>
              <a:t>files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Some people, even when they study, need more time.</a:t>
            </a:r>
          </a:p>
          <a:p>
            <a:pPr lvl="1"/>
            <a:r>
              <a:rPr lang="en-US" sz="2400" dirty="0" smtClean="0"/>
              <a:t>If you are such a person, make arrangements BEFORE the final.</a:t>
            </a:r>
          </a:p>
          <a:p>
            <a:pPr lvl="1"/>
            <a:r>
              <a:rPr lang="en-US" sz="2400" dirty="0" smtClean="0"/>
              <a:t>Best to document your disability, then you can use UNM Accessibility Services.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139700"/>
            <a:ext cx="299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734383" y="2474844"/>
            <a:ext cx="2009775" cy="1465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93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shcan BB"/>
              </a:rPr>
              <a:t>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E4BB-A7FF-478A-A603-08DAE7709F9C}" type="slidenum">
              <a:rPr lang="en-US"/>
              <a:pPr/>
              <a:t>18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Weighted Average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3489325"/>
            <a:ext cx="8020050" cy="3100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Which equation can be </a:t>
            </a:r>
            <a:r>
              <a:rPr lang="en-US" sz="2000" i="1"/>
              <a:t>filled right </a:t>
            </a:r>
            <a:r>
              <a:rPr lang="en-US" sz="2000"/>
              <a:t>from cell C6, to correctly calculate the weighted average in cells C6:E6?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a) </a:t>
            </a:r>
            <a:r>
              <a:rPr lang="en-US" sz="2000"/>
              <a:t>=</a:t>
            </a:r>
            <a:r>
              <a:rPr lang="de-DE" sz="2000"/>
              <a:t>($C$2*B2+$C$3*B3+$C$4*B4+$C$5*B5)/SUM($B$2:$B$5)</a:t>
            </a: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b) </a:t>
            </a:r>
            <a:r>
              <a:rPr lang="en-US" sz="2000"/>
              <a:t>=</a:t>
            </a:r>
            <a:r>
              <a:rPr lang="de-DE" sz="2000"/>
              <a:t>(C2*$B$2+C3*$B$3+C4*$B$4+C5*$B$5)/SUM($B$2:$B$5)</a:t>
            </a:r>
            <a:r>
              <a:rPr lang="en-US" sz="2000">
                <a:solidFill>
                  <a:srgbClr val="0066FF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c)</a:t>
            </a:r>
            <a:r>
              <a:rPr lang="en-US" sz="2000"/>
              <a:t> =</a:t>
            </a:r>
            <a:r>
              <a:rPr lang="de-DE" sz="2000"/>
              <a:t>($C$2*B2+$C$3*B3+$C$4*B4+$C$5*B5)/SUM(B2:B5)</a:t>
            </a: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d)</a:t>
            </a:r>
            <a:r>
              <a:rPr lang="en-US" sz="2000"/>
              <a:t> =AVERAGE</a:t>
            </a:r>
            <a:r>
              <a:rPr lang="de-DE" sz="2000"/>
              <a:t>(C2:C5)</a:t>
            </a: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e)</a:t>
            </a:r>
            <a:r>
              <a:rPr lang="en-US" sz="2000"/>
              <a:t> =AVERAGE</a:t>
            </a:r>
            <a:r>
              <a:rPr lang="de-DE" sz="2000"/>
              <a:t>(C2:C5)/SUM(B2:B5)</a:t>
            </a:r>
            <a:endParaRPr lang="en-US" sz="2000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952500" y="1341438"/>
          <a:ext cx="6653213" cy="1981200"/>
        </p:xfrm>
        <a:graphic>
          <a:graphicData uri="http://schemas.openxmlformats.org/presentationml/2006/ole">
            <p:oleObj spid="_x0000_s137221" name="Image" r:id="rId3" imgW="6653968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2787"/>
          </a:xfrm>
        </p:spPr>
        <p:txBody>
          <a:bodyPr/>
          <a:lstStyle/>
          <a:p>
            <a:r>
              <a:rPr lang="en-US" dirty="0" smtClean="0"/>
              <a:t>Quiz: Weighted Average Again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77875" y="1303338"/>
          <a:ext cx="6491288" cy="2020887"/>
        </p:xfrm>
        <a:graphic>
          <a:graphicData uri="http://schemas.openxmlformats.org/presentationml/2006/ole">
            <p:oleObj spid="_x0000_s192514" name="Image" r:id="rId3" imgW="14234921" imgH="4431746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8050" y="3351213"/>
            <a:ext cx="74279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Enter an equation calculating </a:t>
            </a:r>
            <a:r>
              <a:rPr lang="en-US" sz="2200" dirty="0" err="1">
                <a:solidFill>
                  <a:srgbClr val="996633"/>
                </a:solidFill>
              </a:rPr>
              <a:t>Ori’s</a:t>
            </a:r>
            <a:r>
              <a:rPr lang="en-US" sz="2200" dirty="0">
                <a:solidFill>
                  <a:srgbClr val="996633"/>
                </a:solidFill>
              </a:rPr>
              <a:t> final grade This equation must be entered so that it can be filled down to correctly calculate the grades in E4:E6. The equation MUST NOT use any constants.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3588" y="4818063"/>
            <a:ext cx="816451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996633"/>
                </a:solidFill>
              </a:rPr>
              <a:t>a)</a:t>
            </a:r>
            <a:r>
              <a:rPr lang="en-US" sz="2200">
                <a:solidFill>
                  <a:srgbClr val="0066FF"/>
                </a:solidFill>
              </a:rPr>
              <a:t> </a:t>
            </a:r>
            <a:r>
              <a:rPr lang="en-US" sz="2200"/>
              <a:t>= (B2*$B$8 + C2*$B$8  + D2*$B$9) / ($B$8 + $B$8  + $B$9)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996633"/>
                </a:solidFill>
              </a:rPr>
              <a:t>b)</a:t>
            </a:r>
            <a:r>
              <a:rPr lang="en-US" sz="2200">
                <a:solidFill>
                  <a:srgbClr val="0066FF"/>
                </a:solidFill>
              </a:rPr>
              <a:t> </a:t>
            </a:r>
            <a:r>
              <a:rPr lang="en-US" sz="2200"/>
              <a:t>= (B2*$B$8 + C2*$B$8  + D2*$B$9) / (2*$B$8 + $B$9)</a:t>
            </a:r>
            <a:r>
              <a:rPr lang="en-US" sz="2200">
                <a:solidFill>
                  <a:srgbClr val="0066FF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996633"/>
                </a:solidFill>
              </a:rPr>
              <a:t>c)</a:t>
            </a:r>
            <a:r>
              <a:rPr lang="en-US" sz="2200">
                <a:solidFill>
                  <a:srgbClr val="0066FF"/>
                </a:solidFill>
              </a:rPr>
              <a:t> </a:t>
            </a:r>
            <a:r>
              <a:rPr lang="en-US" sz="2200"/>
              <a:t>= (B2*$B$8 + C2*$B$8  + D2*$B$9) / 40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996633"/>
                </a:solidFill>
              </a:rPr>
              <a:t>d)</a:t>
            </a:r>
            <a:r>
              <a:rPr lang="en-US" sz="2200">
                <a:solidFill>
                  <a:srgbClr val="0066FF"/>
                </a:solidFill>
              </a:rPr>
              <a:t> </a:t>
            </a:r>
            <a:r>
              <a:rPr lang="en-US" sz="2200"/>
              <a:t>= (B2 + C2  + 2*D2) /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82757"/>
            <a:ext cx="8209722" cy="54168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This Week (Oct 11):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Today: </a:t>
            </a:r>
            <a:r>
              <a:rPr lang="en-US" sz="2400" dirty="0" smtClean="0"/>
              <a:t>Midterm </a:t>
            </a:r>
            <a:r>
              <a:rPr lang="en-US" sz="2400" dirty="0" smtClean="0"/>
              <a:t>Exam </a:t>
            </a:r>
            <a:r>
              <a:rPr lang="en-US" sz="2400" dirty="0" smtClean="0"/>
              <a:t>Review</a:t>
            </a:r>
            <a:endParaRPr lang="en-US" sz="2400" dirty="0" smtClean="0"/>
          </a:p>
          <a:p>
            <a:pPr lvl="1">
              <a:spcBef>
                <a:spcPts val="600"/>
              </a:spcBef>
            </a:pPr>
            <a:r>
              <a:rPr lang="en-US" sz="2400" dirty="0" smtClean="0"/>
              <a:t>No lab assignment this week.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Lab classes </a:t>
            </a:r>
            <a:r>
              <a:rPr lang="en-US" sz="2400" dirty="0" smtClean="0"/>
              <a:t>-</a:t>
            </a:r>
            <a:r>
              <a:rPr lang="en-US" sz="2400" dirty="0" smtClean="0"/>
              <a:t>Exam </a:t>
            </a:r>
            <a:r>
              <a:rPr lang="en-US" sz="2400" dirty="0" smtClean="0"/>
              <a:t>Review, attendance not </a:t>
            </a:r>
            <a:r>
              <a:rPr lang="en-US" sz="2400" dirty="0" smtClean="0"/>
              <a:t>taken (no lab tonight if everybody leaves!)</a:t>
            </a:r>
            <a:endParaRPr lang="en-US" sz="2400" dirty="0" smtClean="0"/>
          </a:p>
          <a:p>
            <a:pPr lvl="1">
              <a:spcBef>
                <a:spcPts val="600"/>
              </a:spcBef>
            </a:pPr>
            <a:r>
              <a:rPr lang="en-US" sz="2400" dirty="0" smtClean="0"/>
              <a:t>Fall Break: Thursday &amp; Friday</a:t>
            </a:r>
            <a:r>
              <a:rPr lang="en-US" sz="24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I have your Lab 5 graded, see me </a:t>
            </a:r>
            <a:r>
              <a:rPr lang="en-US" sz="2400" smtClean="0"/>
              <a:t>after class/in lab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Next Week (Oct 12)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Lecture Lab 8 intro, No </a:t>
            </a:r>
            <a:r>
              <a:rPr lang="en-US" sz="2400" dirty="0" smtClean="0"/>
              <a:t>lab assignment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>
              <a:spcBef>
                <a:spcPts val="600"/>
              </a:spcBef>
            </a:pPr>
            <a:r>
              <a:rPr lang="en-US" sz="2400" dirty="0" smtClean="0"/>
              <a:t>Midterm exam during your regular lab class.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Week of Oct 25: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Lab 8 - Mortgage Loans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479A-8D31-4F77-ADFB-751B01B17BA4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Scenario: Concession Stand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295400"/>
            <a:ext cx="7843837" cy="4976813"/>
          </a:xfrm>
        </p:spPr>
        <p:txBody>
          <a:bodyPr/>
          <a:lstStyle/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A concession stand at the Albuquerque Bio Park sells snow cones for $1.00 each, hot pretzels for $1.50 each and caramel apples for $2.00 each. 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Monday was sunny, and the stand sold 210 snow cones, 55 hot pretzels and 105 caramel apples. 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On Tuesday, the sky was cloudy and the stand sold 85 snow cones, 165 hot pretzels and 100 caramel apples. 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On Wednesday it rained and the stand sold 7 snow cones, 87 hot pretzels and 25 caramel apples.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22-D0CE-4C01-B064-A4BA92639EFE}" type="slidenum">
              <a:rPr lang="en-US"/>
              <a:pPr/>
              <a:t>21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277813"/>
            <a:ext cx="8229600" cy="712787"/>
          </a:xfrm>
        </p:spPr>
        <p:txBody>
          <a:bodyPr/>
          <a:lstStyle/>
          <a:p>
            <a:r>
              <a:rPr lang="en-US" sz="3300" dirty="0" smtClean="0"/>
              <a:t>Concession Stand: Words </a:t>
            </a:r>
            <a:r>
              <a:rPr lang="en-US" sz="3300" dirty="0"/>
              <a:t>to </a:t>
            </a:r>
            <a:r>
              <a:rPr lang="en-US" sz="3300" dirty="0" smtClean="0"/>
              <a:t>Spreadsheet</a:t>
            </a:r>
            <a:endParaRPr lang="en-US" sz="3300" dirty="0"/>
          </a:p>
        </p:txBody>
      </p:sp>
      <p:pic>
        <p:nvPicPr>
          <p:cNvPr id="194569" name="Picture 9" descr="exam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350963"/>
            <a:ext cx="8561388" cy="296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7889875" cy="2235200"/>
          </a:xfrm>
          <a:noFill/>
          <a:ln/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 i="1"/>
              <a:t>background</a:t>
            </a:r>
            <a:r>
              <a:rPr lang="en-US" sz="2000"/>
              <a:t> of each cell of your table must match the figure.</a:t>
            </a:r>
          </a:p>
          <a:p>
            <a:r>
              <a:rPr lang="en-US" sz="2000"/>
              <a:t>The </a:t>
            </a:r>
            <a:r>
              <a:rPr lang="en-US" sz="2000" b="1" i="1"/>
              <a:t>horizontal</a:t>
            </a:r>
            <a:r>
              <a:rPr lang="en-US" sz="2000"/>
              <a:t> and </a:t>
            </a:r>
            <a:r>
              <a:rPr lang="en-US" sz="2000" b="1" i="1"/>
              <a:t>vertical alignment</a:t>
            </a:r>
            <a:r>
              <a:rPr lang="en-US" sz="2000"/>
              <a:t> of the text in your table must match the figure.</a:t>
            </a:r>
          </a:p>
          <a:p>
            <a:r>
              <a:rPr lang="en-US" sz="2000"/>
              <a:t>Cells that are </a:t>
            </a:r>
            <a:r>
              <a:rPr lang="en-US" sz="2000" b="1" i="1"/>
              <a:t>Merged</a:t>
            </a:r>
            <a:r>
              <a:rPr lang="en-US" sz="2000"/>
              <a:t> and formatted with </a:t>
            </a:r>
            <a:r>
              <a:rPr lang="en-US" sz="2000" b="1" i="1"/>
              <a:t>Wrap Text</a:t>
            </a:r>
            <a:r>
              <a:rPr lang="en-US" sz="2000"/>
              <a:t> must match the figure.</a:t>
            </a:r>
          </a:p>
          <a:p>
            <a:r>
              <a:rPr lang="en-US" sz="2000"/>
              <a:t>Cell </a:t>
            </a:r>
            <a:r>
              <a:rPr lang="en-US" sz="2000" b="1" i="1"/>
              <a:t>boarders</a:t>
            </a:r>
            <a:r>
              <a:rPr lang="en-US" sz="2000"/>
              <a:t> must match the figure.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22-D0CE-4C01-B064-A4BA92639EFE}" type="slidenum">
              <a:rPr lang="en-US"/>
              <a:pPr/>
              <a:t>22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 smtClean="0"/>
              <a:t>Concession Stand: Estimate</a:t>
            </a:r>
            <a:endParaRPr lang="en-US" sz="2800" dirty="0"/>
          </a:p>
        </p:txBody>
      </p:sp>
      <p:pic>
        <p:nvPicPr>
          <p:cNvPr id="194569" name="Picture 9" descr="exam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264" y="1294694"/>
            <a:ext cx="7826058" cy="2706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15926" y="4093698"/>
            <a:ext cx="8117059" cy="2588456"/>
          </a:xfrm>
          <a:noFill/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If an equal number of the three items were sold, then the average price of a sale would be $1.50.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On Monday, the average price of an item sold will be the lowest.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On Tuesday, the average will be higher than on Monday, but still below $1.50 since more $1.00 items were sold than $2.00 items.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On Wednesday, the average price of an item sold will be above $1.50.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1D9-F9C4-47B6-A8F4-DC8DEB0093F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Total Items Sold</a:t>
            </a:r>
          </a:p>
        </p:txBody>
      </p:sp>
      <p:pic>
        <p:nvPicPr>
          <p:cNvPr id="200707" name="Picture 3" descr="exam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350963"/>
            <a:ext cx="8561388" cy="296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7889875" cy="2235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What equation should be entered in cell C6?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a) </a:t>
            </a:r>
            <a:r>
              <a:rPr lang="en-US" sz="2000" dirty="0"/>
              <a:t>=sum(C3:C5)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b)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/>
              <a:t>=sum($C$3:$C$5)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c)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/>
              <a:t>=sum(C3:E3)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d) </a:t>
            </a:r>
            <a:r>
              <a:rPr lang="en-US" sz="2000" dirty="0"/>
              <a:t>=sum($C3:$E3)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e)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/>
              <a:t>=sum($C$3:$E$3)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AB06-EB9E-4AA8-9366-1080D744F09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/>
              <a:t>Concession Stand: Total Items Sold</a:t>
            </a:r>
          </a:p>
        </p:txBody>
      </p:sp>
      <p:pic>
        <p:nvPicPr>
          <p:cNvPr id="196613" name="Picture 5" descr="exam2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1368425"/>
            <a:ext cx="8612188" cy="297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6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92175" y="4460875"/>
            <a:ext cx="7889875" cy="2235200"/>
          </a:xfrm>
          <a:noFill/>
          <a:ln/>
        </p:spPr>
        <p:txBody>
          <a:bodyPr/>
          <a:lstStyle/>
          <a:p>
            <a:r>
              <a:rPr lang="en-US" sz="2400" dirty="0"/>
              <a:t>In cell </a:t>
            </a:r>
            <a:r>
              <a:rPr lang="en-US" sz="2400" b="1" dirty="0"/>
              <a:t>C6</a:t>
            </a:r>
            <a:r>
              <a:rPr lang="en-US" sz="2400" dirty="0"/>
              <a:t>, enter an Excel equation that calculates the indicated value. </a:t>
            </a:r>
          </a:p>
          <a:p>
            <a:r>
              <a:rPr lang="en-US" sz="2400" dirty="0"/>
              <a:t>This equation must be entered so that it can be </a:t>
            </a:r>
            <a:r>
              <a:rPr lang="en-US" sz="2400" b="1" dirty="0"/>
              <a:t>filled right</a:t>
            </a:r>
            <a:r>
              <a:rPr lang="en-US" sz="2400" dirty="0"/>
              <a:t> to correctly calculate the values in </a:t>
            </a:r>
            <a:r>
              <a:rPr lang="en-US" sz="2400" b="1" dirty="0"/>
              <a:t>D6:E6</a:t>
            </a:r>
            <a:r>
              <a:rPr lang="en-US" sz="2400" dirty="0"/>
              <a:t>.</a:t>
            </a:r>
          </a:p>
          <a:p>
            <a:r>
              <a:rPr lang="en-US" sz="2400" dirty="0"/>
              <a:t>The equation MUST NOT use any </a:t>
            </a:r>
            <a:r>
              <a:rPr lang="en-US" sz="2400" b="1" i="1" dirty="0"/>
              <a:t>constants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D15-4FF7-4D6A-8D22-2E1BDF50ABA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the Equation as Text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4879975"/>
            <a:ext cx="7762875" cy="1601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Copy the equation used in </a:t>
            </a:r>
            <a:r>
              <a:rPr lang="en-US" sz="2400" b="1" dirty="0"/>
              <a:t>C6</a:t>
            </a:r>
            <a:r>
              <a:rPr lang="en-US" sz="2400" dirty="0"/>
              <a:t> as text into </a:t>
            </a:r>
            <a:r>
              <a:rPr lang="en-US" sz="2400" b="1" dirty="0"/>
              <a:t>F6</a:t>
            </a:r>
            <a:r>
              <a:rPr lang="en-US" sz="2400" dirty="0"/>
              <a:t>. In order to receive any credit for this part, your equation must appear with all the cell references used in C6 printed and visible in F6.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322513" y="3165475"/>
            <a:ext cx="6489700" cy="14081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Equation copied as text has no equals, =.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The cell column letter and row number must match exactly the equation being copied.</a:t>
            </a: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V="1">
            <a:off x="6249988" y="2562225"/>
            <a:ext cx="412750" cy="582613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97639" name="Picture 7" descr="exam2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3" y="1577975"/>
            <a:ext cx="8286750" cy="99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74713" y="4879975"/>
            <a:ext cx="77628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 the equation used in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C6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text into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F6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In order to receive any credit for this part, your equation must appear with all the cell references used in C6 printed and visible in F6.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22513" y="3165475"/>
            <a:ext cx="6489700" cy="14081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Equation copied as text has no equals, =.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The cell column letter and row number must match exactly the equation being copied.</a:t>
            </a:r>
          </a:p>
        </p:txBody>
      </p:sp>
      <p:sp useBgFill="1">
        <p:nvSpPr>
          <p:cNvPr id="15" name="Rectangle 14"/>
          <p:cNvSpPr/>
          <p:nvPr/>
        </p:nvSpPr>
        <p:spPr>
          <a:xfrm>
            <a:off x="1026367" y="3582955"/>
            <a:ext cx="7595119" cy="1604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D15-4FF7-4D6A-8D22-2E1BDF50ABA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the Equation as Text</a:t>
            </a: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V="1">
            <a:off x="6249988" y="2562225"/>
            <a:ext cx="412750" cy="582613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97639" name="Picture 7" descr="exam2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3" y="1577975"/>
            <a:ext cx="8286750" cy="99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 useBgFill="1">
        <p:nvSpPr>
          <p:cNvPr id="8" name="TextBox 7"/>
          <p:cNvSpPr txBox="1"/>
          <p:nvPr/>
        </p:nvSpPr>
        <p:spPr>
          <a:xfrm>
            <a:off x="1007706" y="3582956"/>
            <a:ext cx="7593745" cy="1569660"/>
          </a:xfrm>
          <a:prstGeom prst="rect">
            <a:avLst/>
          </a:prstGeom>
          <a:ln w="88900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Copying the Equations as text is vital!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If I can’t see your equations you will get </a:t>
            </a:r>
          </a:p>
          <a:p>
            <a:r>
              <a:rPr lang="en-US" sz="3200" b="1" i="1" dirty="0" smtClean="0"/>
              <a:t>  ZERO </a:t>
            </a:r>
            <a:r>
              <a:rPr lang="en-US" sz="3200" dirty="0" smtClean="0"/>
              <a:t>credit for them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B967-2246-41C0-8EF3-453EDF6B3780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/>
              <a:t>Concession Stand: Average Price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2175" y="4702175"/>
            <a:ext cx="7889875" cy="1993900"/>
          </a:xfrm>
          <a:noFill/>
          <a:ln/>
        </p:spPr>
        <p:txBody>
          <a:bodyPr/>
          <a:lstStyle/>
          <a:p>
            <a:r>
              <a:rPr lang="en-US" sz="2400" dirty="0"/>
              <a:t>The Average Price of an Item on a particular day is a </a:t>
            </a:r>
            <a:r>
              <a:rPr lang="en-US" sz="2400" b="1" i="1" dirty="0"/>
              <a:t>Weighted Average</a:t>
            </a:r>
            <a:r>
              <a:rPr lang="en-US" sz="2400" dirty="0"/>
              <a:t>.</a:t>
            </a:r>
          </a:p>
          <a:p>
            <a:r>
              <a:rPr lang="en-US" sz="2400" dirty="0"/>
              <a:t>What is the weight of each item?</a:t>
            </a:r>
          </a:p>
          <a:p>
            <a:r>
              <a:rPr lang="en-US" sz="2400" dirty="0"/>
              <a:t>What is the total weight?</a:t>
            </a:r>
          </a:p>
        </p:txBody>
      </p:sp>
      <p:pic>
        <p:nvPicPr>
          <p:cNvPr id="199687" name="Picture 7" descr="exam2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1374775"/>
            <a:ext cx="8280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662C-2AF5-4289-8A7F-5A4535B3053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Average Price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825" y="4300538"/>
            <a:ext cx="7889875" cy="2386012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/>
              <a:t>What equation should go in C7?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a) =($B$3*$C$3+$B$4*$C$4+$B$5*$C$5)/$C$6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b) =(B3*$C$3+B4*$C$4+B5*$C$5)/$C$6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c) =(B3*$C$3+B4*$C$4+B5*$C$5)/C6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d) =($B$3*C3+$B$4*C4+$B$5*C5)/C6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e) =(B3*C3+B4*C4+B5*C5)/C6</a:t>
            </a:r>
          </a:p>
        </p:txBody>
      </p:sp>
      <p:pic>
        <p:nvPicPr>
          <p:cNvPr id="202756" name="Picture 4" descr="exam2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323975"/>
            <a:ext cx="7807325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022-323D-46B0-A4A8-CA3FBC0D0C2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/>
              <a:t>Concession Stand: Average Price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4460875"/>
            <a:ext cx="7889875" cy="2235200"/>
          </a:xfrm>
          <a:noFill/>
          <a:ln/>
        </p:spPr>
        <p:txBody>
          <a:bodyPr/>
          <a:lstStyle/>
          <a:p>
            <a:r>
              <a:rPr lang="en-US" sz="2400" dirty="0"/>
              <a:t>In cell </a:t>
            </a:r>
            <a:r>
              <a:rPr lang="en-US" sz="2400" b="1" dirty="0"/>
              <a:t>C7</a:t>
            </a:r>
            <a:r>
              <a:rPr lang="en-US" sz="2400" dirty="0"/>
              <a:t>, enter an Excel equation that calculates the indicated value. </a:t>
            </a:r>
          </a:p>
          <a:p>
            <a:r>
              <a:rPr lang="en-US" sz="2400" dirty="0"/>
              <a:t>This equation must be entered so that it can be </a:t>
            </a:r>
            <a:r>
              <a:rPr lang="en-US" sz="2400" b="1" dirty="0"/>
              <a:t>filled right</a:t>
            </a:r>
            <a:r>
              <a:rPr lang="en-US" sz="2400" dirty="0"/>
              <a:t> to correctly calculate the values in </a:t>
            </a:r>
            <a:r>
              <a:rPr lang="en-US" sz="2400" b="1" dirty="0"/>
              <a:t>D7:E7</a:t>
            </a:r>
            <a:r>
              <a:rPr lang="en-US" sz="2400" dirty="0"/>
              <a:t>.</a:t>
            </a:r>
          </a:p>
          <a:p>
            <a:r>
              <a:rPr lang="en-US" sz="2400" dirty="0"/>
              <a:t>The equation MUST NOT use any </a:t>
            </a:r>
            <a:r>
              <a:rPr lang="en-US" sz="2400" b="1" i="1" dirty="0"/>
              <a:t>constants</a:t>
            </a:r>
            <a:r>
              <a:rPr lang="en-US" sz="2400" dirty="0"/>
              <a:t>.</a:t>
            </a:r>
          </a:p>
        </p:txBody>
      </p:sp>
      <p:pic>
        <p:nvPicPr>
          <p:cNvPr id="201732" name="Picture 4" descr="exam2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354138"/>
            <a:ext cx="86804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r>
              <a:rPr lang="en-US" dirty="0" smtClean="0"/>
              <a:t>Schedule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82757"/>
            <a:ext cx="8209722" cy="54168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Week </a:t>
            </a:r>
            <a:r>
              <a:rPr lang="en-US" sz="2400" dirty="0" smtClean="0"/>
              <a:t>of Oct 25: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Lab 8 - Mortgage </a:t>
            </a:r>
            <a:r>
              <a:rPr lang="en-US" sz="2200" dirty="0" smtClean="0"/>
              <a:t>Loans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Lab 8 Grading will be delayed by </a:t>
            </a:r>
            <a:r>
              <a:rPr lang="en-US" sz="2200" dirty="0" err="1" smtClean="0"/>
              <a:t>Samhein</a:t>
            </a:r>
            <a:r>
              <a:rPr lang="en-US" sz="2200" dirty="0" smtClean="0"/>
              <a:t>, don’t be surprised if they aren’t up until that Monday/Tuesday</a:t>
            </a:r>
          </a:p>
          <a:p>
            <a:pPr lvl="1"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Thanksgiving (Week of Nov 22)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Labs classes are optional that week (None on </a:t>
            </a:r>
            <a:r>
              <a:rPr lang="en-US" sz="2200" dirty="0" err="1" smtClean="0"/>
              <a:t>Thur</a:t>
            </a:r>
            <a:r>
              <a:rPr lang="en-US" sz="2200" dirty="0" smtClean="0"/>
              <a:t>/Fri)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Lab Wednesday Nov 24 is cancelled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Lab 12 not due until Sunday, Dec 5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Lecture Nov 24 is </a:t>
            </a:r>
            <a:r>
              <a:rPr lang="en-US" sz="2200" b="1" dirty="0" smtClean="0"/>
              <a:t>optional</a:t>
            </a:r>
            <a:r>
              <a:rPr lang="en-US" sz="2200" dirty="0" smtClean="0"/>
              <a:t> (may be cancelled at a later date)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FD9A-B212-4E64-9849-C3077BDE748E}" type="slidenum">
              <a:rPr lang="en-US"/>
              <a:pPr/>
              <a:t>4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</a:t>
            </a:r>
            <a:r>
              <a:rPr lang="en-US" dirty="0"/>
              <a:t>Exam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22" y="1225826"/>
            <a:ext cx="8239539" cy="5216525"/>
          </a:xfrm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 sz="2400" dirty="0"/>
              <a:t>Practical exam </a:t>
            </a:r>
            <a:r>
              <a:rPr lang="en-US" sz="2400" dirty="0" smtClean="0"/>
              <a:t>on pages 118-120 of Lab Manual.</a:t>
            </a:r>
            <a:endParaRPr lang="en-US" sz="2400" dirty="0"/>
          </a:p>
          <a:p>
            <a:pPr>
              <a:spcBef>
                <a:spcPct val="55000"/>
              </a:spcBef>
            </a:pPr>
            <a:r>
              <a:rPr lang="en-US" sz="2400" dirty="0" smtClean="0"/>
              <a:t>The actual exams will have the same instructions: Make sure you understand them.</a:t>
            </a:r>
          </a:p>
          <a:p>
            <a:pPr>
              <a:spcBef>
                <a:spcPct val="55000"/>
              </a:spcBef>
            </a:pPr>
            <a:r>
              <a:rPr lang="en-US" sz="2400" dirty="0" smtClean="0"/>
              <a:t>Like the sample exam, the actual exam:</a:t>
            </a:r>
          </a:p>
          <a:p>
            <a:pPr lvl="1">
              <a:spcBef>
                <a:spcPct val="55000"/>
              </a:spcBef>
            </a:pPr>
            <a:r>
              <a:rPr lang="en-US" sz="2200" dirty="0" smtClean="0"/>
              <a:t>Reproduce a table and copy formatting, </a:t>
            </a:r>
          </a:p>
          <a:p>
            <a:pPr lvl="1">
              <a:spcBef>
                <a:spcPct val="55000"/>
              </a:spcBef>
            </a:pPr>
            <a:r>
              <a:rPr lang="en-US" sz="2200" dirty="0" smtClean="0"/>
              <a:t>"Read the table" and decide what sums, products and weighted means need to be calculated to fill in the blanks.</a:t>
            </a:r>
          </a:p>
          <a:p>
            <a:pPr lvl="1">
              <a:spcBef>
                <a:spcPct val="55000"/>
              </a:spcBef>
            </a:pPr>
            <a:r>
              <a:rPr lang="en-US" sz="2200" dirty="0" smtClean="0"/>
              <a:t>Reproduce an Excel chart</a:t>
            </a:r>
          </a:p>
          <a:p>
            <a:pPr>
              <a:spcBef>
                <a:spcPct val="55000"/>
              </a:spcBef>
            </a:pPr>
            <a:r>
              <a:rPr lang="en-US" sz="2400" dirty="0" smtClean="0"/>
              <a:t>Different lab </a:t>
            </a:r>
            <a:r>
              <a:rPr lang="en-US" sz="2400" dirty="0"/>
              <a:t>sections </a:t>
            </a:r>
            <a:r>
              <a:rPr lang="en-US" sz="2400" dirty="0" smtClean="0"/>
              <a:t>will have </a:t>
            </a:r>
            <a:r>
              <a:rPr lang="en-US" sz="2400" dirty="0"/>
              <a:t>different exams.</a:t>
            </a:r>
          </a:p>
          <a:p>
            <a:pPr>
              <a:spcBef>
                <a:spcPct val="55000"/>
              </a:spcBef>
            </a:pPr>
            <a:r>
              <a:rPr lang="en-US" sz="2400" b="1" i="1" dirty="0" smtClean="0"/>
              <a:t>Get permission from lab instructors before</a:t>
            </a:r>
            <a:r>
              <a:rPr lang="en-US" sz="2400" dirty="0" smtClean="0"/>
              <a:t> attempting to take the exam during a different lab </a:t>
            </a:r>
            <a:r>
              <a:rPr lang="en-US" sz="2400" dirty="0" smtClean="0"/>
              <a:t>time</a:t>
            </a:r>
            <a:r>
              <a:rPr lang="en-US" sz="2400" dirty="0" smtClean="0"/>
              <a:t> </a:t>
            </a:r>
            <a:r>
              <a:rPr lang="en-US" sz="2400" b="1" dirty="0" smtClean="0"/>
              <a:t>(Even for me!)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Fill Colors on a Chart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PatternFill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995" y="1223889"/>
            <a:ext cx="4374885" cy="2663271"/>
          </a:xfrm>
          <a:prstGeom prst="rect">
            <a:avLst/>
          </a:prstGeom>
        </p:spPr>
      </p:pic>
      <p:pic>
        <p:nvPicPr>
          <p:cNvPr id="9" name="Picture 8" descr="PatternFill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8271" y="3920092"/>
            <a:ext cx="4324428" cy="2632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6911" y="1716258"/>
            <a:ext cx="347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 </a:t>
            </a:r>
            <a:r>
              <a:rPr lang="en-US" sz="2400" i="1" dirty="0" smtClean="0"/>
              <a:t>Cluster Column Chart</a:t>
            </a:r>
            <a:r>
              <a:rPr lang="en-US" sz="2400" dirty="0" smtClean="0"/>
              <a:t>, using a different color for each series is great </a:t>
            </a:r>
            <a:r>
              <a:rPr lang="en-US" sz="2400" i="1" dirty="0" smtClean="0"/>
              <a:t>except when</a:t>
            </a:r>
            <a:r>
              <a:rPr lang="en-US" sz="2400" dirty="0" smtClean="0"/>
              <a:t>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242" y="4091353"/>
            <a:ext cx="36599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400" dirty="0" smtClean="0"/>
              <a:t>The chart is printed on a black-and-white printer.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400" dirty="0" smtClean="0"/>
              <a:t>The person viewing the chart is color blind.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772551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400" dirty="0" smtClean="0"/>
              <a:t>Pattern fills work best when color is not available.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8" name="Picture 7" descr="PatternFill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644" y="1927274"/>
            <a:ext cx="7669298" cy="46064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Fills: Procedure 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5175738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Create a chart.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Select </a:t>
            </a:r>
            <a:r>
              <a:rPr lang="en-US" sz="2200" b="1" i="1" dirty="0" smtClean="0"/>
              <a:t>one series</a:t>
            </a:r>
            <a:r>
              <a:rPr lang="en-US" sz="2200" dirty="0" smtClean="0"/>
              <a:t> by clicking on a pie slice or bar of that series. If you want to change the pattern of only one data point in the series, then click a second time on that slice or bar.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Open the </a:t>
            </a:r>
            <a:r>
              <a:rPr lang="en-US" sz="2200" b="1" i="1" dirty="0" smtClean="0"/>
              <a:t>Visual Basic Editor</a:t>
            </a:r>
            <a:r>
              <a:rPr lang="en-US" sz="2200" dirty="0" smtClean="0"/>
              <a:t>. This can be done by pressing </a:t>
            </a:r>
            <a:r>
              <a:rPr lang="en-US" sz="2200" b="1" i="1" dirty="0" smtClean="0"/>
              <a:t>ALT+F11</a:t>
            </a:r>
            <a:r>
              <a:rPr lang="en-US" sz="2200" dirty="0" smtClean="0"/>
              <a:t> or by selecting Visual Basic from the Developer </a:t>
            </a:r>
            <a:r>
              <a:rPr lang="en-US" sz="2200" dirty="0" smtClean="0"/>
              <a:t>tab (how to turn this on in a minute)</a:t>
            </a:r>
            <a:endParaRPr lang="en-US" sz="22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From the Visual Basic Editor, open the </a:t>
            </a:r>
            <a:r>
              <a:rPr lang="en-US" sz="2200" b="1" i="1" dirty="0" smtClean="0"/>
              <a:t>Immediate Window</a:t>
            </a:r>
            <a:r>
              <a:rPr lang="en-US" sz="2200" dirty="0" smtClean="0"/>
              <a:t> by pressing </a:t>
            </a:r>
            <a:r>
              <a:rPr lang="en-US" sz="2200" b="1" i="1" dirty="0" err="1" smtClean="0"/>
              <a:t>CTRL+G</a:t>
            </a:r>
            <a:r>
              <a:rPr lang="en-US" sz="2200" dirty="0" smtClean="0"/>
              <a:t> or by selecting “Immediate Window” from the Visual Basic Editor “View” menu.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In the immediate window, enter the following command:</a:t>
            </a:r>
            <a:br>
              <a:rPr lang="en-US" sz="2200" dirty="0" smtClean="0"/>
            </a:b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selection.fill.patterned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[1,54]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Excel’s Developer Tab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5334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By default, Excel’s </a:t>
            </a:r>
            <a:r>
              <a:rPr lang="en-US" sz="2200" b="1" i="1" dirty="0" smtClean="0"/>
              <a:t>Developer Tab</a:t>
            </a:r>
            <a:r>
              <a:rPr lang="en-US" sz="2200" dirty="0" smtClean="0"/>
              <a:t> is not shown in the Ribbon. 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Picture 5" descr="PatternFill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25" y="1856779"/>
            <a:ext cx="4669894" cy="23157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 descr="PatternFill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9294" y="3503018"/>
            <a:ext cx="4951828" cy="31158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2468883" y="4227344"/>
            <a:ext cx="647112" cy="43609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21214" y="5345723"/>
            <a:ext cx="3688080" cy="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“Show Developer tab in the Ribbon”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27606" y="5458265"/>
            <a:ext cx="3024554" cy="379827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289540" y="4696264"/>
            <a:ext cx="1917894" cy="4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Options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Fills: Select One Series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37957"/>
            <a:ext cx="8215533" cy="1252025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Select </a:t>
            </a:r>
            <a:r>
              <a:rPr lang="en-US" sz="2200" b="1" i="1" dirty="0" smtClean="0"/>
              <a:t>one series</a:t>
            </a:r>
            <a:r>
              <a:rPr lang="en-US" sz="2200" dirty="0" smtClean="0"/>
              <a:t> by clicking on a pie slice or bar of that series. If you want to change the pattern of only one data point in the series, then click a second time on that slice or bar.</a:t>
            </a:r>
          </a:p>
        </p:txBody>
      </p:sp>
      <p:pic>
        <p:nvPicPr>
          <p:cNvPr id="6" name="Picture 5" descr="PatternFill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754" y="2395931"/>
            <a:ext cx="7033847" cy="42843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6921306" y="2771336"/>
            <a:ext cx="1589651" cy="154745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8129" y="2686929"/>
            <a:ext cx="1533379" cy="136456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5926" y="3432517"/>
            <a:ext cx="1434905" cy="773723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377441" y="3207435"/>
            <a:ext cx="1378635" cy="393897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283613" y="2665827"/>
            <a:ext cx="773723" cy="75965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40483" y="2940151"/>
            <a:ext cx="1069141" cy="61897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8896</TotalTime>
  <Words>1831</Words>
  <Application>Microsoft Office PowerPoint</Application>
  <PresentationFormat>On-screen Show 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Layers</vt:lpstr>
      <vt:lpstr>Chart</vt:lpstr>
      <vt:lpstr>Image</vt:lpstr>
      <vt:lpstr>CS-150L Computing for Business Students  Midterm Exam Review</vt:lpstr>
      <vt:lpstr>Upcoming Schedule</vt:lpstr>
      <vt:lpstr>Upcoming Schedule (cont’d)</vt:lpstr>
      <vt:lpstr>Midterm Exam</vt:lpstr>
      <vt:lpstr>Problems with Fill Colors on a Chart</vt:lpstr>
      <vt:lpstr>Chart Pattern Fills</vt:lpstr>
      <vt:lpstr>Chart Pattern Fills: Procedure Outline</vt:lpstr>
      <vt:lpstr>Excel’s Developer Tab</vt:lpstr>
      <vt:lpstr>Chart Pattern Fills: Select One Series </vt:lpstr>
      <vt:lpstr>Chart Pattern Fills: Visual Basic Editor</vt:lpstr>
      <vt:lpstr>Chart Pattern Fills: Immediate Window</vt:lpstr>
      <vt:lpstr>selection.fill.patterned(n)</vt:lpstr>
      <vt:lpstr>Excel Exam: Next week</vt:lpstr>
      <vt:lpstr>Excel Exam: Next week</vt:lpstr>
      <vt:lpstr>Excel Exam: Next week</vt:lpstr>
      <vt:lpstr>Excel Exam: Next week</vt:lpstr>
      <vt:lpstr>Exam Time  Learn Time</vt:lpstr>
      <vt:lpstr>Quiz: Weighted Average</vt:lpstr>
      <vt:lpstr>Quiz: Weighted Average Again</vt:lpstr>
      <vt:lpstr>Scenario: Concession Stand </vt:lpstr>
      <vt:lpstr>Concession Stand: Words to Spreadsheet</vt:lpstr>
      <vt:lpstr>Concession Stand: Estimate</vt:lpstr>
      <vt:lpstr>Quiz: Total Items Sold</vt:lpstr>
      <vt:lpstr>Concession Stand: Total Items Sold</vt:lpstr>
      <vt:lpstr>Copy the Equation as Text</vt:lpstr>
      <vt:lpstr>Copy the Equation as Text</vt:lpstr>
      <vt:lpstr>Concession Stand: Average Price</vt:lpstr>
      <vt:lpstr>Quiz: Average Price</vt:lpstr>
      <vt:lpstr>Concession Stand: Average Price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Matthew J. Barrick</cp:lastModifiedBy>
  <cp:revision>251</cp:revision>
  <dcterms:created xsi:type="dcterms:W3CDTF">2007-11-20T15:05:15Z</dcterms:created>
  <dcterms:modified xsi:type="dcterms:W3CDTF">2010-10-13T21:42:37Z</dcterms:modified>
</cp:coreProperties>
</file>