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97" r:id="rId13"/>
    <p:sldId id="269" r:id="rId14"/>
    <p:sldId id="271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302" r:id="rId25"/>
    <p:sldId id="326" r:id="rId26"/>
    <p:sldId id="327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1" r:id="rId35"/>
    <p:sldId id="312" r:id="rId36"/>
    <p:sldId id="321" r:id="rId37"/>
    <p:sldId id="32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0000"/>
    <a:srgbClr val="996633"/>
    <a:srgbClr val="0033CC"/>
    <a:srgbClr val="FF33CC"/>
    <a:srgbClr val="CC0099"/>
    <a:srgbClr val="33CC33"/>
    <a:srgbClr val="0066FF"/>
    <a:srgbClr val="008000"/>
    <a:srgbClr val="8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60" autoAdjust="0"/>
    <p:restoredTop sz="94660"/>
  </p:normalViewPr>
  <p:slideViewPr>
    <p:cSldViewPr snapToGrid="0">
      <p:cViewPr varScale="1">
        <p:scale>
          <a:sx n="37" d="100"/>
          <a:sy n="37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452590E6-F3AB-4A58-8CCF-21692AED9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26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330946ED-84D5-427D-96DB-BA25F0CC1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19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F56DAA8-8B9D-4FC9-8586-A99FF1B86ACB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0124B-57B1-4694-A8C5-674AA100A9AA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8E5A7-DF7C-4B67-A519-FC750A5FB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81541-5A0D-4D43-BFE9-B75B2FC28B4C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14EAD-5CDE-4202-8052-F221001E32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8588" y="6369050"/>
            <a:ext cx="500062" cy="304800"/>
          </a:xfrm>
        </p:spPr>
        <p:txBody>
          <a:bodyPr/>
          <a:lstStyle>
            <a:lvl1pPr algn="ctr">
              <a:defRPr sz="1600" b="1" smtClean="0"/>
            </a:lvl1pPr>
          </a:lstStyle>
          <a:p>
            <a:pPr>
              <a:defRPr/>
            </a:pPr>
            <a:fld id="{789DA789-0067-461B-8A24-3BE000A234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4588-58F7-463B-83CA-8D4E2E8D5C2C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FCF02-B510-418A-8BA2-69451E88AF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86AA6-D36B-43ED-AF93-6DFBA630B38A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CF93F-2453-4570-975F-E877D6E33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567A-01FF-4E44-AD8C-D907DACB03FE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FA7A-9CEC-4BEA-8C71-1E55FD5AC0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E805-E52F-4A2C-96B4-F96B495E0AE2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0F9E-3B6B-453B-8285-C2F2BF61DE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93A4D-2CE0-40DA-8A75-7F6249D6EBAE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961DE-F80F-43D6-B399-7BDDB0A15F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36729-7510-435F-8A6E-110AFFBFF039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3BFAA-50CC-449F-8698-B080F9810C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9DE9-8B5A-442B-B7D3-49FED32A65B9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FD323-5706-45C4-95B3-800B7A99F1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grpSp>
        <p:nvGrpSpPr>
          <p:cNvPr id="31747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174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fld id="{D70AE03C-2FC6-4566-A889-04EEB17A0F82}" type="datetime1">
              <a:rPr lang="en-US"/>
              <a:pPr>
                <a:defRPr/>
              </a:pPr>
              <a:t>10/27/2010</a:t>
            </a:fld>
            <a:endParaRPr lang="en-US" dirty="0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FB22DE1B-7E67-48CA-9A21-DE23FE5FB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F35171-A375-4BCD-977E-264CFB3D24F5}" type="datetime1">
              <a:rPr lang="en-US"/>
              <a:pPr/>
              <a:t>10/27/2010</a:t>
            </a:fld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66900" y="1143000"/>
            <a:ext cx="7080250" cy="2209800"/>
          </a:xfrm>
        </p:spPr>
        <p:txBody>
          <a:bodyPr/>
          <a:lstStyle/>
          <a:p>
            <a:pPr eaLnBrk="1" hangingPunct="1"/>
            <a:r>
              <a:rPr lang="en-US" sz="2800" i="1" dirty="0" smtClean="0"/>
              <a:t>Lab 8 (Prequel): Loan Amortization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CS-150L</a:t>
            </a:r>
            <a:br>
              <a:rPr lang="en-US" sz="3600" dirty="0" smtClean="0"/>
            </a:br>
            <a:r>
              <a:rPr lang="en-US" sz="3600" dirty="0" smtClean="0"/>
              <a:t>Computing for Business Students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 eaLnBrk="1" hangingPunct="1"/>
            <a:r>
              <a:rPr lang="en-US" sz="2000" dirty="0" smtClean="0"/>
              <a:t>Instructor: </a:t>
            </a:r>
          </a:p>
          <a:p>
            <a:pPr marL="457200" indent="-457200" algn="l" eaLnBrk="1" hangingPunct="1"/>
            <a:r>
              <a:rPr lang="en-US" sz="2000" dirty="0" smtClean="0"/>
              <a:t>   Matthew </a:t>
            </a:r>
            <a:r>
              <a:rPr lang="en-US" sz="2000" dirty="0" err="1" smtClean="0"/>
              <a:t>Barrick</a:t>
            </a:r>
            <a:endParaRPr lang="en-US" sz="2000" dirty="0" smtClean="0"/>
          </a:p>
          <a:p>
            <a:pPr marL="457200" indent="-457200" algn="l" eaLnBrk="1" hangingPunct="1"/>
            <a:r>
              <a:rPr lang="en-US" sz="2000" dirty="0" smtClean="0"/>
              <a:t>   e-mail: barrick@cs.unm.edu</a:t>
            </a:r>
          </a:p>
          <a:p>
            <a:pPr marL="457200" indent="-457200" algn="l" eaLnBrk="1" hangingPunct="1"/>
            <a:r>
              <a:rPr lang="en-US" sz="2000" dirty="0" smtClean="0"/>
              <a:t>   www.cs.unm.edu/~barrick</a:t>
            </a:r>
          </a:p>
          <a:p>
            <a:pPr marL="457200" indent="-457200" algn="l" eaLnBrk="1" hangingPunct="1"/>
            <a:r>
              <a:rPr lang="en-US" sz="2000" dirty="0" smtClean="0"/>
              <a:t>   Office: Farris Engineering  Center (FEC) room 106</a:t>
            </a: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4822825" y="5049838"/>
          <a:ext cx="3694113" cy="965200"/>
        </p:xfrm>
        <a:graphic>
          <a:graphicData uri="http://schemas.openxmlformats.org/presentationml/2006/ole">
            <p:oleObj spid="_x0000_s22529" name="Equation" r:id="rId3" imgW="2044700" imgH="533400" progId="Equation.3">
              <p:embed/>
            </p:oleObj>
          </a:graphicData>
        </a:graphic>
      </p:graphicFrame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837113" y="3906838"/>
            <a:ext cx="3529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PMT(</a:t>
            </a:r>
            <a:r>
              <a:rPr lang="en-US" sz="2800" i="1" dirty="0"/>
              <a:t>rate</a:t>
            </a:r>
            <a:r>
              <a:rPr lang="en-US" sz="2800" dirty="0"/>
              <a:t>, </a:t>
            </a:r>
            <a:r>
              <a:rPr lang="en-US" sz="2800" i="1" dirty="0" err="1"/>
              <a:t>nper</a:t>
            </a:r>
            <a:r>
              <a:rPr lang="en-US" sz="2800" dirty="0"/>
              <a:t>, -</a:t>
            </a:r>
            <a:r>
              <a:rPr lang="en-US" sz="2800" i="1" dirty="0" err="1"/>
              <a:t>pv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A0FA400E-553D-46F0-ABBC-63625D40CDEF}" type="slidenum">
              <a:rPr lang="en-US"/>
              <a:pPr/>
              <a:t>10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5462588"/>
            <a:ext cx="7986713" cy="889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0066FF"/>
                </a:solidFill>
              </a:rPr>
              <a:t>	</a:t>
            </a:r>
            <a:endParaRPr lang="en-US" sz="2400" b="1">
              <a:latin typeface="Courier New" pitchFamily="49" charset="0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Periodic Interest Rates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011238" y="3398838"/>
            <a:ext cx="7735887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Witch Excel equation will give the </a:t>
            </a:r>
            <a:r>
              <a:rPr lang="en-US" sz="2200" b="1" dirty="0"/>
              <a:t>Monthly Periodic Interest Rate</a:t>
            </a:r>
            <a:r>
              <a:rPr lang="en-US" sz="2200" dirty="0"/>
              <a:t> in the above spreadsheet?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endParaRPr lang="en-US" sz="800" dirty="0"/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0066FF"/>
                </a:solidFill>
              </a:rPr>
              <a:t>a)</a:t>
            </a:r>
            <a:r>
              <a:rPr lang="en-US" sz="2200" dirty="0"/>
              <a:t> = B2/B1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0066FF"/>
                </a:solidFill>
              </a:rPr>
              <a:t>b) </a:t>
            </a:r>
            <a:r>
              <a:rPr lang="en-US" sz="2200" dirty="0"/>
              <a:t>= B1/B2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0066FF"/>
                </a:solidFill>
              </a:rPr>
              <a:t>c)</a:t>
            </a:r>
            <a:r>
              <a:rPr lang="en-US" sz="2200" dirty="0"/>
              <a:t> = B2/12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0066FF"/>
                </a:solidFill>
              </a:rPr>
              <a:t>d)</a:t>
            </a:r>
            <a:r>
              <a:rPr lang="en-US" sz="2200" dirty="0"/>
              <a:t> = (B2/12) * B1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0066FF"/>
                </a:solidFill>
              </a:rPr>
              <a:t>e)</a:t>
            </a:r>
            <a:r>
              <a:rPr lang="en-US" sz="2200" dirty="0"/>
              <a:t> = B2/12 * B1</a:t>
            </a:r>
          </a:p>
        </p:txBody>
      </p:sp>
      <p:graphicFrame>
        <p:nvGraphicFramePr>
          <p:cNvPr id="202760" name="Object 8"/>
          <p:cNvGraphicFramePr>
            <a:graphicFrameLocks noChangeAspect="1"/>
          </p:cNvGraphicFramePr>
          <p:nvPr/>
        </p:nvGraphicFramePr>
        <p:xfrm>
          <a:off x="1241425" y="1433513"/>
          <a:ext cx="5880100" cy="1752600"/>
        </p:xfrm>
        <a:graphic>
          <a:graphicData uri="http://schemas.openxmlformats.org/presentationml/2006/ole">
            <p:oleObj spid="_x0000_s94210" name="Image" r:id="rId3" imgW="5879365" imgH="175238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E7594741-9228-4FC3-AD34-C1F9D411BFB9}" type="slidenum">
              <a:rPr lang="en-US"/>
              <a:pPr/>
              <a:t>11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Multiplying Every Cell By a Constant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dirty="0"/>
              <a:t>Place the constant in a cell.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/>
              <a:t>Copy the value in the cell.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/>
              <a:t>Select all the cells you want to Multiply by the constant.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 smtClean="0">
                <a:sym typeface="Wingdings" pitchFamily="2" charset="2"/>
              </a:rPr>
              <a:t>Paste Special:</a:t>
            </a:r>
            <a:endParaRPr lang="en-US" dirty="0" smtClean="0"/>
          </a:p>
          <a:p>
            <a:pPr marL="933450" lvl="1" indent="-533400">
              <a:buNone/>
            </a:pPr>
            <a:r>
              <a:rPr lang="en-US" dirty="0" smtClean="0">
                <a:solidFill>
                  <a:srgbClr val="996633"/>
                </a:solidFill>
              </a:rPr>
              <a:t>Excel 2003:</a:t>
            </a:r>
            <a:r>
              <a:rPr lang="en-US" dirty="0" smtClean="0"/>
              <a:t>  Edit Menu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>
                <a:sym typeface="Wingdings" pitchFamily="2" charset="2"/>
              </a:rPr>
              <a:t>Paste Special  Operation: Multiply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marL="933450" lvl="1" indent="-533400">
              <a:buNone/>
            </a:pPr>
            <a:r>
              <a:rPr lang="en-US" dirty="0" smtClean="0">
                <a:solidFill>
                  <a:srgbClr val="996633"/>
                </a:solidFill>
              </a:rPr>
              <a:t>Excel 2007:</a:t>
            </a:r>
            <a:r>
              <a:rPr lang="en-US" dirty="0" smtClean="0"/>
              <a:t>   Home Ribbon </a:t>
            </a:r>
            <a:r>
              <a:rPr lang="en-US" dirty="0" smtClean="0">
                <a:sym typeface="Wingdings" pitchFamily="2" charset="2"/>
              </a:rPr>
              <a:t> Paste  Paste Special  Operation: Multiply.</a:t>
            </a:r>
          </a:p>
          <a:p>
            <a:pPr marL="933450" lvl="1" indent="-533400">
              <a:buNone/>
            </a:pPr>
            <a:endParaRPr lang="en-US" dirty="0" smtClean="0">
              <a:sym typeface="Wingdings" pitchFamily="2" charset="2"/>
            </a:endParaRPr>
          </a:p>
          <a:p>
            <a:pPr marL="933450" lvl="1" indent="-533400">
              <a:buNone/>
            </a:pPr>
            <a:endParaRPr lang="en-US" dirty="0">
              <a:sym typeface="Wingdings" pitchFamily="2" charset="2"/>
            </a:endParaRPr>
          </a:p>
          <a:p>
            <a:pPr marL="533400" indent="-533400"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E7594741-9228-4FC3-AD34-C1F9D411BFB9}" type="slidenum">
              <a:rPr lang="en-US"/>
              <a:pPr/>
              <a:t>12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Multiplying Every Cell By a Constant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33450" lvl="1" indent="-533400" algn="ctr">
              <a:buNone/>
            </a:pPr>
            <a:r>
              <a:rPr lang="en-US" sz="4400" dirty="0" smtClean="0">
                <a:sym typeface="Wingdings" pitchFamily="2" charset="2"/>
              </a:rPr>
              <a:t>Show Example</a:t>
            </a:r>
          </a:p>
          <a:p>
            <a:pPr marL="933450" lvl="1" indent="-533400">
              <a:buNone/>
            </a:pPr>
            <a:endParaRPr lang="en-US" dirty="0">
              <a:sym typeface="Wingdings" pitchFamily="2" charset="2"/>
            </a:endParaRPr>
          </a:p>
          <a:p>
            <a:pPr marL="533400" indent="-533400"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E55E740F-4499-4D2F-817D-E8EDBA001B3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</a:t>
            </a:r>
            <a:r>
              <a:rPr lang="en-US" baseline="30000" dirty="0"/>
              <a:t>2</a:t>
            </a:r>
            <a:r>
              <a:rPr lang="en-US" dirty="0"/>
              <a:t> = 5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5 = 25 (math notation)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5^2 = 5*5 = 25 (Excel notation)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2</a:t>
            </a:r>
            <a:r>
              <a:rPr lang="en-US" baseline="30000" dirty="0"/>
              <a:t>5</a:t>
            </a:r>
            <a:r>
              <a:rPr lang="en-US" dirty="0"/>
              <a:t> = 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</a:t>
            </a:r>
            <a:r>
              <a:rPr lang="en-US" dirty="0">
                <a:sym typeface="Symbol" pitchFamily="18" charset="2"/>
              </a:rPr>
              <a:t> </a:t>
            </a:r>
            <a:r>
              <a:rPr lang="en-US" dirty="0"/>
              <a:t>2 = 32 (math notation)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2^5 = 2*2*2*2*2 = 32 (Excel notation)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Named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398380"/>
            <a:ext cx="7772400" cy="1909823"/>
          </a:xfrm>
        </p:spPr>
        <p:txBody>
          <a:bodyPr/>
          <a:lstStyle/>
          <a:p>
            <a:r>
              <a:rPr lang="en-US" dirty="0" smtClean="0"/>
              <a:t>You’ll be expected to used Named Cells where appropriate from here out</a:t>
            </a:r>
          </a:p>
          <a:p>
            <a:r>
              <a:rPr lang="en-US" dirty="0" smtClean="0"/>
              <a:t>Trust me, this will make your life much easier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65F04A-2C06-4A6B-BE90-83B7CA37182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 descr="Name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6980" y="1399724"/>
            <a:ext cx="6196826" cy="243809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34E52CF5-CBC8-4B43-AF9A-4CD435FC3808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</a:t>
            </a:r>
            <a:r>
              <a:rPr lang="en-US" dirty="0" smtClean="0"/>
              <a:t>Cells: Excel 2003/Excel Mac</a:t>
            </a:r>
            <a:endParaRPr lang="en-US" dirty="0"/>
          </a:p>
        </p:txBody>
      </p:sp>
      <p:graphicFrame>
        <p:nvGraphicFramePr>
          <p:cNvPr id="192515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925513" y="1382713"/>
          <a:ext cx="7011987" cy="3557587"/>
        </p:xfrm>
        <a:graphic>
          <a:graphicData uri="http://schemas.openxmlformats.org/presentationml/2006/ole">
            <p:oleObj spid="_x0000_s95234" name="Image" r:id="rId3" imgW="7657143" imgH="388571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AA92C294-7ED2-4B46-9058-15CC86929692}" type="slidenum">
              <a:rPr lang="en-US"/>
              <a:pPr/>
              <a:t>16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 Math Equation in Excel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906838"/>
            <a:ext cx="7772400" cy="2517775"/>
          </a:xfrm>
        </p:spPr>
        <p:txBody>
          <a:bodyPr/>
          <a:lstStyle/>
          <a:p>
            <a:pPr lvl="1">
              <a:spcBef>
                <a:spcPct val="15000"/>
              </a:spcBef>
            </a:pPr>
            <a:r>
              <a:rPr lang="en-US" i="1">
                <a:solidFill>
                  <a:srgbClr val="996633"/>
                </a:solidFill>
              </a:rPr>
              <a:t>rate: 	</a:t>
            </a:r>
            <a:r>
              <a:rPr lang="en-US"/>
              <a:t>Periodic interest rate.</a:t>
            </a:r>
          </a:p>
          <a:p>
            <a:pPr lvl="1">
              <a:spcBef>
                <a:spcPct val="15000"/>
              </a:spcBef>
            </a:pPr>
            <a:r>
              <a:rPr lang="en-US" i="1">
                <a:solidFill>
                  <a:srgbClr val="996633"/>
                </a:solidFill>
              </a:rPr>
              <a:t>nper:</a:t>
            </a:r>
            <a:r>
              <a:rPr lang="en-US"/>
              <a:t> 	Total number of periods.</a:t>
            </a:r>
          </a:p>
          <a:p>
            <a:pPr lvl="1">
              <a:spcBef>
                <a:spcPct val="15000"/>
              </a:spcBef>
            </a:pPr>
            <a:r>
              <a:rPr lang="en-US" i="1">
                <a:solidFill>
                  <a:srgbClr val="996633"/>
                </a:solidFill>
              </a:rPr>
              <a:t>pv:</a:t>
            </a:r>
            <a:r>
              <a:rPr lang="en-US"/>
              <a:t> 	Principle value of loan </a:t>
            </a:r>
          </a:p>
          <a:p>
            <a:pPr lvl="1">
              <a:spcBef>
                <a:spcPct val="15000"/>
              </a:spcBef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=(rate*pv*(1+rate)^nper) / ((1 + rate)^nper -1)</a:t>
            </a: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565" name="Object 5"/>
          <p:cNvGraphicFramePr>
            <a:graphicFrameLocks noChangeAspect="1"/>
          </p:cNvGraphicFramePr>
          <p:nvPr/>
        </p:nvGraphicFramePr>
        <p:xfrm>
          <a:off x="1241425" y="2160588"/>
          <a:ext cx="6251575" cy="1633537"/>
        </p:xfrm>
        <a:graphic>
          <a:graphicData uri="http://schemas.openxmlformats.org/presentationml/2006/ole">
            <p:oleObj spid="_x0000_s96258" name="Equation" r:id="rId3" imgW="2044700" imgH="533400" progId="Equation.3">
              <p:embed/>
            </p:oleObj>
          </a:graphicData>
        </a:graphic>
      </p:graphicFrame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879475" y="1343025"/>
            <a:ext cx="7751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Excel PMT(</a:t>
            </a:r>
            <a:r>
              <a:rPr lang="en-US" sz="2400" i="1"/>
              <a:t>rate</a:t>
            </a:r>
            <a:r>
              <a:rPr lang="en-US" sz="2400"/>
              <a:t>, </a:t>
            </a:r>
            <a:r>
              <a:rPr lang="en-US" sz="2400" i="1"/>
              <a:t>nper</a:t>
            </a:r>
            <a:r>
              <a:rPr lang="en-US" sz="2400"/>
              <a:t>, -</a:t>
            </a:r>
            <a:r>
              <a:rPr lang="en-US" sz="2400" i="1"/>
              <a:t>pv</a:t>
            </a:r>
            <a:r>
              <a:rPr lang="en-US" sz="2400"/>
              <a:t>) function calculates the periodic payment, </a:t>
            </a:r>
            <a:r>
              <a:rPr lang="en-US" sz="2400" i="1"/>
              <a:t>P</a:t>
            </a:r>
            <a:r>
              <a:rPr lang="en-US" sz="2400"/>
              <a:t>, on a loan by the formula: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B444CCA3-3AFA-481D-A3FB-AEE8BBD01785}" type="slidenum">
              <a:rPr lang="en-US"/>
              <a:pPr/>
              <a:t>17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3721100"/>
            <a:ext cx="7986713" cy="26304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0066FF"/>
                </a:solidFill>
              </a:rPr>
              <a:t>	</a:t>
            </a:r>
            <a:r>
              <a:rPr lang="en-US" sz="2400">
                <a:solidFill>
                  <a:srgbClr val="0066FF"/>
                </a:solidFill>
              </a:rPr>
              <a:t>Which Excel equation is a correct translation?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 	a) </a:t>
            </a:r>
            <a:r>
              <a:rPr lang="en-US" sz="2400" b="1">
                <a:latin typeface="Courier New" pitchFamily="49" charset="0"/>
              </a:rPr>
              <a:t>= (NI – PSD)/ACSO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b) </a:t>
            </a:r>
            <a:r>
              <a:rPr lang="en-US" sz="2400" b="1">
                <a:latin typeface="Courier New" pitchFamily="49" charset="0"/>
              </a:rPr>
              <a:t>= EpS – ((NI – PSD)/ACSO)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c) </a:t>
            </a:r>
            <a:r>
              <a:rPr lang="en-US" sz="2400" b="1">
                <a:latin typeface="Courier New" pitchFamily="49" charset="0"/>
              </a:rPr>
              <a:t>= NI – PSD/ACSO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d) </a:t>
            </a:r>
            <a:r>
              <a:rPr lang="en-US" sz="2400" b="1">
                <a:latin typeface="Courier New" pitchFamily="49" charset="0"/>
              </a:rPr>
              <a:t>= (NI – PSD/ACSO)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66FF"/>
                </a:solidFill>
              </a:rPr>
              <a:t>	e) </a:t>
            </a:r>
            <a:r>
              <a:rPr lang="en-US" sz="2400" b="1">
                <a:latin typeface="Courier New" pitchFamily="49" charset="0"/>
              </a:rPr>
              <a:t>= EpS + ((NI – PSD/ACSO)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Quiz: Math to Excel </a:t>
            </a:r>
            <a:endParaRPr lang="en-US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881063" y="1306513"/>
            <a:ext cx="772795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/>
              <a:t>The profitability equation for earnings per share given in the Financial Accounting Textbook (MGMT 202) is: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942975" y="2264617"/>
          <a:ext cx="7313613" cy="728663"/>
        </p:xfrm>
        <a:graphic>
          <a:graphicData uri="http://schemas.openxmlformats.org/presentationml/2006/ole">
            <p:oleObj spid="_x0000_s98306" name="Equation" r:id="rId3" imgW="4203700" imgH="419100" progId="Equation.3">
              <p:embed/>
            </p:oleObj>
          </a:graphicData>
        </a:graphic>
      </p:graphicFrame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41" name="Object 9"/>
          <p:cNvGraphicFramePr>
            <a:graphicFrameLocks noChangeAspect="1"/>
          </p:cNvGraphicFramePr>
          <p:nvPr/>
        </p:nvGraphicFramePr>
        <p:xfrm>
          <a:off x="2980612" y="2984176"/>
          <a:ext cx="2355850" cy="833438"/>
        </p:xfrm>
        <a:graphic>
          <a:graphicData uri="http://schemas.openxmlformats.org/presentationml/2006/ole">
            <p:oleObj spid="_x0000_s98307" name="Equation" r:id="rId4" imgW="1117115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00468BA7-AD70-4D50-8855-B42DB3F8CB10}" type="slidenum">
              <a:rPr lang="en-US"/>
              <a:pPr/>
              <a:t>18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Totals</a:t>
            </a: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692150" y="5619750"/>
            <a:ext cx="820261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61963" algn="l"/>
              </a:tabLst>
            </a:pPr>
            <a:r>
              <a:rPr lang="en-US" sz="2200" dirty="0">
                <a:solidFill>
                  <a:srgbClr val="009900"/>
                </a:solidFill>
              </a:rPr>
              <a:t>Running Total: </a:t>
            </a:r>
          </a:p>
          <a:p>
            <a:pPr>
              <a:tabLst>
                <a:tab pos="461963" algn="l"/>
              </a:tabLst>
            </a:pPr>
            <a:r>
              <a:rPr lang="en-US" sz="2200" dirty="0">
                <a:solidFill>
                  <a:srgbClr val="009900"/>
                </a:solidFill>
              </a:rPr>
              <a:t>	Sum from </a:t>
            </a:r>
            <a:r>
              <a:rPr lang="en-US" sz="2200" b="1" dirty="0">
                <a:solidFill>
                  <a:srgbClr val="009900"/>
                </a:solidFill>
              </a:rPr>
              <a:t>Beginning</a:t>
            </a:r>
            <a:r>
              <a:rPr lang="en-US" sz="2200" dirty="0">
                <a:solidFill>
                  <a:srgbClr val="009900"/>
                </a:solidFill>
              </a:rPr>
              <a:t> (absolute) through </a:t>
            </a:r>
            <a:r>
              <a:rPr lang="en-US" sz="2200" b="1" dirty="0">
                <a:solidFill>
                  <a:srgbClr val="009900"/>
                </a:solidFill>
              </a:rPr>
              <a:t>Current</a:t>
            </a:r>
            <a:r>
              <a:rPr lang="en-US" sz="2200" dirty="0">
                <a:solidFill>
                  <a:srgbClr val="009900"/>
                </a:solidFill>
              </a:rPr>
              <a:t> </a:t>
            </a:r>
            <a:r>
              <a:rPr lang="en-US" sz="2200" dirty="0" smtClean="0">
                <a:solidFill>
                  <a:srgbClr val="009900"/>
                </a:solidFill>
              </a:rPr>
              <a:t>    </a:t>
            </a:r>
          </a:p>
          <a:p>
            <a:pPr>
              <a:tabLst>
                <a:tab pos="461963" algn="l"/>
              </a:tabLst>
            </a:pPr>
            <a:r>
              <a:rPr lang="en-US" sz="2200" dirty="0" smtClean="0">
                <a:solidFill>
                  <a:srgbClr val="009900"/>
                </a:solidFill>
              </a:rPr>
              <a:t>       (</a:t>
            </a:r>
            <a:r>
              <a:rPr lang="en-US" sz="2200" dirty="0">
                <a:solidFill>
                  <a:srgbClr val="009900"/>
                </a:solidFill>
              </a:rPr>
              <a:t>relative)</a:t>
            </a: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722313" y="1274763"/>
          <a:ext cx="8031162" cy="4121150"/>
        </p:xfrm>
        <a:graphic>
          <a:graphicData uri="http://schemas.openxmlformats.org/presentationml/2006/ole">
            <p:oleObj spid="_x0000_s99330" name="Image" r:id="rId3" imgW="8292063" imgH="425396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FEE9B508-8539-4F87-803C-0A4C7FD2ED3D}" type="slidenum">
              <a:rPr lang="en-US"/>
              <a:pPr/>
              <a:t>19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Running Totals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5849938" y="1366838"/>
            <a:ext cx="3119437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Which Excel Equation can be entered in cell </a:t>
            </a:r>
            <a:r>
              <a:rPr lang="en-US" sz="2200" b="1"/>
              <a:t>C2</a:t>
            </a:r>
            <a:r>
              <a:rPr lang="en-US" sz="2200"/>
              <a:t> and filled down from C2:C6 to correctly calculate the Payments Made to Date? </a:t>
            </a:r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811213" y="1233488"/>
          <a:ext cx="4911725" cy="2717800"/>
        </p:xfrm>
        <a:graphic>
          <a:graphicData uri="http://schemas.openxmlformats.org/presentationml/2006/ole">
            <p:oleObj spid="_x0000_s100354" name="Image" r:id="rId3" imgW="6171429" imgH="3415873" progId="">
              <p:embed/>
            </p:oleObj>
          </a:graphicData>
        </a:graphic>
      </p:graphicFrame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1135063" y="4160838"/>
            <a:ext cx="380365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endParaRPr lang="en-US" sz="800"/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66FF"/>
                </a:solidFill>
              </a:rPr>
              <a:t>a)</a:t>
            </a:r>
            <a:r>
              <a:rPr lang="en-US" sz="2200"/>
              <a:t> = SUM($C$2:$C$6)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66FF"/>
                </a:solidFill>
              </a:rPr>
              <a:t>b) </a:t>
            </a:r>
            <a:r>
              <a:rPr lang="en-US" sz="2200"/>
              <a:t>= SUM($B$2:B2)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66FF"/>
                </a:solidFill>
              </a:rPr>
              <a:t>c)</a:t>
            </a:r>
            <a:r>
              <a:rPr lang="en-US" sz="2200"/>
              <a:t> = SUM(B2:B6)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66FF"/>
                </a:solidFill>
              </a:rPr>
              <a:t>d)</a:t>
            </a:r>
            <a:r>
              <a:rPr lang="en-US" sz="2200"/>
              <a:t> = SUM($B$2:B6)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66FF"/>
                </a:solidFill>
              </a:rPr>
              <a:t>e)</a:t>
            </a:r>
            <a:r>
              <a:rPr lang="en-US" sz="2200"/>
              <a:t> = SUM(C2:C6)</a:t>
            </a: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5129213" y="4424363"/>
            <a:ext cx="362267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</a:rPr>
              <a:t>Alternate Solution: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</a:rPr>
              <a:t>	C2: = B2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</a:rPr>
              <a:t>	C3: = </a:t>
            </a:r>
            <a:r>
              <a:rPr lang="en-US" sz="2400" dirty="0" smtClean="0">
                <a:solidFill>
                  <a:srgbClr val="0033CC"/>
                </a:solidFill>
              </a:rPr>
              <a:t>C2+B3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33CC"/>
                </a:solidFill>
              </a:rPr>
              <a:t>Correct but less clear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374" y="1182757"/>
            <a:ext cx="8209722" cy="541682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This Week (Oct 18):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Today/Tomorrow Midterm!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No lab assignment this week.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Lab classes – Exam (if you haven’t arranged an alternate time, it’s too late) 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Graded Labs 6 &amp; 7 will be returned during your  exam (don’t waste time looking at them during the exam ) 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Next Week (Oct 25)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Lecture Lab 8 – Mortgage Loans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Lab 8 Due Sunday October 31 as normal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E84F8332-8EEE-4F53-B2AC-10371F1A019D}" type="slidenum">
              <a:rPr lang="en-US"/>
              <a:pPr/>
              <a:t>20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Excel PMT( ) function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en-US" b="1" dirty="0"/>
              <a:t>PMT (</a:t>
            </a:r>
            <a:r>
              <a:rPr lang="en-US" b="1" dirty="0" err="1"/>
              <a:t>P</a:t>
            </a:r>
            <a:r>
              <a:rPr lang="en-US" dirty="0" err="1"/>
              <a:t>ay</a:t>
            </a:r>
            <a:r>
              <a:rPr lang="en-US" b="1" dirty="0" err="1"/>
              <a:t>M</a:t>
            </a:r>
            <a:r>
              <a:rPr lang="en-US" dirty="0" err="1"/>
              <a:t>en</a:t>
            </a:r>
            <a:r>
              <a:rPr lang="en-US" b="1" dirty="0" err="1"/>
              <a:t>T</a:t>
            </a:r>
            <a:r>
              <a:rPr lang="en-US" b="1" dirty="0"/>
              <a:t>)</a:t>
            </a:r>
            <a:r>
              <a:rPr lang="en-US" dirty="0"/>
              <a:t> for a loan based on constant payments and a constant interest rate.</a:t>
            </a:r>
          </a:p>
          <a:p>
            <a:pPr>
              <a:spcBef>
                <a:spcPct val="60000"/>
              </a:spcBef>
            </a:pPr>
            <a:r>
              <a:rPr lang="en-US" dirty="0"/>
              <a:t>Syntax: PMT(</a:t>
            </a:r>
            <a:r>
              <a:rPr lang="en-US" i="1" dirty="0"/>
              <a:t>rate</a:t>
            </a:r>
            <a:r>
              <a:rPr lang="en-US" dirty="0"/>
              <a:t>, </a:t>
            </a:r>
            <a:r>
              <a:rPr lang="en-US" i="1" dirty="0" err="1"/>
              <a:t>nper</a:t>
            </a:r>
            <a:r>
              <a:rPr lang="en-US" dirty="0"/>
              <a:t>, -</a:t>
            </a:r>
            <a:r>
              <a:rPr lang="en-US" i="1" dirty="0" err="1"/>
              <a:t>pv</a:t>
            </a:r>
            <a:r>
              <a:rPr lang="en-US" dirty="0"/>
              <a:t>)</a:t>
            </a:r>
          </a:p>
          <a:p>
            <a:pPr lvl="1">
              <a:spcBef>
                <a:spcPct val="60000"/>
              </a:spcBef>
            </a:pPr>
            <a:r>
              <a:rPr lang="en-US" i="1" dirty="0">
                <a:solidFill>
                  <a:srgbClr val="996633"/>
                </a:solidFill>
              </a:rPr>
              <a:t>rate: </a:t>
            </a:r>
            <a:r>
              <a:rPr lang="en-US" dirty="0"/>
              <a:t>Periodic interest rate (APR divided by the number of periods per year), </a:t>
            </a:r>
          </a:p>
          <a:p>
            <a:pPr lvl="1">
              <a:spcBef>
                <a:spcPct val="60000"/>
              </a:spcBef>
            </a:pPr>
            <a:r>
              <a:rPr lang="en-US" i="1" dirty="0" err="1">
                <a:solidFill>
                  <a:srgbClr val="996633"/>
                </a:solidFill>
              </a:rPr>
              <a:t>nper</a:t>
            </a:r>
            <a:r>
              <a:rPr lang="en-US" i="1" dirty="0">
                <a:solidFill>
                  <a:srgbClr val="996633"/>
                </a:solidFill>
              </a:rPr>
              <a:t>:</a:t>
            </a:r>
            <a:r>
              <a:rPr lang="en-US" dirty="0"/>
              <a:t> Total number of periods during the term of the </a:t>
            </a:r>
            <a:r>
              <a:rPr lang="en-US" dirty="0" smtClean="0"/>
              <a:t>loan (often number of years times periods per year).</a:t>
            </a:r>
            <a:endParaRPr lang="en-US" dirty="0"/>
          </a:p>
          <a:p>
            <a:pPr lvl="1">
              <a:spcBef>
                <a:spcPct val="60000"/>
              </a:spcBef>
            </a:pPr>
            <a:r>
              <a:rPr lang="en-US" i="1" dirty="0" err="1">
                <a:solidFill>
                  <a:srgbClr val="996633"/>
                </a:solidFill>
              </a:rPr>
              <a:t>pv</a:t>
            </a:r>
            <a:r>
              <a:rPr lang="en-US" i="1" dirty="0">
                <a:solidFill>
                  <a:srgbClr val="996633"/>
                </a:solidFill>
              </a:rPr>
              <a:t>:</a:t>
            </a:r>
            <a:r>
              <a:rPr lang="en-US" dirty="0"/>
              <a:t> Principle value of </a:t>
            </a:r>
            <a:r>
              <a:rPr lang="en-US" dirty="0" smtClean="0"/>
              <a:t>loan (Note this is always, negated. Don’t ask me why, just do it)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99D554E5-6C91-4EBC-8BC4-67E83EC24CF1}" type="slidenum">
              <a:rPr lang="en-US"/>
              <a:pPr/>
              <a:t>21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PMT Example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1535113"/>
          </a:xfrm>
        </p:spPr>
        <p:txBody>
          <a:bodyPr/>
          <a:lstStyle/>
          <a:p>
            <a:r>
              <a:rPr lang="en-US"/>
              <a:t>A five year loan is created on an original principal of $5,000 at a fixed APR of 6.75% compounded monthly. </a:t>
            </a:r>
          </a:p>
        </p:txBody>
      </p:sp>
      <p:pic>
        <p:nvPicPr>
          <p:cNvPr id="217092" name="Picture 4" descr="lab7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" y="2817813"/>
            <a:ext cx="8248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82114735-7D5C-4D2C-B986-90B30CCA0EC7}" type="slidenum">
              <a:rPr lang="en-US"/>
              <a:pPr/>
              <a:t>22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 Loan Scenarios</a:t>
            </a:r>
          </a:p>
        </p:txBody>
      </p:sp>
      <p:pic>
        <p:nvPicPr>
          <p:cNvPr id="220167" name="Picture 7" descr="lab7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8" y="1304925"/>
            <a:ext cx="8802687" cy="522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98E3E3F-42CD-4F8B-8C89-C1D5E6610411}" type="slidenum">
              <a:rPr lang="en-US"/>
              <a:pPr/>
              <a:t>23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PMT(rate, </a:t>
            </a:r>
            <a:r>
              <a:rPr lang="en-US" dirty="0" err="1"/>
              <a:t>nper</a:t>
            </a:r>
            <a:r>
              <a:rPr lang="en-US" dirty="0"/>
              <a:t>, -</a:t>
            </a:r>
            <a:r>
              <a:rPr lang="en-US" dirty="0" err="1"/>
              <a:t>pv</a:t>
            </a:r>
            <a:r>
              <a:rPr lang="en-US" dirty="0"/>
              <a:t>)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285875"/>
            <a:ext cx="8101012" cy="776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/>
              <a:t>A five year loan is created on an original principal of $5,000 at a fixed APR of 6.75% compounded monthly. </a:t>
            </a:r>
          </a:p>
        </p:txBody>
      </p:sp>
      <p:pic>
        <p:nvPicPr>
          <p:cNvPr id="221188" name="Picture 4" descr="lab7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8" y="2041525"/>
            <a:ext cx="8248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5322888" y="4406900"/>
            <a:ext cx="1435100" cy="7223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1258888" y="5243513"/>
            <a:ext cx="7507287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/>
              <a:t>The Periodic Payment is given by: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b="1">
                <a:solidFill>
                  <a:srgbClr val="996633"/>
                </a:solidFill>
              </a:rPr>
              <a:t>a) </a:t>
            </a:r>
            <a:r>
              <a:rPr lang="en-US" sz="2200"/>
              <a:t>PMT(E2, E4, -E1)		</a:t>
            </a:r>
            <a:r>
              <a:rPr lang="en-US" sz="2200" b="1">
                <a:solidFill>
                  <a:srgbClr val="996633"/>
                </a:solidFill>
              </a:rPr>
              <a:t> b) </a:t>
            </a:r>
            <a:r>
              <a:rPr lang="en-US" sz="2200"/>
              <a:t>PMT(E7, E8, -E1)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 b="1">
                <a:solidFill>
                  <a:srgbClr val="996633"/>
                </a:solidFill>
              </a:rPr>
              <a:t>c) </a:t>
            </a:r>
            <a:r>
              <a:rPr lang="en-US" sz="2200"/>
              <a:t>PMT(E2, E6, -E1)		</a:t>
            </a:r>
            <a:r>
              <a:rPr lang="en-US" sz="2200" b="1">
                <a:solidFill>
                  <a:srgbClr val="996633"/>
                </a:solidFill>
              </a:rPr>
              <a:t> d) </a:t>
            </a:r>
            <a:r>
              <a:rPr lang="en-US" sz="2200"/>
              <a:t>PMT(E7, E6, -E1)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948246" cy="712787"/>
          </a:xfrm>
        </p:spPr>
        <p:txBody>
          <a:bodyPr/>
          <a:lstStyle/>
          <a:p>
            <a:r>
              <a:rPr lang="en-US" dirty="0" smtClean="0"/>
              <a:t>Chart Pattern Fills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95400"/>
            <a:ext cx="8215533" cy="772551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None/>
            </a:pPr>
            <a:r>
              <a:rPr lang="en-US" sz="2400" dirty="0" smtClean="0"/>
              <a:t>Pattern fills work best when color is not available.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pic>
        <p:nvPicPr>
          <p:cNvPr id="8" name="Picture 7" descr="PatternFill-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7644" y="1927274"/>
            <a:ext cx="7669298" cy="460648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– Mini Last Minute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NO</a:t>
            </a:r>
            <a:r>
              <a:rPr lang="en-US" dirty="0" smtClean="0"/>
              <a:t> Internet</a:t>
            </a:r>
          </a:p>
          <a:p>
            <a:r>
              <a:rPr lang="en-US" dirty="0" smtClean="0"/>
              <a:t>Only application open/or used is Microsoft Excel and the Microsoft Excel help system</a:t>
            </a:r>
          </a:p>
          <a:p>
            <a:r>
              <a:rPr lang="en-US" dirty="0" smtClean="0"/>
              <a:t>One page of notes (printed is ok for this exam, hand-written for the final)</a:t>
            </a:r>
          </a:p>
          <a:p>
            <a:r>
              <a:rPr lang="en-US" dirty="0" smtClean="0"/>
              <a:t>Cell phones </a:t>
            </a:r>
            <a:r>
              <a:rPr lang="en-US" b="1" i="1" dirty="0" smtClean="0"/>
              <a:t>OFF</a:t>
            </a:r>
            <a:r>
              <a:rPr lang="en-US" dirty="0" smtClean="0"/>
              <a:t> (not vibrate, not silent, </a:t>
            </a:r>
            <a:r>
              <a:rPr lang="en-US" b="1" i="1" dirty="0" smtClean="0"/>
              <a:t>OFF</a:t>
            </a:r>
            <a:r>
              <a:rPr lang="en-US" dirty="0" smtClean="0"/>
              <a:t>)</a:t>
            </a:r>
          </a:p>
          <a:p>
            <a:r>
              <a:rPr lang="en-US" dirty="0" smtClean="0"/>
              <a:t>You may not leave the room (even for the restroom)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– Mini Last Minute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fit on one printed page (you’ll turn in the print-out)</a:t>
            </a:r>
          </a:p>
          <a:p>
            <a:r>
              <a:rPr lang="en-US" dirty="0" smtClean="0"/>
              <a:t>No USB Keys (I don’t want to see them), you may print an extra copy of your exam if you want to keep a copy. You can’t save an electronic version</a:t>
            </a:r>
          </a:p>
          <a:p>
            <a:r>
              <a:rPr lang="en-US" dirty="0" smtClean="0"/>
              <a:t>50-Minutes: </a:t>
            </a:r>
          </a:p>
          <a:p>
            <a:pPr lvl="1"/>
            <a:r>
              <a:rPr lang="en-US" dirty="0" smtClean="0"/>
              <a:t>Print-out (guard your print-outs)</a:t>
            </a:r>
          </a:p>
          <a:p>
            <a:pPr lvl="1"/>
            <a:r>
              <a:rPr lang="en-US" dirty="0" smtClean="0"/>
              <a:t>Turn-in print-out and the exam sheet</a:t>
            </a:r>
          </a:p>
          <a:p>
            <a:pPr lvl="1"/>
            <a:r>
              <a:rPr lang="en-US" dirty="0" smtClean="0"/>
              <a:t>Sign-out</a:t>
            </a:r>
          </a:p>
          <a:p>
            <a:pPr lvl="1"/>
            <a:r>
              <a:rPr lang="en-US" dirty="0" smtClean="0"/>
              <a:t>Leave quietly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9DA789-0067-461B-8A24-3BE000A234B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948246" cy="712787"/>
          </a:xfrm>
        </p:spPr>
        <p:txBody>
          <a:bodyPr/>
          <a:lstStyle/>
          <a:p>
            <a:r>
              <a:rPr lang="en-US" dirty="0" smtClean="0"/>
              <a:t>Chart Pattern Fills: Procedure Outline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95400"/>
            <a:ext cx="8215533" cy="5175738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200" dirty="0" smtClean="0"/>
              <a:t>Create a chart.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200" dirty="0" smtClean="0"/>
              <a:t>Select </a:t>
            </a:r>
            <a:r>
              <a:rPr lang="en-US" sz="2200" b="1" i="1" dirty="0" smtClean="0"/>
              <a:t>one series</a:t>
            </a:r>
            <a:r>
              <a:rPr lang="en-US" sz="2200" dirty="0" smtClean="0"/>
              <a:t> by clicking on a pie slice or bar of that series. If you want to change the pattern of only one data point in the series, then click a second time on that slice or bar.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200" dirty="0" smtClean="0"/>
              <a:t>Open the </a:t>
            </a:r>
            <a:r>
              <a:rPr lang="en-US" sz="2200" b="1" i="1" dirty="0" smtClean="0"/>
              <a:t>Visual Basic Editor</a:t>
            </a:r>
            <a:r>
              <a:rPr lang="en-US" sz="2200" dirty="0" smtClean="0"/>
              <a:t>. This can be done by pressing </a:t>
            </a:r>
            <a:r>
              <a:rPr lang="en-US" sz="2200" b="1" i="1" dirty="0" smtClean="0"/>
              <a:t>ALT+F11</a:t>
            </a:r>
            <a:r>
              <a:rPr lang="en-US" sz="2200" dirty="0" smtClean="0"/>
              <a:t> or by selecting Visual Basic from the Developer tab (how to turn this on in a minute)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200" dirty="0" smtClean="0"/>
              <a:t>From the Visual Basic Editor, open the </a:t>
            </a:r>
            <a:r>
              <a:rPr lang="en-US" sz="2200" b="1" i="1" dirty="0" smtClean="0"/>
              <a:t>Immediate Window</a:t>
            </a:r>
            <a:r>
              <a:rPr lang="en-US" sz="2200" dirty="0" smtClean="0"/>
              <a:t> by pressing </a:t>
            </a:r>
            <a:r>
              <a:rPr lang="en-US" sz="2200" b="1" i="1" dirty="0" err="1" smtClean="0"/>
              <a:t>CTRL+G</a:t>
            </a:r>
            <a:r>
              <a:rPr lang="en-US" sz="2200" dirty="0" smtClean="0"/>
              <a:t> or by selecting “Immediate Window” from the Visual Basic Editor “View” menu.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200" dirty="0" smtClean="0"/>
              <a:t>In the immediate window, enter the following command:</a:t>
            </a:r>
            <a:br>
              <a:rPr lang="en-US" sz="2200" dirty="0" smtClean="0"/>
            </a:b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selection.fill.patterned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[1,54]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948246" cy="712787"/>
          </a:xfrm>
        </p:spPr>
        <p:txBody>
          <a:bodyPr/>
          <a:lstStyle/>
          <a:p>
            <a:r>
              <a:rPr lang="en-US" dirty="0" smtClean="0"/>
              <a:t>Excel’s Developer Tab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95400"/>
            <a:ext cx="8215533" cy="533400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None/>
            </a:pPr>
            <a:r>
              <a:rPr lang="en-US" sz="2200" dirty="0" smtClean="0"/>
              <a:t>By default, Excel’s </a:t>
            </a:r>
            <a:r>
              <a:rPr lang="en-US" sz="2200" b="1" i="1" dirty="0" smtClean="0"/>
              <a:t>Developer Tab</a:t>
            </a:r>
            <a:r>
              <a:rPr lang="en-US" sz="2200" dirty="0" smtClean="0"/>
              <a:t> is not shown in the Ribbon. </a:t>
            </a:r>
            <a:br>
              <a:rPr lang="en-US" sz="2200" dirty="0" smtClean="0"/>
            </a:br>
            <a:endParaRPr lang="en-US" sz="2200" dirty="0"/>
          </a:p>
        </p:txBody>
      </p:sp>
      <p:pic>
        <p:nvPicPr>
          <p:cNvPr id="6" name="Picture 5" descr="PatternFill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7625" y="1856779"/>
            <a:ext cx="4669894" cy="231571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9" name="Picture 8" descr="PatternFill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9294" y="3503018"/>
            <a:ext cx="4951828" cy="311583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14" name="Straight Arrow Connector 13"/>
          <p:cNvCxnSpPr/>
          <p:nvPr/>
        </p:nvCxnSpPr>
        <p:spPr>
          <a:xfrm rot="5400000" flipH="1" flipV="1">
            <a:off x="2468883" y="4227344"/>
            <a:ext cx="647112" cy="436096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21214" y="5345723"/>
            <a:ext cx="3688080" cy="97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“Show Developer tab in the Ribbon”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27606" y="5458265"/>
            <a:ext cx="3024554" cy="379827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1289540" y="4696264"/>
            <a:ext cx="1917894" cy="466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Excel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Options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948246" cy="712787"/>
          </a:xfrm>
        </p:spPr>
        <p:txBody>
          <a:bodyPr/>
          <a:lstStyle/>
          <a:p>
            <a:r>
              <a:rPr lang="en-US" dirty="0" smtClean="0"/>
              <a:t>Chart Pattern Fills: Select One Series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37957"/>
            <a:ext cx="8215533" cy="1252025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None/>
            </a:pPr>
            <a:r>
              <a:rPr lang="en-US" sz="2200" dirty="0" smtClean="0"/>
              <a:t>Select </a:t>
            </a:r>
            <a:r>
              <a:rPr lang="en-US" sz="2200" b="1" i="1" dirty="0" smtClean="0"/>
              <a:t>one series</a:t>
            </a:r>
            <a:r>
              <a:rPr lang="en-US" sz="2200" dirty="0" smtClean="0"/>
              <a:t> by clicking on a pie slice or bar of that series. If you want to change the pattern of only one data point in the series, then click a second time on that slice or bar.</a:t>
            </a:r>
          </a:p>
        </p:txBody>
      </p:sp>
      <p:pic>
        <p:nvPicPr>
          <p:cNvPr id="6" name="Picture 5" descr="PatternFill-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5754" y="2395931"/>
            <a:ext cx="7033847" cy="428435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rot="10800000">
            <a:off x="6921306" y="2771336"/>
            <a:ext cx="1589651" cy="154745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58129" y="2686929"/>
            <a:ext cx="1533379" cy="1364566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5926" y="3432517"/>
            <a:ext cx="1434905" cy="773723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377441" y="3207435"/>
            <a:ext cx="1378635" cy="393897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4283613" y="2665827"/>
            <a:ext cx="773723" cy="759656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840483" y="2940151"/>
            <a:ext cx="1069141" cy="618978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27098E47-8013-4DCE-9616-8AEF5EEDBB27}" type="slidenum">
              <a:rPr lang="en-US"/>
              <a:pPr/>
              <a:t>3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en-US" dirty="0" smtClean="0"/>
              <a:t>8: </a:t>
            </a:r>
            <a:r>
              <a:rPr lang="en-US" dirty="0"/>
              <a:t>Due Sunday</a:t>
            </a:r>
            <a:r>
              <a:rPr lang="en-US" dirty="0" smtClean="0"/>
              <a:t>, October </a:t>
            </a:r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1222375"/>
            <a:ext cx="7816850" cy="5246688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400" dirty="0"/>
              <a:t>Understanding how a loan works. </a:t>
            </a:r>
          </a:p>
          <a:p>
            <a:pPr>
              <a:spcBef>
                <a:spcPct val="60000"/>
              </a:spcBef>
            </a:pPr>
            <a:r>
              <a:rPr lang="en-US" sz="2400" b="1" i="1" dirty="0"/>
              <a:t>Loan Amortization Schedules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Excel </a:t>
            </a:r>
            <a:r>
              <a:rPr lang="en-US" sz="2400" b="1" i="1" dirty="0"/>
              <a:t>PMT( )</a:t>
            </a:r>
            <a:r>
              <a:rPr lang="en-US" sz="2400" dirty="0"/>
              <a:t> function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Textbook equation </a:t>
            </a:r>
            <a:r>
              <a:rPr lang="en-US" sz="2400" b="1" i="1" dirty="0"/>
              <a:t>reading</a:t>
            </a:r>
            <a:r>
              <a:rPr lang="en-US" sz="2400" dirty="0"/>
              <a:t> and </a:t>
            </a:r>
            <a:r>
              <a:rPr lang="en-US" sz="2400" b="1" i="1" dirty="0"/>
              <a:t>translating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The meaning of </a:t>
            </a:r>
            <a:r>
              <a:rPr lang="en-US" sz="2400" b="1" i="1" dirty="0"/>
              <a:t>Biweekly</a:t>
            </a:r>
            <a:r>
              <a:rPr lang="en-US" sz="2400" dirty="0"/>
              <a:t> and </a:t>
            </a:r>
            <a:r>
              <a:rPr lang="en-US" sz="2400" b="1" i="1" dirty="0"/>
              <a:t>Semimonthly</a:t>
            </a:r>
            <a:r>
              <a:rPr lang="en-US" sz="2400" dirty="0"/>
              <a:t>.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The meaning of </a:t>
            </a:r>
            <a:r>
              <a:rPr lang="en-US" sz="2400" b="1" i="1" dirty="0"/>
              <a:t>periodic rate</a:t>
            </a:r>
            <a:r>
              <a:rPr lang="en-US" sz="2400" dirty="0"/>
              <a:t> and how it relates to an APR (Annual Percentage Rate). 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Compute a </a:t>
            </a:r>
            <a:r>
              <a:rPr lang="en-US" sz="2400" b="1" i="1" dirty="0"/>
              <a:t>running tally</a:t>
            </a:r>
            <a:r>
              <a:rPr lang="en-US" sz="2400" dirty="0"/>
              <a:t> of interest or principal paid-to-date.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Use of the </a:t>
            </a:r>
            <a:r>
              <a:rPr lang="en-US" sz="2400" b="1" i="1" dirty="0"/>
              <a:t>EOMONTH( )</a:t>
            </a:r>
            <a:r>
              <a:rPr lang="en-US" sz="2400" dirty="0"/>
              <a:t> </a:t>
            </a:r>
            <a:r>
              <a:rPr lang="en-US" sz="2400" dirty="0" smtClean="0"/>
              <a:t>function.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948246" cy="712787"/>
          </a:xfrm>
        </p:spPr>
        <p:txBody>
          <a:bodyPr/>
          <a:lstStyle/>
          <a:p>
            <a:r>
              <a:rPr lang="en-US" dirty="0" smtClean="0"/>
              <a:t>Chart Pattern Fills: Visual Basic Editor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95400"/>
            <a:ext cx="8215533" cy="1208649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None/>
            </a:pPr>
            <a:r>
              <a:rPr lang="en-US" sz="2200" dirty="0" smtClean="0"/>
              <a:t>Open the </a:t>
            </a:r>
            <a:r>
              <a:rPr lang="en-US" sz="2200" b="1" i="1" dirty="0" smtClean="0"/>
              <a:t>Visual Basic Editor</a:t>
            </a:r>
            <a:r>
              <a:rPr lang="en-US" sz="2200" dirty="0" smtClean="0"/>
              <a:t>. This can be done by pressing </a:t>
            </a:r>
            <a:r>
              <a:rPr lang="en-US" sz="2200" b="1" i="1" dirty="0" smtClean="0"/>
              <a:t>ALT+F11</a:t>
            </a:r>
            <a:r>
              <a:rPr lang="en-US" sz="2200" dirty="0" smtClean="0"/>
              <a:t> or by selecting </a:t>
            </a:r>
            <a:r>
              <a:rPr lang="en-US" sz="2200" b="1" i="1" dirty="0" smtClean="0"/>
              <a:t>Visual Basic</a:t>
            </a:r>
            <a:r>
              <a:rPr lang="en-US" sz="2200" dirty="0" smtClean="0"/>
              <a:t> from the </a:t>
            </a:r>
            <a:r>
              <a:rPr lang="en-US" sz="2200" b="1" i="1" dirty="0" smtClean="0"/>
              <a:t>Developer tab</a:t>
            </a:r>
            <a:r>
              <a:rPr lang="en-US" sz="2200" dirty="0" smtClean="0"/>
              <a:t>.</a:t>
            </a:r>
            <a:br>
              <a:rPr lang="en-US" sz="2200" dirty="0" smtClean="0"/>
            </a:br>
            <a:endParaRPr lang="en-US" sz="2200" dirty="0"/>
          </a:p>
        </p:txBody>
      </p:sp>
      <p:pic>
        <p:nvPicPr>
          <p:cNvPr id="6" name="Picture 5" descr="PatternFill-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69477" y="2177169"/>
            <a:ext cx="6330461" cy="44559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277813"/>
            <a:ext cx="8004517" cy="712787"/>
          </a:xfrm>
        </p:spPr>
        <p:txBody>
          <a:bodyPr/>
          <a:lstStyle/>
          <a:p>
            <a:r>
              <a:rPr lang="en-US" dirty="0" smtClean="0"/>
              <a:t>Chart Pattern Fills: Immediate Window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95400"/>
            <a:ext cx="8215533" cy="5175738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None/>
            </a:pPr>
            <a:r>
              <a:rPr lang="en-US" sz="2200" dirty="0" smtClean="0"/>
              <a:t>From the Visual Basic Editor, open the </a:t>
            </a:r>
            <a:r>
              <a:rPr lang="en-US" sz="2200" b="1" i="1" dirty="0" smtClean="0"/>
              <a:t>Immediate Window</a:t>
            </a:r>
            <a:r>
              <a:rPr lang="en-US" sz="2200" dirty="0" smtClean="0"/>
              <a:t> by pressing </a:t>
            </a:r>
            <a:r>
              <a:rPr lang="en-US" sz="2200" b="1" i="1" dirty="0" err="1" smtClean="0"/>
              <a:t>CTRL+G</a:t>
            </a:r>
            <a:r>
              <a:rPr lang="en-US" sz="2200" dirty="0" smtClean="0"/>
              <a:t> or by selecting “Immediate Window” from the Visual Basic Editor “View” menu.</a:t>
            </a:r>
          </a:p>
        </p:txBody>
      </p:sp>
      <p:pic>
        <p:nvPicPr>
          <p:cNvPr id="6" name="Picture 5" descr="PatternFill-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467" y="2473171"/>
            <a:ext cx="6780627" cy="411256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0800000" flipV="1">
            <a:off x="5795890" y="5852160"/>
            <a:ext cx="2715065" cy="14068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948246" cy="712787"/>
          </a:xfrm>
        </p:spPr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selection.fill.patterned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B70B9E7F-0414-4D3D-8CB5-07C6E0F989C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7451" y="1295400"/>
            <a:ext cx="8215533" cy="899160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None/>
            </a:pPr>
            <a:r>
              <a:rPr lang="en-US" sz="2200" dirty="0" smtClean="0"/>
              <a:t>In the immediate window, enter the following command:</a:t>
            </a:r>
            <a:br>
              <a:rPr lang="en-US" sz="2200" dirty="0" smtClean="0"/>
            </a:b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selection.fill.patterned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(25)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pic>
        <p:nvPicPr>
          <p:cNvPr id="6" name="Picture 5" descr="PatternFill-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3884" y="2116689"/>
            <a:ext cx="6779926" cy="413384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938995" y="6288258"/>
            <a:ext cx="6346875" cy="39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values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US" sz="22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give different patterns.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43E7D3C7-2AC1-4055-B824-A6FC4EA84E25}" type="slidenum">
              <a:rPr lang="en-US"/>
              <a:pPr/>
              <a:t>33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Exam: </a:t>
            </a:r>
            <a:r>
              <a:rPr lang="en-US" dirty="0" smtClean="0"/>
              <a:t>Next </a:t>
            </a:r>
            <a:r>
              <a:rPr lang="en-US" dirty="0"/>
              <a:t>week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your regular lab class.</a:t>
            </a:r>
          </a:p>
          <a:p>
            <a:r>
              <a:rPr lang="en-US" dirty="0"/>
              <a:t>Must use Lab </a:t>
            </a:r>
            <a:r>
              <a:rPr lang="en-US" b="1" dirty="0"/>
              <a:t>Windows XP </a:t>
            </a:r>
            <a:r>
              <a:rPr lang="en-US" dirty="0"/>
              <a:t>computer with Excel </a:t>
            </a:r>
            <a:r>
              <a:rPr lang="en-US" dirty="0" smtClean="0"/>
              <a:t>2007</a:t>
            </a:r>
            <a:endParaRPr lang="en-US" dirty="0"/>
          </a:p>
          <a:p>
            <a:endParaRPr lang="en-US" dirty="0"/>
          </a:p>
        </p:txBody>
      </p:sp>
      <p:pic>
        <p:nvPicPr>
          <p:cNvPr id="198661" name="Picture 5" descr="Newwork-secur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375" y="2354263"/>
            <a:ext cx="4441825" cy="3946525"/>
          </a:xfrm>
          <a:prstGeom prst="rect">
            <a:avLst/>
          </a:prstGeom>
          <a:noFill/>
        </p:spPr>
      </p:pic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782638" y="3175000"/>
            <a:ext cx="37084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 </a:t>
            </a:r>
            <a:r>
              <a:rPr lang="en-US" sz="2400" b="1" i="1"/>
              <a:t>will</a:t>
            </a:r>
            <a:r>
              <a:rPr lang="en-US" sz="2400"/>
              <a:t> check ITS internet usage logs for DSH 141 at the end of the week.</a:t>
            </a:r>
          </a:p>
          <a:p>
            <a:pPr>
              <a:spcBef>
                <a:spcPct val="50000"/>
              </a:spcBef>
            </a:pPr>
            <a:r>
              <a:rPr lang="en-US" sz="2400"/>
              <a:t>This does not include layer 3 information (user data packets), but does include IP addresses.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43E7D3C7-2AC1-4055-B824-A6FC4EA84E25}" type="slidenum">
              <a:rPr lang="en-US"/>
              <a:pPr/>
              <a:t>34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Exam: </a:t>
            </a:r>
            <a:r>
              <a:rPr lang="en-US" dirty="0" smtClean="0"/>
              <a:t>Next </a:t>
            </a:r>
            <a:r>
              <a:rPr lang="en-US" dirty="0"/>
              <a:t>week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9 and 10 (</a:t>
            </a:r>
            <a:r>
              <a:rPr lang="en-US" dirty="0" err="1" smtClean="0"/>
              <a:t>a.k.a</a:t>
            </a:r>
            <a:r>
              <a:rPr lang="en-US" dirty="0" smtClean="0"/>
              <a:t> You) have 75 minute labs</a:t>
            </a:r>
          </a:p>
          <a:p>
            <a:r>
              <a:rPr lang="en-US" dirty="0" smtClean="0"/>
              <a:t>The exam takes 50 minutes</a:t>
            </a:r>
          </a:p>
          <a:p>
            <a:r>
              <a:rPr lang="en-US" dirty="0" smtClean="0"/>
              <a:t>As a courtesy to those that might have traffic/parking problems and for those last minute questions, the exam will begin 10 minutes into the lab.</a:t>
            </a:r>
          </a:p>
          <a:p>
            <a:r>
              <a:rPr lang="en-US" dirty="0" smtClean="0"/>
              <a:t>Don’t plan on being late! But don’t worry if you are normally a little late that you will have a big problem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43E7D3C7-2AC1-4055-B824-A6FC4EA84E25}" type="slidenum">
              <a:rPr lang="en-US"/>
              <a:pPr/>
              <a:t>35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Exam: </a:t>
            </a:r>
            <a:r>
              <a:rPr lang="en-US" dirty="0" smtClean="0"/>
              <a:t>Next </a:t>
            </a:r>
            <a:r>
              <a:rPr lang="en-US" dirty="0"/>
              <a:t>week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need to print your exams</a:t>
            </a:r>
          </a:p>
          <a:p>
            <a:pPr lvl="1"/>
            <a:r>
              <a:rPr lang="en-US" dirty="0" smtClean="0"/>
              <a:t>Factor in time for printing (sometimes there is a line)</a:t>
            </a:r>
          </a:p>
          <a:p>
            <a:pPr lvl="1"/>
            <a:r>
              <a:rPr lang="en-US" dirty="0" smtClean="0"/>
              <a:t>Make sure you have money on your card (some extra in case of problems never hurts, $1.00 should be more than enough).</a:t>
            </a:r>
          </a:p>
          <a:p>
            <a:pPr lvl="1"/>
            <a:r>
              <a:rPr lang="en-US" dirty="0" smtClean="0"/>
              <a:t>If you have not used the lab printing system, use it before exam day. It’s not hard to use, but you don’t want to surprised.</a:t>
            </a:r>
          </a:p>
          <a:p>
            <a:pPr lvl="1"/>
            <a:r>
              <a:rPr lang="en-US" dirty="0" smtClean="0"/>
              <a:t>You need your card to print! Don’t leave it at home.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CB931D15-4FF7-4D6A-8D22-2E1BDF50ABA4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the Equation as Text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4713" y="4879975"/>
            <a:ext cx="7762875" cy="16017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Copy the equation used in </a:t>
            </a:r>
            <a:r>
              <a:rPr lang="en-US" sz="2400" b="1" dirty="0"/>
              <a:t>C6</a:t>
            </a:r>
            <a:r>
              <a:rPr lang="en-US" sz="2400" dirty="0"/>
              <a:t> as text into </a:t>
            </a:r>
            <a:r>
              <a:rPr lang="en-US" sz="2400" b="1" dirty="0"/>
              <a:t>F6</a:t>
            </a:r>
            <a:r>
              <a:rPr lang="en-US" sz="2400" dirty="0"/>
              <a:t>. In order to receive any credit for this part, your equation must appear with all the cell references used in C6 printed and visible in F6.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2322513" y="3165475"/>
            <a:ext cx="6489700" cy="1408113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Equation copied as text has no equals, =.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The cell column letter and row number must match exactly the equation being copied.</a:t>
            </a:r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 flipV="1">
            <a:off x="6249988" y="2562225"/>
            <a:ext cx="412750" cy="582613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197639" name="Picture 7" descr="exam2-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3" y="1577975"/>
            <a:ext cx="8286750" cy="990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874713" y="4879975"/>
            <a:ext cx="7762875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 the equation used in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C6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text into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F6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In order to receive any credit for this part, your equation must appear with all the cell references used in C6 printed and visible in F6.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322513" y="3165475"/>
            <a:ext cx="6489700" cy="1408113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Equation copied as text has no equals, =.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The cell column letter and row number must match exactly the equation being copied.</a:t>
            </a:r>
          </a:p>
        </p:txBody>
      </p:sp>
      <p:sp useBgFill="1">
        <p:nvSpPr>
          <p:cNvPr id="15" name="Rectangle 14"/>
          <p:cNvSpPr/>
          <p:nvPr/>
        </p:nvSpPr>
        <p:spPr>
          <a:xfrm>
            <a:off x="1026367" y="3582955"/>
            <a:ext cx="7595119" cy="16048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61364" y="6379285"/>
            <a:ext cx="489473" cy="304800"/>
          </a:xfrm>
          <a:prstGeom prst="rect">
            <a:avLst/>
          </a:prstGeom>
        </p:spPr>
        <p:txBody>
          <a:bodyPr/>
          <a:lstStyle/>
          <a:p>
            <a:fld id="{CB931D15-4FF7-4D6A-8D22-2E1BDF50ABA4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the Equation as Text</a:t>
            </a:r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 flipV="1">
            <a:off x="6249988" y="2562225"/>
            <a:ext cx="412750" cy="582613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197639" name="Picture 7" descr="exam2-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3" y="1577975"/>
            <a:ext cx="8286750" cy="990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 useBgFill="1">
        <p:nvSpPr>
          <p:cNvPr id="8" name="TextBox 7"/>
          <p:cNvSpPr txBox="1"/>
          <p:nvPr/>
        </p:nvSpPr>
        <p:spPr>
          <a:xfrm>
            <a:off x="1007706" y="3582956"/>
            <a:ext cx="7593745" cy="1569660"/>
          </a:xfrm>
          <a:prstGeom prst="rect">
            <a:avLst/>
          </a:prstGeom>
          <a:ln w="88900">
            <a:solidFill>
              <a:srgbClr val="FF33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Copying the Equations as text is vital!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If I can’t see your equations you will get </a:t>
            </a:r>
          </a:p>
          <a:p>
            <a:r>
              <a:rPr lang="en-US" sz="3200" b="1" i="1" dirty="0" smtClean="0"/>
              <a:t>  ZERO </a:t>
            </a:r>
            <a:r>
              <a:rPr lang="en-US" sz="3200" dirty="0" smtClean="0"/>
              <a:t>credit for them</a:t>
            </a:r>
            <a:endParaRPr lang="en-US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DCAD90-4EF9-4666-B2BB-75698672A779}" type="slidenum">
              <a:rPr lang="en-US"/>
              <a:pPr/>
              <a:t>4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277813"/>
            <a:ext cx="8145462" cy="712787"/>
          </a:xfrm>
        </p:spPr>
        <p:txBody>
          <a:bodyPr/>
          <a:lstStyle/>
          <a:p>
            <a:r>
              <a:rPr lang="en-US"/>
              <a:t>What is the Value of Each Equation?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700" y="2768600"/>
            <a:ext cx="4737100" cy="3948113"/>
          </a:xfrm>
        </p:spPr>
        <p:txBody>
          <a:bodyPr/>
          <a:lstStyle/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1)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=A1+B1+C1</a:t>
            </a:r>
          </a:p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2)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SUM(A1+B1+C1)</a:t>
            </a:r>
          </a:p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3)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=SUM(A1, B1, C1)</a:t>
            </a:r>
          </a:p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4) 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AVERAGE(A1+B1+C1)</a:t>
            </a:r>
          </a:p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5)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=AVERAGE(A1, B1, C1)</a:t>
            </a:r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/>
        </p:nvGraphicFramePr>
        <p:xfrm>
          <a:off x="1069975" y="1276350"/>
          <a:ext cx="6704013" cy="1320800"/>
        </p:xfrm>
        <a:graphic>
          <a:graphicData uri="http://schemas.openxmlformats.org/presentationml/2006/ole">
            <p:oleObj spid="_x0000_s88066" name="Image" r:id="rId3" imgW="6704762" imgH="1320635" progId="">
              <p:embed/>
            </p:oleObj>
          </a:graphicData>
        </a:graphic>
      </p:graphicFrame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5764213" y="2735263"/>
            <a:ext cx="13906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3200">
                <a:solidFill>
                  <a:srgbClr val="996633"/>
                </a:solidFill>
              </a:rPr>
              <a:t>1)</a:t>
            </a:r>
            <a:r>
              <a:rPr lang="en-US" sz="3200">
                <a:solidFill>
                  <a:srgbClr val="0066FF"/>
                </a:solidFill>
              </a:rPr>
              <a:t> </a:t>
            </a:r>
            <a:r>
              <a:rPr lang="en-US" sz="3200"/>
              <a:t>60</a:t>
            </a:r>
          </a:p>
        </p:txBody>
      </p:sp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5800725" y="3419475"/>
            <a:ext cx="3343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3200" dirty="0">
                <a:solidFill>
                  <a:srgbClr val="996633"/>
                </a:solidFill>
              </a:rPr>
              <a:t>2)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=SUM(60)=60</a:t>
            </a:r>
          </a:p>
        </p:txBody>
      </p:sp>
      <p:sp>
        <p:nvSpPr>
          <p:cNvPr id="188423" name="Rectangle 7"/>
          <p:cNvSpPr>
            <a:spLocks noChangeArrowheads="1"/>
          </p:cNvSpPr>
          <p:nvPr/>
        </p:nvSpPr>
        <p:spPr bwMode="auto">
          <a:xfrm>
            <a:off x="5813425" y="4154488"/>
            <a:ext cx="13906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3200">
                <a:solidFill>
                  <a:srgbClr val="996633"/>
                </a:solidFill>
              </a:rPr>
              <a:t>3)</a:t>
            </a:r>
            <a:r>
              <a:rPr lang="en-US" sz="3200">
                <a:solidFill>
                  <a:srgbClr val="0066FF"/>
                </a:solidFill>
              </a:rPr>
              <a:t> </a:t>
            </a:r>
            <a:r>
              <a:rPr lang="en-US" sz="3200"/>
              <a:t>60</a:t>
            </a:r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5835650" y="4981575"/>
            <a:ext cx="13906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3200" dirty="0">
                <a:solidFill>
                  <a:srgbClr val="996633"/>
                </a:solidFill>
              </a:rPr>
              <a:t>4)</a:t>
            </a:r>
            <a:r>
              <a:rPr lang="en-US" sz="3200" dirty="0">
                <a:solidFill>
                  <a:srgbClr val="0066FF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5830888" y="5727700"/>
            <a:ext cx="13906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7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3200">
                <a:solidFill>
                  <a:srgbClr val="996633"/>
                </a:solidFill>
              </a:rPr>
              <a:t>5)</a:t>
            </a:r>
            <a:r>
              <a:rPr lang="en-US" sz="3200">
                <a:solidFill>
                  <a:srgbClr val="0066FF"/>
                </a:solidFill>
              </a:rPr>
              <a:t> </a:t>
            </a:r>
            <a:r>
              <a:rPr lang="en-US" sz="3200"/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8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8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8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/>
      <p:bldP spid="188422" grpId="0"/>
      <p:bldP spid="188423" grpId="0"/>
      <p:bldP spid="188424" grpId="0"/>
      <p:bldP spid="1884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blankAndSpac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9458" y="3831220"/>
            <a:ext cx="4873390" cy="287875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Empty and Space in Equations</a:t>
            </a:r>
            <a:endParaRPr lang="en-US" dirty="0"/>
          </a:p>
        </p:txBody>
      </p:sp>
      <p:pic>
        <p:nvPicPr>
          <p:cNvPr id="6" name="Content Placeholder 5" descr="blankAndSpac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59496" y="1272932"/>
            <a:ext cx="4468049" cy="2639312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65F04A-2C06-4A6B-BE90-83B7CA3718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73881" y="2060294"/>
            <a:ext cx="1689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Fill down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207397" y="3165676"/>
            <a:ext cx="1354239" cy="1588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44317" y="2143246"/>
            <a:ext cx="356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+</a:t>
            </a:r>
            <a:endParaRPr lang="en-US" sz="3200" dirty="0"/>
          </a:p>
        </p:txBody>
      </p:sp>
      <p:grpSp>
        <p:nvGrpSpPr>
          <p:cNvPr id="3" name="Group 18"/>
          <p:cNvGrpSpPr/>
          <p:nvPr/>
        </p:nvGrpSpPr>
        <p:grpSpPr>
          <a:xfrm>
            <a:off x="995423" y="5521124"/>
            <a:ext cx="4780344" cy="1265400"/>
            <a:chOff x="995423" y="5521124"/>
            <a:chExt cx="4780344" cy="1265400"/>
          </a:xfrm>
        </p:grpSpPr>
        <p:sp>
          <p:nvSpPr>
            <p:cNvPr id="14" name="TextBox 13"/>
            <p:cNvSpPr txBox="1"/>
            <p:nvPr/>
          </p:nvSpPr>
          <p:spPr>
            <a:xfrm>
              <a:off x="2013995" y="5521124"/>
              <a:ext cx="1585731" cy="400110"/>
            </a:xfrm>
            <a:prstGeom prst="rect">
              <a:avLst/>
            </a:prstGeom>
            <a:noFill/>
            <a:ln w="38100">
              <a:solidFill>
                <a:srgbClr val="33993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Empty cell</a:t>
              </a:r>
              <a:endParaRPr lang="en-US" sz="2000" dirty="0"/>
            </a:p>
          </p:txBody>
        </p:sp>
        <p:cxnSp>
          <p:nvCxnSpPr>
            <p:cNvPr id="16" name="Straight Arrow Connector 15"/>
            <p:cNvCxnSpPr>
              <a:endCxn id="14" idx="3"/>
            </p:cNvCxnSpPr>
            <p:nvPr/>
          </p:nvCxnSpPr>
          <p:spPr>
            <a:xfrm rot="10800000" flipV="1">
              <a:off x="3599726" y="5706317"/>
              <a:ext cx="1250068" cy="14861"/>
            </a:xfrm>
            <a:prstGeom prst="straightConnector1">
              <a:avLst/>
            </a:prstGeom>
            <a:ln w="38100">
              <a:solidFill>
                <a:srgbClr val="339933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995423" y="6078638"/>
              <a:ext cx="2164464" cy="70788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Space Character</a:t>
              </a:r>
              <a:endParaRPr lang="en-US" sz="2000" dirty="0"/>
            </a:p>
          </p:txBody>
        </p:sp>
        <p:cxnSp>
          <p:nvCxnSpPr>
            <p:cNvPr id="18" name="Straight Arrow Connector 17"/>
            <p:cNvCxnSpPr>
              <a:endCxn id="17" idx="3"/>
            </p:cNvCxnSpPr>
            <p:nvPr/>
          </p:nvCxnSpPr>
          <p:spPr>
            <a:xfrm rot="10800000" flipV="1">
              <a:off x="3159887" y="6204029"/>
              <a:ext cx="2615880" cy="228552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5699347" y="5709741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ym typeface="Wingdings 3"/>
              </a:rPr>
              <a:t>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84833" y="4238263"/>
            <a:ext cx="3296857" cy="1200329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is does </a:t>
            </a:r>
          </a:p>
          <a:p>
            <a:r>
              <a:rPr lang="en-US" sz="2400" dirty="0" smtClean="0"/>
              <a:t>C3 display $0.00 and</a:t>
            </a:r>
          </a:p>
          <a:p>
            <a:r>
              <a:rPr lang="en-US" sz="2400" dirty="0" smtClean="0"/>
              <a:t>C5 display #VALUE?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lankAndSpace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1387" y="3287210"/>
            <a:ext cx="4949887" cy="339483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in Range of SUM Function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1665F04A-2C06-4A6B-BE90-83B7CA371821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207397" y="3165676"/>
            <a:ext cx="1354239" cy="1588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44317" y="2143246"/>
            <a:ext cx="356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+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196769" y="5279986"/>
            <a:ext cx="3009417" cy="1015663"/>
          </a:xfrm>
          <a:prstGeom prst="rect">
            <a:avLst/>
          </a:prstGeom>
          <a:noFill/>
          <a:ln w="38100">
            <a:solidFill>
              <a:srgbClr val="3399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=SUM(A2:A6) ignores the</a:t>
            </a:r>
          </a:p>
          <a:p>
            <a:pPr algn="ctr"/>
            <a:r>
              <a:rPr lang="en-US" sz="2000" dirty="0" smtClean="0"/>
              <a:t>Space Character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endCxn id="17" idx="3"/>
          </p:cNvCxnSpPr>
          <p:nvPr/>
        </p:nvCxnSpPr>
        <p:spPr>
          <a:xfrm rot="10800000" flipV="1">
            <a:off x="3206187" y="5625296"/>
            <a:ext cx="2430685" cy="162522"/>
          </a:xfrm>
          <a:prstGeom prst="straightConnector1">
            <a:avLst/>
          </a:prstGeom>
          <a:ln w="38100">
            <a:solidFill>
              <a:srgbClr val="339933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64623" y="5212030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ym typeface="Wingdings 3"/>
              </a:rPr>
              <a:t></a:t>
            </a:r>
            <a:endParaRPr lang="en-US" sz="3200" dirty="0"/>
          </a:p>
        </p:txBody>
      </p:sp>
      <p:pic>
        <p:nvPicPr>
          <p:cNvPr id="19" name="Picture 18" descr="blankAndSpace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736" y="1263976"/>
            <a:ext cx="4840190" cy="3319599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 rot="10800000">
            <a:off x="3206190" y="5995687"/>
            <a:ext cx="2476981" cy="486137"/>
          </a:xfrm>
          <a:prstGeom prst="straightConnector1">
            <a:avLst/>
          </a:prstGeom>
          <a:ln w="38100">
            <a:solidFill>
              <a:srgbClr val="339933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2E5109E2-DCC0-4F83-9584-C79C104086AC}" type="slidenum">
              <a:rPr lang="en-US"/>
              <a:pPr/>
              <a:t>7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Which are Correct?</a:t>
            </a: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696913" y="3424238"/>
            <a:ext cx="31877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4763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0066FF"/>
                </a:solidFill>
              </a:rPr>
              <a:t>Enter an Excel equation that calculates the average of all the grades for lab 1 and will fill across correctly. The equation </a:t>
            </a:r>
            <a:r>
              <a:rPr lang="en-US" sz="2200" b="1" i="1">
                <a:solidFill>
                  <a:srgbClr val="0066FF"/>
                </a:solidFill>
              </a:rPr>
              <a:t>must not</a:t>
            </a:r>
            <a:r>
              <a:rPr lang="en-US" sz="2200">
                <a:solidFill>
                  <a:srgbClr val="0066FF"/>
                </a:solidFill>
              </a:rPr>
              <a:t> use any constants.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4475163" y="1500188"/>
            <a:ext cx="4383087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a) </a:t>
            </a:r>
            <a:r>
              <a:rPr lang="en-US" sz="2200"/>
              <a:t>= SUM(B2:B4)/3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b) </a:t>
            </a:r>
            <a:r>
              <a:rPr lang="en-US" sz="2200"/>
              <a:t>= AVERAGE(B2:B4)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c) </a:t>
            </a:r>
            <a:r>
              <a:rPr lang="en-US" sz="2200"/>
              <a:t>= AVERAGE($B$2:$B$4)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d) </a:t>
            </a:r>
            <a:r>
              <a:rPr lang="en-US" sz="2200"/>
              <a:t>= B2+B3+B4/3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e) </a:t>
            </a:r>
            <a:r>
              <a:rPr lang="en-US" sz="2200"/>
              <a:t>= (B2+B3+B4)/3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f) </a:t>
            </a:r>
            <a:r>
              <a:rPr lang="en-US" sz="2200"/>
              <a:t>= B2/3+B3/3+B4/3</a:t>
            </a:r>
          </a:p>
          <a:p>
            <a:pPr marL="342900" indent="-342900">
              <a:spcBef>
                <a:spcPct val="55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g) </a:t>
            </a:r>
            <a:r>
              <a:rPr lang="en-US" sz="2200"/>
              <a:t>= SUM(B2:B4)/COUNT(B2:B4)</a:t>
            </a:r>
          </a:p>
        </p:txBody>
      </p:sp>
      <p:graphicFrame>
        <p:nvGraphicFramePr>
          <p:cNvPr id="190469" name="Object 5"/>
          <p:cNvGraphicFramePr>
            <a:graphicFrameLocks noChangeAspect="1"/>
          </p:cNvGraphicFramePr>
          <p:nvPr/>
        </p:nvGraphicFramePr>
        <p:xfrm>
          <a:off x="715963" y="1339850"/>
          <a:ext cx="2540000" cy="1944688"/>
        </p:xfrm>
        <a:graphic>
          <a:graphicData uri="http://schemas.openxmlformats.org/presentationml/2006/ole">
            <p:oleObj spid="_x0000_s89090" name="Image" r:id="rId3" imgW="4177778" imgH="3200000" progId="">
              <p:embed/>
            </p:oleObj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95725" y="2009775"/>
            <a:ext cx="4954588" cy="4381500"/>
            <a:chOff x="2454" y="1266"/>
            <a:chExt cx="3121" cy="2760"/>
          </a:xfrm>
        </p:grpSpPr>
        <p:sp>
          <p:nvSpPr>
            <p:cNvPr id="190472" name="Rectangle 8"/>
            <p:cNvSpPr>
              <a:spLocks noChangeArrowheads="1"/>
            </p:cNvSpPr>
            <p:nvPr/>
          </p:nvSpPr>
          <p:spPr bwMode="auto">
            <a:xfrm>
              <a:off x="2454" y="1266"/>
              <a:ext cx="2397" cy="282"/>
            </a:xfrm>
            <a:prstGeom prst="rect">
              <a:avLst/>
            </a:prstGeom>
            <a:noFill/>
            <a:ln w="38100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3" name="Rectangle 9"/>
            <p:cNvSpPr>
              <a:spLocks noChangeArrowheads="1"/>
            </p:cNvSpPr>
            <p:nvPr/>
          </p:nvSpPr>
          <p:spPr bwMode="auto">
            <a:xfrm>
              <a:off x="2510" y="2902"/>
              <a:ext cx="3065" cy="483"/>
            </a:xfrm>
            <a:prstGeom prst="rect">
              <a:avLst/>
            </a:prstGeom>
            <a:noFill/>
            <a:ln w="38100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4" name="AutoShape 10"/>
            <p:cNvSpPr>
              <a:spLocks noChangeArrowheads="1"/>
            </p:cNvSpPr>
            <p:nvPr/>
          </p:nvSpPr>
          <p:spPr bwMode="auto">
            <a:xfrm>
              <a:off x="2542" y="2933"/>
              <a:ext cx="268" cy="230"/>
            </a:xfrm>
            <a:prstGeom prst="star5">
              <a:avLst/>
            </a:prstGeom>
            <a:solidFill>
              <a:srgbClr val="0099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5" name="AutoShape 11"/>
            <p:cNvSpPr>
              <a:spLocks noChangeArrowheads="1"/>
            </p:cNvSpPr>
            <p:nvPr/>
          </p:nvSpPr>
          <p:spPr bwMode="auto">
            <a:xfrm>
              <a:off x="2486" y="1284"/>
              <a:ext cx="268" cy="230"/>
            </a:xfrm>
            <a:prstGeom prst="star5">
              <a:avLst/>
            </a:prstGeom>
            <a:solidFill>
              <a:srgbClr val="0099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0" name="Text Box 16"/>
            <p:cNvSpPr txBox="1">
              <a:spLocks noChangeArrowheads="1"/>
            </p:cNvSpPr>
            <p:nvPr/>
          </p:nvSpPr>
          <p:spPr bwMode="auto">
            <a:xfrm>
              <a:off x="2540" y="3335"/>
              <a:ext cx="2845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>
                  <a:solidFill>
                    <a:srgbClr val="339933"/>
                  </a:solidFill>
                </a:rPr>
                <a:t>When no </a:t>
              </a:r>
              <a:r>
                <a:rPr lang="en-US" sz="2200" b="1" i="1">
                  <a:solidFill>
                    <a:srgbClr val="339933"/>
                  </a:solidFill>
                </a:rPr>
                <a:t>weights</a:t>
              </a:r>
              <a:r>
                <a:rPr lang="en-US" sz="2200">
                  <a:solidFill>
                    <a:srgbClr val="339933"/>
                  </a:solidFill>
                </a:rPr>
                <a:t> are given, it can be assumed that all items to be averaged have the same weight.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9388C75A-05E8-428D-A196-78050A476221}" type="slidenum">
              <a:rPr lang="en-US"/>
              <a:pPr/>
              <a:t>8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Business Related Time Intervals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39850"/>
            <a:ext cx="8039100" cy="5021263"/>
          </a:xfrm>
        </p:spPr>
        <p:txBody>
          <a:bodyPr/>
          <a:lstStyle/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009900"/>
                </a:solidFill>
              </a:rPr>
              <a:t>Usually, all of these are equally spaced intervals.</a:t>
            </a:r>
            <a:endParaRPr lang="en-US" sz="2400" b="1"/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Biannual:</a:t>
            </a:r>
            <a:r>
              <a:rPr lang="en-US" sz="2400"/>
              <a:t> Once every two years.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Semiannual:</a:t>
            </a:r>
            <a:r>
              <a:rPr lang="en-US" sz="2400"/>
              <a:t> Twice each year.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Quarterly</a:t>
            </a:r>
            <a:r>
              <a:rPr lang="en-US" sz="2400"/>
              <a:t>: Four times a year, at three-month intervals.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Bimonthly:</a:t>
            </a:r>
            <a:r>
              <a:rPr lang="en-US" sz="2400"/>
              <a:t> Once every two months (6 times per year).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Monthly</a:t>
            </a:r>
            <a:r>
              <a:rPr lang="en-US" sz="2400"/>
              <a:t>: 12 times per year.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Semimonthly</a:t>
            </a:r>
            <a:r>
              <a:rPr lang="en-US" sz="2400"/>
              <a:t>: Twice each month (24 times per year).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Biweekly</a:t>
            </a:r>
            <a:r>
              <a:rPr lang="en-US" sz="2400"/>
              <a:t>: Once every two weeks (26 times per year).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/>
              <a:t>Weekly</a:t>
            </a:r>
            <a:r>
              <a:rPr lang="en-US" sz="2400"/>
              <a:t>: Every week, 52 times per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39849" y="6422315"/>
            <a:ext cx="580913" cy="304800"/>
          </a:xfrm>
          <a:prstGeom prst="rect">
            <a:avLst/>
          </a:prstGeom>
        </p:spPr>
        <p:txBody>
          <a:bodyPr/>
          <a:lstStyle/>
          <a:p>
            <a:fld id="{03B4E778-FAC3-4D9C-B34B-DF5A1A0A7D44}" type="slidenum">
              <a:rPr lang="en-US"/>
              <a:pPr/>
              <a:t>9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3588" y="277813"/>
            <a:ext cx="8108950" cy="712787"/>
          </a:xfrm>
        </p:spPr>
        <p:txBody>
          <a:bodyPr/>
          <a:lstStyle/>
          <a:p>
            <a:r>
              <a:rPr lang="en-US" sz="3200"/>
              <a:t>Calculating Periodic Interest Rate from APR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85975"/>
            <a:ext cx="7905750" cy="2482850"/>
          </a:xfrm>
        </p:spPr>
        <p:txBody>
          <a:bodyPr/>
          <a:lstStyle/>
          <a:p>
            <a:pPr lvl="1">
              <a:buFont typeface="Wingdings" pitchFamily="2" charset="2"/>
              <a:buNone/>
              <a:tabLst>
                <a:tab pos="3941763" algn="l"/>
                <a:tab pos="6116638" algn="l"/>
              </a:tabLst>
            </a:pPr>
            <a:r>
              <a:rPr lang="en-US"/>
              <a:t>Where </a:t>
            </a:r>
            <a:r>
              <a:rPr lang="en-US" i="1">
                <a:latin typeface="Times New Roman" pitchFamily="18" charset="0"/>
              </a:rPr>
              <a:t>APR</a:t>
            </a:r>
            <a:r>
              <a:rPr lang="en-US"/>
              <a:t> is the Annual Percentage Rate and</a:t>
            </a:r>
          </a:p>
          <a:p>
            <a:pPr lvl="1">
              <a:buFont typeface="Wingdings" pitchFamily="2" charset="2"/>
              <a:buNone/>
              <a:tabLst>
                <a:tab pos="3941763" algn="l"/>
                <a:tab pos="6116638" algn="l"/>
              </a:tabLst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is the number of periods in one year.</a:t>
            </a:r>
          </a:p>
          <a:p>
            <a:pPr lvl="1">
              <a:buFont typeface="Wingdings" pitchFamily="2" charset="2"/>
              <a:buNone/>
              <a:tabLst>
                <a:tab pos="3941763" algn="l"/>
                <a:tab pos="6116638" algn="l"/>
              </a:tabLst>
            </a:pPr>
            <a:endParaRPr lang="en-US"/>
          </a:p>
          <a:p>
            <a:pPr lvl="1">
              <a:buFont typeface="Wingdings" pitchFamily="2" charset="2"/>
              <a:buNone/>
              <a:tabLst>
                <a:tab pos="3941763" algn="l"/>
                <a:tab pos="6116638" algn="l"/>
              </a:tabLst>
            </a:pPr>
            <a:r>
              <a:rPr lang="en-US"/>
              <a:t>For a daily periodic interest rate, most lending institutions use an amortized base of 365.</a:t>
            </a:r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798513" y="1227138"/>
          <a:ext cx="4086225" cy="876300"/>
        </p:xfrm>
        <a:graphic>
          <a:graphicData uri="http://schemas.openxmlformats.org/presentationml/2006/ole">
            <p:oleObj spid="_x0000_s93186" name="Equation" r:id="rId3" imgW="1854200" imgH="393700" progId="Equation.3">
              <p:embed/>
            </p:oleObj>
          </a:graphicData>
        </a:graphic>
      </p:graphicFrame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765175" y="4827588"/>
            <a:ext cx="8223250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tabLst>
                <a:tab pos="684213" algn="l"/>
                <a:tab pos="4171950" algn="l"/>
              </a:tabLst>
            </a:pPr>
            <a:r>
              <a:rPr lang="en-US" sz="2600"/>
              <a:t>Examples: APR = </a:t>
            </a:r>
            <a:r>
              <a:rPr lang="en-US" sz="2600">
                <a:solidFill>
                  <a:srgbClr val="009900"/>
                </a:solidFill>
              </a:rPr>
              <a:t>12.99%</a:t>
            </a:r>
          </a:p>
          <a:p>
            <a:pPr lvl="1">
              <a:tabLst>
                <a:tab pos="684213" algn="l"/>
                <a:tab pos="4171950" algn="l"/>
              </a:tabLst>
            </a:pPr>
            <a:endParaRPr lang="en-US" sz="800"/>
          </a:p>
          <a:p>
            <a:pPr lvl="1">
              <a:tabLst>
                <a:tab pos="684213" algn="l"/>
                <a:tab pos="4171950" algn="l"/>
              </a:tabLst>
            </a:pPr>
            <a:r>
              <a:rPr lang="en-US" sz="2600"/>
              <a:t>	Monthly Periodic Rate	= 12.99%/12	= </a:t>
            </a:r>
            <a:r>
              <a:rPr lang="en-US" sz="2600">
                <a:solidFill>
                  <a:srgbClr val="009900"/>
                </a:solidFill>
              </a:rPr>
              <a:t>1.0825%</a:t>
            </a:r>
          </a:p>
          <a:p>
            <a:pPr lvl="1">
              <a:tabLst>
                <a:tab pos="684213" algn="l"/>
                <a:tab pos="4171950" algn="l"/>
              </a:tabLst>
            </a:pPr>
            <a:r>
              <a:rPr lang="en-US" sz="2600"/>
              <a:t>	Daily Periodic Rate 	= 12.99%/365	= </a:t>
            </a:r>
            <a:r>
              <a:rPr lang="en-US" sz="2600">
                <a:solidFill>
                  <a:srgbClr val="009900"/>
                </a:solidFill>
              </a:rPr>
              <a:t>0.0356%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9105</TotalTime>
  <Words>1789</Words>
  <Application>Microsoft Office PowerPoint</Application>
  <PresentationFormat>On-screen Show (4:3)</PresentationFormat>
  <Paragraphs>256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Layers</vt:lpstr>
      <vt:lpstr>Equation</vt:lpstr>
      <vt:lpstr>Image</vt:lpstr>
      <vt:lpstr>Lab 8 (Prequel): Loan Amortization CS-150L Computing for Business Students</vt:lpstr>
      <vt:lpstr>Upcoming Schedule</vt:lpstr>
      <vt:lpstr>Lab 8: Due Sunday, October 31</vt:lpstr>
      <vt:lpstr>What is the Value of Each Equation?</vt:lpstr>
      <vt:lpstr>Empty and Space in Equations</vt:lpstr>
      <vt:lpstr>Space in Range of SUM Function</vt:lpstr>
      <vt:lpstr>Which are Correct?</vt:lpstr>
      <vt:lpstr>Business Related Time Intervals</vt:lpstr>
      <vt:lpstr>Calculating Periodic Interest Rate from APR</vt:lpstr>
      <vt:lpstr>Quiz: Periodic Interest Rates</vt:lpstr>
      <vt:lpstr>Multiplying Every Cell By a Constant</vt:lpstr>
      <vt:lpstr>Multiplying Every Cell By a Constant</vt:lpstr>
      <vt:lpstr>Exponents</vt:lpstr>
      <vt:lpstr>Use of Named Cells</vt:lpstr>
      <vt:lpstr>Named Cells: Excel 2003/Excel Mac</vt:lpstr>
      <vt:lpstr>Writing a Math Equation in Excel</vt:lpstr>
      <vt:lpstr>Quiz: Math to Excel </vt:lpstr>
      <vt:lpstr>Running Totals</vt:lpstr>
      <vt:lpstr>Quiz: Running Totals</vt:lpstr>
      <vt:lpstr>Excel PMT( ) function</vt:lpstr>
      <vt:lpstr>PMT Example</vt:lpstr>
      <vt:lpstr>Auto Loan Scenarios</vt:lpstr>
      <vt:lpstr>Quiz: PMT(rate, nper, -pv)</vt:lpstr>
      <vt:lpstr>Chart Pattern Fills</vt:lpstr>
      <vt:lpstr>Midterm – Mini Last Minute Review</vt:lpstr>
      <vt:lpstr>Midterm – Mini Last Minute Review</vt:lpstr>
      <vt:lpstr>Chart Pattern Fills: Procedure Outline</vt:lpstr>
      <vt:lpstr>Excel’s Developer Tab</vt:lpstr>
      <vt:lpstr>Chart Pattern Fills: Select One Series </vt:lpstr>
      <vt:lpstr>Chart Pattern Fills: Visual Basic Editor</vt:lpstr>
      <vt:lpstr>Chart Pattern Fills: Immediate Window</vt:lpstr>
      <vt:lpstr>selection.fill.patterned(n)</vt:lpstr>
      <vt:lpstr>Excel Exam: Next week</vt:lpstr>
      <vt:lpstr>Excel Exam: Next week</vt:lpstr>
      <vt:lpstr>Excel Exam: Next week</vt:lpstr>
      <vt:lpstr>Copy the Equation as Text</vt:lpstr>
      <vt:lpstr>Copy the Equation as Text</vt:lpstr>
    </vt:vector>
  </TitlesOfParts>
  <Company>University of New Mexico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Matthew J. Barrick</cp:lastModifiedBy>
  <cp:revision>302</cp:revision>
  <dcterms:created xsi:type="dcterms:W3CDTF">2007-11-20T15:05:15Z</dcterms:created>
  <dcterms:modified xsi:type="dcterms:W3CDTF">2010-10-27T20:13:13Z</dcterms:modified>
</cp:coreProperties>
</file>