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301" r:id="rId4"/>
    <p:sldId id="258" r:id="rId5"/>
    <p:sldId id="280" r:id="rId6"/>
    <p:sldId id="281" r:id="rId7"/>
    <p:sldId id="283" r:id="rId8"/>
    <p:sldId id="284" r:id="rId9"/>
    <p:sldId id="297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8" r:id="rId19"/>
    <p:sldId id="299" r:id="rId20"/>
    <p:sldId id="293" r:id="rId21"/>
    <p:sldId id="294" r:id="rId22"/>
    <p:sldId id="30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996633"/>
    <a:srgbClr val="000000"/>
    <a:srgbClr val="0033CC"/>
    <a:srgbClr val="FF33CC"/>
    <a:srgbClr val="CC0099"/>
    <a:srgbClr val="33CC33"/>
    <a:srgbClr val="0066FF"/>
    <a:srgbClr val="008000"/>
    <a:srgbClr val="8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6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452590E6-F3AB-4A58-8CCF-21692AED9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026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330946ED-84D5-427D-96DB-BA25F0CC1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119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752600" cy="51133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ltGray">
          <a:xfrm>
            <a:off x="990600" y="3405188"/>
            <a:ext cx="7772400" cy="28257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white">
          <a:xfrm>
            <a:off x="1038225" y="3602038"/>
            <a:ext cx="7648575" cy="2554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0" y="5113338"/>
            <a:ext cx="9906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635000" y="558800"/>
            <a:ext cx="8077200" cy="320675"/>
            <a:chOff x="400" y="336"/>
            <a:chExt cx="5088" cy="192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 dirty="0">
                <a:latin typeface="Times New Roman" pitchFamily="18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67125"/>
            <a:ext cx="6858000" cy="2360613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2F56DAA8-8B9D-4FC9-8586-A99FF1B86ACB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0124B-57B1-4694-A8C5-674AA100A9AA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8E5A7-DF7C-4B67-A519-FC750A5FBE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81541-5A0D-4D43-BFE9-B75B2FC28B4C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14EAD-5CDE-4202-8052-F221001E32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8588" y="6369050"/>
            <a:ext cx="500062" cy="304800"/>
          </a:xfrm>
        </p:spPr>
        <p:txBody>
          <a:bodyPr/>
          <a:lstStyle>
            <a:lvl1pPr algn="ctr">
              <a:defRPr sz="1600" b="1" smtClean="0"/>
            </a:lvl1pPr>
          </a:lstStyle>
          <a:p>
            <a:pPr>
              <a:defRPr/>
            </a:pPr>
            <a:fld id="{789DA789-0067-461B-8A24-3BE000A234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74588-58F7-463B-83CA-8D4E2E8D5C2C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FCF02-B510-418A-8BA2-69451E88AF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86AA6-D36B-43ED-AF93-6DFBA630B38A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CF93F-2453-4570-975F-E877D6E337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8567A-01FF-4E44-AD8C-D907DACB03FE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FA7A-9CEC-4BEA-8C71-1E55FD5AC0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9E805-E52F-4A2C-96B4-F96B495E0AE2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B0F9E-3B6B-453B-8285-C2F2BF61DE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93A4D-2CE0-40DA-8A75-7F6249D6EBAE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961DE-F80F-43D6-B399-7BDDB0A15F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36729-7510-435F-8A6E-110AFFBFF039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3BFAA-50CC-449F-8698-B080F9810C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A9DE9-8B5A-442B-B7D3-49FED32A65B9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FD323-5706-45C4-95B3-800B7A99F1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b="0" dirty="0">
              <a:latin typeface="Times New Roman" pitchFamily="18" charset="0"/>
            </a:endParaRPr>
          </a:p>
        </p:txBody>
      </p:sp>
      <p:grpSp>
        <p:nvGrpSpPr>
          <p:cNvPr id="31747" name="Group 4"/>
          <p:cNvGrpSpPr>
            <a:grpSpLocks/>
          </p:cNvGrpSpPr>
          <p:nvPr userDrawn="1"/>
        </p:nvGrpSpPr>
        <p:grpSpPr bwMode="auto">
          <a:xfrm>
            <a:off x="381000" y="1066800"/>
            <a:ext cx="8305800" cy="182563"/>
            <a:chOff x="240" y="893"/>
            <a:chExt cx="5232" cy="115"/>
          </a:xfrm>
        </p:grpSpPr>
        <p:sp>
          <p:nvSpPr>
            <p:cNvPr id="5125" name="Rectangle 5"/>
            <p:cNvSpPr>
              <a:spLocks noChangeArrowheads="1"/>
            </p:cNvSpPr>
            <p:nvPr userDrawn="1"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 dirty="0">
                <a:latin typeface="Times New Roman" pitchFamily="18" charset="0"/>
              </a:endParaRPr>
            </a:p>
          </p:txBody>
        </p:sp>
        <p:sp>
          <p:nvSpPr>
            <p:cNvPr id="5126" name="Line 6"/>
            <p:cNvSpPr>
              <a:spLocks noChangeShapeType="1"/>
            </p:cNvSpPr>
            <p:nvPr userDrawn="1"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3174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4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7772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fld id="{D70AE03C-2FC6-4566-A889-04EEB17A0F82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FB22DE1B-7E67-48CA-9A21-DE23FE5FB5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AF35171-A375-4BCD-977E-264CFB3D24F5}" type="datetime1">
              <a:rPr lang="en-US"/>
              <a:pPr/>
              <a:t>10/27/2010</a:t>
            </a:fld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66900" y="1143000"/>
            <a:ext cx="7080250" cy="2209800"/>
          </a:xfrm>
        </p:spPr>
        <p:txBody>
          <a:bodyPr/>
          <a:lstStyle/>
          <a:p>
            <a:pPr eaLnBrk="1" hangingPunct="1"/>
            <a:r>
              <a:rPr lang="en-US" sz="2800" i="1" dirty="0" smtClean="0"/>
              <a:t>Lab 8: Loan Amortization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CS-150L</a:t>
            </a:r>
            <a:br>
              <a:rPr lang="en-US" sz="3600" dirty="0" smtClean="0"/>
            </a:br>
            <a:r>
              <a:rPr lang="en-US" sz="3600" dirty="0" smtClean="0"/>
              <a:t>Computing for Business Students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67125"/>
            <a:ext cx="3810000" cy="2360613"/>
          </a:xfrm>
        </p:spPr>
        <p:txBody>
          <a:bodyPr/>
          <a:lstStyle/>
          <a:p>
            <a:pPr marL="457200" indent="-457200" algn="l" eaLnBrk="1" hangingPunct="1"/>
            <a:r>
              <a:rPr lang="en-US" sz="2000" dirty="0" smtClean="0"/>
              <a:t>Instructor: </a:t>
            </a:r>
          </a:p>
          <a:p>
            <a:pPr marL="457200" indent="-457200" algn="l" eaLnBrk="1" hangingPunct="1"/>
            <a:r>
              <a:rPr lang="en-US" sz="2000" dirty="0" smtClean="0"/>
              <a:t>   Matthew </a:t>
            </a:r>
            <a:r>
              <a:rPr lang="en-US" sz="2000" dirty="0" err="1" smtClean="0"/>
              <a:t>Barrick</a:t>
            </a:r>
            <a:endParaRPr lang="en-US" sz="2000" dirty="0" smtClean="0"/>
          </a:p>
          <a:p>
            <a:pPr marL="457200" indent="-457200" algn="l" eaLnBrk="1" hangingPunct="1"/>
            <a:r>
              <a:rPr lang="en-US" sz="2000" dirty="0" smtClean="0"/>
              <a:t>   e-mail: barrick@cs.unm.edu</a:t>
            </a:r>
          </a:p>
          <a:p>
            <a:pPr marL="457200" indent="-457200" algn="l" eaLnBrk="1" hangingPunct="1"/>
            <a:r>
              <a:rPr lang="en-US" sz="2000" dirty="0" smtClean="0"/>
              <a:t>   www.cs.unm.edu/~barrick</a:t>
            </a:r>
          </a:p>
          <a:p>
            <a:pPr marL="457200" indent="-457200" algn="l" eaLnBrk="1" hangingPunct="1"/>
            <a:r>
              <a:rPr lang="en-US" sz="2000" dirty="0" smtClean="0"/>
              <a:t>   Office: Farris Engineering  Center (FEC) room 106</a:t>
            </a:r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4822825" y="5049838"/>
          <a:ext cx="3694113" cy="965200"/>
        </p:xfrm>
        <a:graphic>
          <a:graphicData uri="http://schemas.openxmlformats.org/presentationml/2006/ole">
            <p:oleObj spid="_x0000_s22529" name="Equation" r:id="rId3" imgW="2044700" imgH="533400" progId="Equation.3">
              <p:embed/>
            </p:oleObj>
          </a:graphicData>
        </a:graphic>
      </p:graphicFrame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4837113" y="3906838"/>
            <a:ext cx="3529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PMT(</a:t>
            </a:r>
            <a:r>
              <a:rPr lang="en-US" sz="2800" i="1" dirty="0"/>
              <a:t>rate</a:t>
            </a:r>
            <a:r>
              <a:rPr lang="en-US" sz="2800" dirty="0"/>
              <a:t>, </a:t>
            </a:r>
            <a:r>
              <a:rPr lang="en-US" sz="2800" i="1" dirty="0" err="1"/>
              <a:t>nper</a:t>
            </a:r>
            <a:r>
              <a:rPr lang="en-US" sz="2800" dirty="0"/>
              <a:t>, -</a:t>
            </a:r>
            <a:r>
              <a:rPr lang="en-US" sz="2800" i="1" dirty="0" err="1"/>
              <a:t>pv</a:t>
            </a:r>
            <a:r>
              <a:rPr lang="en-US" sz="28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1665F04A-2C06-4A6B-BE90-83B7CA37182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712787"/>
          </a:xfrm>
        </p:spPr>
        <p:txBody>
          <a:bodyPr/>
          <a:lstStyle/>
          <a:p>
            <a:r>
              <a:rPr lang="en-US"/>
              <a:t>Compound Interest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14400" y="1249363"/>
            <a:ext cx="7918450" cy="542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account balance (interest plus principal) is calculated at the end of each </a:t>
            </a:r>
            <a:r>
              <a:rPr kumimoji="0" lang="en-US" sz="24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During the next period, interest is calculated on the </a:t>
            </a:r>
            <a:r>
              <a:rPr kumimoji="0" lang="en-US" sz="24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full balance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the end of the last period.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</a:t>
            </a:r>
            <a:r>
              <a:rPr kumimoji="0" lang="en-US" sz="2200" b="0" i="0" u="none" strike="noStrike" kern="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$100</a:t>
            </a:r>
            <a:r>
              <a:rPr kumimoji="0" lang="en-US" sz="2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was borrowed for </a:t>
            </a:r>
            <a:r>
              <a:rPr kumimoji="0" lang="en-US" sz="2200" b="1" i="1" u="none" strike="noStrike" kern="0" cap="none" spc="0" normalizeH="0" baseline="0" noProof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years</a:t>
            </a:r>
            <a:r>
              <a:rPr kumimoji="0" lang="en-US" sz="2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an </a:t>
            </a:r>
            <a:r>
              <a:rPr kumimoji="0" lang="en-US" sz="22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annual periodic</a:t>
            </a:r>
            <a:r>
              <a:rPr kumimoji="0" lang="en-US" sz="2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interest rate of </a:t>
            </a:r>
            <a:r>
              <a:rPr kumimoji="0" lang="en-US" sz="22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10%</a:t>
            </a:r>
            <a:r>
              <a:rPr kumimoji="0" lang="en-US" sz="2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the </a:t>
            </a:r>
            <a:r>
              <a:rPr kumimoji="0" lang="en-US" sz="22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interest compounded annually</a:t>
            </a:r>
            <a:r>
              <a:rPr kumimoji="0" lang="en-US" sz="2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would be: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$100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10%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*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period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$10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(in the 1st period).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Balance at the end of the first period: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$100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$10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$110.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$110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*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10%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period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$11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(in the 2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period).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Thus, the total interest in the loan is: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$10.00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$11.00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$21.00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8021256" cy="712787"/>
          </a:xfrm>
        </p:spPr>
        <p:txBody>
          <a:bodyPr/>
          <a:lstStyle/>
          <a:p>
            <a:r>
              <a:rPr lang="en-US" dirty="0" smtClean="0"/>
              <a:t>Simple Interest </a:t>
            </a:r>
            <a:r>
              <a:rPr lang="en-US" dirty="0" err="1" smtClean="0"/>
              <a:t>vs</a:t>
            </a:r>
            <a:r>
              <a:rPr lang="en-US" dirty="0" smtClean="0"/>
              <a:t> Compound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295400"/>
            <a:ext cx="8044405" cy="483552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Simple interest = </a:t>
            </a:r>
          </a:p>
          <a:p>
            <a:pPr>
              <a:buNone/>
            </a:pPr>
            <a:r>
              <a:rPr lang="en-US" sz="2200" dirty="0" smtClean="0"/>
              <a:t>  [Original Principle] * [Periodic Rate] * [The Number of Periods]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dirty="0" smtClean="0"/>
              <a:t>Compound Interest </a:t>
            </a:r>
            <a:r>
              <a:rPr lang="en-US" i="1" dirty="0" smtClean="0"/>
              <a:t>For One Period</a:t>
            </a:r>
            <a:r>
              <a:rPr lang="en-US" dirty="0" smtClean="0"/>
              <a:t> </a:t>
            </a:r>
            <a:r>
              <a:rPr lang="en-US" sz="2400" dirty="0" smtClean="0"/>
              <a:t>= </a:t>
            </a:r>
          </a:p>
          <a:p>
            <a:pPr>
              <a:buNone/>
            </a:pPr>
            <a:r>
              <a:rPr lang="en-US" sz="2200" dirty="0" smtClean="0"/>
              <a:t>       [Current Balance] * [Periodic Rate]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1665F04A-2C06-4A6B-BE90-83B7CA371821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3DCDDE8A-EF7D-4E93-B568-0E0E1867F5D0}" type="slidenum">
              <a:rPr lang="en-US"/>
              <a:pPr/>
              <a:t>12</a:t>
            </a:fld>
            <a:endParaRPr 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Setting Up a Worksheet form Words</a:t>
            </a:r>
          </a:p>
        </p:txBody>
      </p:sp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733425" y="1239838"/>
            <a:ext cx="8118475" cy="519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dirty="0"/>
              <a:t>On January 1, </a:t>
            </a:r>
            <a:r>
              <a:rPr lang="en-US" sz="2200" dirty="0" smtClean="0"/>
              <a:t>2011, </a:t>
            </a:r>
            <a:r>
              <a:rPr lang="en-US" sz="2200" dirty="0"/>
              <a:t>Austin took out a loan of $1000.00 at an interest rate of 12.00% APR compounded monthly. He has a minimum payment of $100.00 due the first of every month starting February. He always makes his minimum payment. What is the balance of his account on March 1, </a:t>
            </a:r>
            <a:r>
              <a:rPr lang="en-US" sz="2200" dirty="0" smtClean="0"/>
              <a:t>2011?</a:t>
            </a:r>
            <a:endParaRPr lang="en-US" sz="2200" dirty="0"/>
          </a:p>
          <a:p>
            <a:pPr marL="342900" indent="-3429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dirty="0">
                <a:solidFill>
                  <a:srgbClr val="996633"/>
                </a:solidFill>
              </a:rPr>
              <a:t>•	</a:t>
            </a:r>
            <a:r>
              <a:rPr lang="en-US" sz="2200" b="1" dirty="0">
                <a:solidFill>
                  <a:srgbClr val="996633"/>
                </a:solidFill>
              </a:rPr>
              <a:t>Extract</a:t>
            </a:r>
            <a:r>
              <a:rPr lang="en-US" sz="2200" dirty="0">
                <a:solidFill>
                  <a:srgbClr val="996633"/>
                </a:solidFill>
              </a:rPr>
              <a:t> the information from the paragraph, </a:t>
            </a:r>
          </a:p>
          <a:p>
            <a:pPr marL="342900" indent="-3429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dirty="0">
                <a:solidFill>
                  <a:srgbClr val="996633"/>
                </a:solidFill>
              </a:rPr>
              <a:t>•	</a:t>
            </a:r>
            <a:r>
              <a:rPr lang="en-US" sz="2200" b="1" dirty="0">
                <a:solidFill>
                  <a:srgbClr val="996633"/>
                </a:solidFill>
              </a:rPr>
              <a:t>Organize</a:t>
            </a:r>
            <a:r>
              <a:rPr lang="en-US" sz="2200" dirty="0">
                <a:solidFill>
                  <a:srgbClr val="996633"/>
                </a:solidFill>
              </a:rPr>
              <a:t> the information in a spreadsheet with assumptions clearly separated from calculations, </a:t>
            </a:r>
          </a:p>
          <a:p>
            <a:pPr marL="342900" indent="-3429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dirty="0">
                <a:solidFill>
                  <a:srgbClr val="996633"/>
                </a:solidFill>
              </a:rPr>
              <a:t>•	</a:t>
            </a:r>
            <a:r>
              <a:rPr lang="en-US" sz="2200" b="1" dirty="0">
                <a:solidFill>
                  <a:srgbClr val="996633"/>
                </a:solidFill>
              </a:rPr>
              <a:t>Solve</a:t>
            </a:r>
            <a:r>
              <a:rPr lang="en-US" sz="2200" dirty="0">
                <a:solidFill>
                  <a:srgbClr val="996633"/>
                </a:solidFill>
              </a:rPr>
              <a:t> the problem within the spreadsheet such that </a:t>
            </a:r>
            <a:r>
              <a:rPr lang="en-US" sz="2200" i="1" dirty="0">
                <a:solidFill>
                  <a:srgbClr val="996633"/>
                </a:solidFill>
              </a:rPr>
              <a:t>changing any of the assumptions automatically changes the results</a:t>
            </a:r>
            <a:r>
              <a:rPr lang="en-US" sz="2200" dirty="0">
                <a:solidFill>
                  <a:srgbClr val="996633"/>
                </a:solidFill>
              </a:rPr>
              <a:t>.</a:t>
            </a:r>
          </a:p>
          <a:p>
            <a:pPr marL="342900" indent="-3429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dirty="0">
                <a:solidFill>
                  <a:srgbClr val="996633"/>
                </a:solidFill>
              </a:rPr>
              <a:t>•	</a:t>
            </a:r>
            <a:r>
              <a:rPr lang="en-US" sz="2200" b="1" dirty="0">
                <a:solidFill>
                  <a:srgbClr val="996633"/>
                </a:solidFill>
              </a:rPr>
              <a:t>Format </a:t>
            </a:r>
            <a:r>
              <a:rPr lang="en-US" sz="2200" dirty="0">
                <a:solidFill>
                  <a:srgbClr val="996633"/>
                </a:solidFill>
              </a:rPr>
              <a:t>a assumptions, calculations and results for clarity and easy readability.</a:t>
            </a:r>
          </a:p>
        </p:txBody>
      </p:sp>
      <p:sp>
        <p:nvSpPr>
          <p:cNvPr id="240645" name="Line 5"/>
          <p:cNvSpPr>
            <a:spLocks noChangeShapeType="1"/>
          </p:cNvSpPr>
          <p:nvPr/>
        </p:nvSpPr>
        <p:spPr bwMode="auto">
          <a:xfrm>
            <a:off x="419100" y="3353740"/>
            <a:ext cx="8158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DC99D393-3B61-4CB2-94D2-5BDFC5EBD962}" type="slidenum">
              <a:rPr lang="en-US"/>
              <a:pPr/>
              <a:t>13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5462588"/>
            <a:ext cx="7986713" cy="889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solidFill>
                  <a:srgbClr val="0066FF"/>
                </a:solidFill>
              </a:rPr>
              <a:t>	</a:t>
            </a:r>
            <a:endParaRPr lang="en-US" sz="2400" b="1">
              <a:latin typeface="Courier New" pitchFamily="49" charset="0"/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Words to Worksheet – Set up</a:t>
            </a:r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1669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1673" name="Rectangle 9"/>
          <p:cNvSpPr>
            <a:spLocks noChangeArrowheads="1"/>
          </p:cNvSpPr>
          <p:nvPr/>
        </p:nvSpPr>
        <p:spPr bwMode="auto">
          <a:xfrm>
            <a:off x="733425" y="1239838"/>
            <a:ext cx="8118475" cy="16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000"/>
              <a:t>On January 1, 2008, Austin took out a loan of $1000.00 at an interest rate of 12.00% APR compounded monthly. He has a minimum payment of $100.00 due the first of every month starting February. He always makes his minimum payment. What is the balance of his account on March 1, 2008?</a:t>
            </a:r>
          </a:p>
        </p:txBody>
      </p:sp>
      <p:pic>
        <p:nvPicPr>
          <p:cNvPr id="10" name="Picture 9" descr="Lab 9 - Fig 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2012" y="3016250"/>
            <a:ext cx="7644737" cy="3536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On a standard auto loan, interest is accrued 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loan balance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payment made this period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total of all payments made since the start of the loan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borrower's salary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principle paid this period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1665F04A-2C06-4A6B-BE90-83B7CA371821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65CA5524-3E9A-40C8-AA24-1ADF8D85D800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868363" y="277813"/>
            <a:ext cx="7947025" cy="712787"/>
          </a:xfrm>
        </p:spPr>
        <p:txBody>
          <a:bodyPr/>
          <a:lstStyle/>
          <a:p>
            <a:r>
              <a:rPr lang="en-US" sz="3500"/>
              <a:t>Finance Charge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9013" y="5145088"/>
            <a:ext cx="7853362" cy="1031875"/>
          </a:xfrm>
        </p:spPr>
        <p:txBody>
          <a:bodyPr/>
          <a:lstStyle/>
          <a:p>
            <a:r>
              <a:rPr lang="en-US" dirty="0">
                <a:solidFill>
                  <a:srgbClr val="996633"/>
                </a:solidFill>
              </a:rPr>
              <a:t>Row 1:</a:t>
            </a:r>
            <a:r>
              <a:rPr lang="en-US" dirty="0"/>
              <a:t>	</a:t>
            </a:r>
            <a:r>
              <a:rPr lang="en-US" dirty="0" smtClean="0"/>
              <a:t>=E2*E4      or       =$E$2*$E$4</a:t>
            </a:r>
            <a:endParaRPr lang="en-US" dirty="0"/>
          </a:p>
          <a:p>
            <a:r>
              <a:rPr lang="en-US" dirty="0">
                <a:solidFill>
                  <a:srgbClr val="996633"/>
                </a:solidFill>
              </a:rPr>
              <a:t>Row 2:</a:t>
            </a:r>
            <a:r>
              <a:rPr lang="en-US" dirty="0"/>
              <a:t> 	</a:t>
            </a:r>
            <a:r>
              <a:rPr lang="en-US" smtClean="0"/>
              <a:t>=</a:t>
            </a:r>
            <a:r>
              <a:rPr lang="en-US" smtClean="0"/>
              <a:t>H10*$</a:t>
            </a:r>
            <a:r>
              <a:rPr lang="en-US" dirty="0" smtClean="0"/>
              <a:t>E$4     </a:t>
            </a:r>
            <a:r>
              <a:rPr lang="en-US" sz="2400" dirty="0">
                <a:solidFill>
                  <a:srgbClr val="339933"/>
                </a:solidFill>
              </a:rPr>
              <a:t>--- it is ok </a:t>
            </a:r>
            <a:r>
              <a:rPr lang="en-US" sz="2400">
                <a:solidFill>
                  <a:srgbClr val="339933"/>
                </a:solidFill>
              </a:rPr>
              <a:t>that </a:t>
            </a:r>
            <a:r>
              <a:rPr lang="en-US" sz="2400" smtClean="0">
                <a:solidFill>
                  <a:srgbClr val="339933"/>
                </a:solidFill>
              </a:rPr>
              <a:t>H10 </a:t>
            </a:r>
            <a:r>
              <a:rPr lang="en-US" sz="2400" dirty="0">
                <a:solidFill>
                  <a:srgbClr val="339933"/>
                </a:solidFill>
              </a:rPr>
              <a:t>is empty.</a:t>
            </a:r>
          </a:p>
        </p:txBody>
      </p:sp>
      <p:pic>
        <p:nvPicPr>
          <p:cNvPr id="8" name="Picture 7" descr="Lab 9 - Fig 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1212" y="1435100"/>
            <a:ext cx="7645441" cy="349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647095AB-443C-4418-BF84-C635CAF250C1}" type="slidenum">
              <a:rPr lang="en-US"/>
              <a:pPr/>
              <a:t>16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868363" y="277813"/>
            <a:ext cx="7947025" cy="712787"/>
          </a:xfrm>
        </p:spPr>
        <p:txBody>
          <a:bodyPr/>
          <a:lstStyle/>
          <a:p>
            <a:r>
              <a:rPr lang="en-US" sz="3500"/>
              <a:t>Amount Applied to Principal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900" y="3581400"/>
            <a:ext cx="7826375" cy="2914650"/>
          </a:xfrm>
        </p:spPr>
        <p:txBody>
          <a:bodyPr/>
          <a:lstStyle/>
          <a:p>
            <a:pPr>
              <a:spcBef>
                <a:spcPct val="65000"/>
              </a:spcBef>
            </a:pPr>
            <a:r>
              <a:rPr lang="en-US" dirty="0">
                <a:solidFill>
                  <a:srgbClr val="996633"/>
                </a:solidFill>
              </a:rPr>
              <a:t>Row </a:t>
            </a:r>
            <a:r>
              <a:rPr lang="en-US" dirty="0" smtClean="0">
                <a:solidFill>
                  <a:srgbClr val="996633"/>
                </a:solidFill>
              </a:rPr>
              <a:t>2 </a:t>
            </a:r>
            <a:r>
              <a:rPr lang="en-US" dirty="0">
                <a:solidFill>
                  <a:srgbClr val="996633"/>
                </a:solidFill>
              </a:rPr>
              <a:t>(not special – fill it down):</a:t>
            </a:r>
            <a:r>
              <a:rPr lang="en-US" dirty="0"/>
              <a:t>	    =</a:t>
            </a:r>
            <a:r>
              <a:rPr lang="en-US" dirty="0" smtClean="0"/>
              <a:t>C10-D10</a:t>
            </a:r>
            <a:endParaRPr lang="en-US" dirty="0">
              <a:solidFill>
                <a:srgbClr val="996633"/>
              </a:solidFill>
            </a:endParaRPr>
          </a:p>
          <a:p>
            <a:pPr>
              <a:spcBef>
                <a:spcPct val="65000"/>
              </a:spcBef>
            </a:pPr>
            <a:r>
              <a:rPr lang="en-US" sz="2400" dirty="0">
                <a:solidFill>
                  <a:srgbClr val="996633"/>
                </a:solidFill>
              </a:rPr>
              <a:t>The value showing in E11 is incorrect </a:t>
            </a:r>
            <a:r>
              <a:rPr lang="en-US" sz="2400" dirty="0"/>
              <a:t>because the </a:t>
            </a:r>
            <a:r>
              <a:rPr lang="en-US" sz="2400" i="1" dirty="0"/>
              <a:t>Finance Charge</a:t>
            </a:r>
            <a:r>
              <a:rPr lang="en-US" sz="2400" dirty="0"/>
              <a:t> in </a:t>
            </a:r>
            <a:r>
              <a:rPr lang="en-US" sz="2400" dirty="0" smtClean="0"/>
              <a:t>D11 </a:t>
            </a:r>
            <a:r>
              <a:rPr lang="en-US" sz="2400" dirty="0"/>
              <a:t>is incorrect until the </a:t>
            </a:r>
            <a:r>
              <a:rPr lang="en-US" sz="2400" i="1" dirty="0"/>
              <a:t>Principal Balance</a:t>
            </a:r>
            <a:r>
              <a:rPr lang="en-US" sz="2400" dirty="0"/>
              <a:t> equation is done.</a:t>
            </a:r>
          </a:p>
          <a:p>
            <a:pPr>
              <a:spcBef>
                <a:spcPct val="65000"/>
              </a:spcBef>
            </a:pPr>
            <a:r>
              <a:rPr lang="en-US" sz="2400" dirty="0">
                <a:solidFill>
                  <a:srgbClr val="996633"/>
                </a:solidFill>
              </a:rPr>
              <a:t>When </a:t>
            </a:r>
            <a:r>
              <a:rPr lang="en-US" sz="2400" i="1" dirty="0">
                <a:solidFill>
                  <a:srgbClr val="996633"/>
                </a:solidFill>
              </a:rPr>
              <a:t>Principal Balance</a:t>
            </a:r>
            <a:r>
              <a:rPr lang="en-US" sz="2400" dirty="0">
                <a:solidFill>
                  <a:srgbClr val="996633"/>
                </a:solidFill>
              </a:rPr>
              <a:t> equation is done, </a:t>
            </a:r>
            <a:r>
              <a:rPr lang="en-US" sz="2400" dirty="0"/>
              <a:t>the other values will update to correct values.</a:t>
            </a:r>
          </a:p>
        </p:txBody>
      </p:sp>
      <p:pic>
        <p:nvPicPr>
          <p:cNvPr id="6" name="Picture 5" descr="Lab 9 - Fig 3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8850" y="1333500"/>
            <a:ext cx="7672668" cy="2120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12CDB885-8D89-4E4C-AD2E-C9453FF4C634}" type="slidenum">
              <a:rPr lang="en-US"/>
              <a:pPr/>
              <a:t>17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868363" y="277813"/>
            <a:ext cx="7947025" cy="712787"/>
          </a:xfrm>
        </p:spPr>
        <p:txBody>
          <a:bodyPr/>
          <a:lstStyle/>
          <a:p>
            <a:r>
              <a:rPr lang="en-US" sz="3500"/>
              <a:t>Principal Balance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0" y="5300663"/>
            <a:ext cx="7889875" cy="1323975"/>
          </a:xfrm>
        </p:spPr>
        <p:txBody>
          <a:bodyPr/>
          <a:lstStyle/>
          <a:p>
            <a:r>
              <a:rPr lang="en-US" dirty="0" smtClean="0">
                <a:solidFill>
                  <a:srgbClr val="996633"/>
                </a:solidFill>
              </a:rPr>
              <a:t>Row 1: 	    =E2</a:t>
            </a:r>
          </a:p>
          <a:p>
            <a:r>
              <a:rPr lang="en-US" dirty="0" smtClean="0">
                <a:solidFill>
                  <a:srgbClr val="996633"/>
                </a:solidFill>
              </a:rPr>
              <a:t>Row </a:t>
            </a:r>
            <a:r>
              <a:rPr lang="en-US" dirty="0">
                <a:solidFill>
                  <a:srgbClr val="996633"/>
                </a:solidFill>
              </a:rPr>
              <a:t>2</a:t>
            </a:r>
            <a:r>
              <a:rPr lang="en-US" dirty="0" smtClean="0">
                <a:solidFill>
                  <a:srgbClr val="996633"/>
                </a:solidFill>
              </a:rPr>
              <a:t>:</a:t>
            </a:r>
            <a:r>
              <a:rPr lang="en-US" dirty="0"/>
              <a:t>	    </a:t>
            </a:r>
            <a:r>
              <a:rPr lang="en-US" dirty="0" smtClean="0"/>
              <a:t>=H9-E10    </a:t>
            </a:r>
            <a:endParaRPr lang="en-US" dirty="0"/>
          </a:p>
        </p:txBody>
      </p:sp>
      <p:pic>
        <p:nvPicPr>
          <p:cNvPr id="6" name="Picture 5" descr="Lab 9 - Fig 4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37362" y="1214049"/>
            <a:ext cx="7036253" cy="3977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12CDB885-8D89-4E4C-AD2E-C9453FF4C634}" type="slidenum">
              <a:rPr lang="en-US"/>
              <a:pPr/>
              <a:t>18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868363" y="277813"/>
            <a:ext cx="7947025" cy="712787"/>
          </a:xfrm>
        </p:spPr>
        <p:txBody>
          <a:bodyPr/>
          <a:lstStyle/>
          <a:p>
            <a:r>
              <a:rPr lang="en-US" sz="3500" dirty="0" smtClean="0"/>
              <a:t>Paid-to-Date Rows?</a:t>
            </a:r>
            <a:endParaRPr lang="en-US" sz="350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0" y="5300663"/>
            <a:ext cx="7889875" cy="1323975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8" name="Picture 7" descr="Lab 9 - Fig 5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9407" y="1228822"/>
            <a:ext cx="8243558" cy="3865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12CDB885-8D89-4E4C-AD2E-C9453FF4C634}" type="slidenum">
              <a:rPr lang="en-US"/>
              <a:pPr/>
              <a:t>19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868363" y="277813"/>
            <a:ext cx="7947025" cy="712787"/>
          </a:xfrm>
        </p:spPr>
        <p:txBody>
          <a:bodyPr/>
          <a:lstStyle/>
          <a:p>
            <a:r>
              <a:rPr lang="en-US" sz="3500" dirty="0" smtClean="0"/>
              <a:t>Paid-to-Date Rows?</a:t>
            </a:r>
            <a:endParaRPr lang="en-US" sz="3500" dirty="0"/>
          </a:p>
        </p:txBody>
      </p:sp>
      <p:pic>
        <p:nvPicPr>
          <p:cNvPr id="8" name="Picture 7" descr="Lab 9 - Fig 5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9407" y="1228822"/>
            <a:ext cx="8243558" cy="3865692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04900" y="5453063"/>
            <a:ext cx="7889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These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just running sums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lang="en-US" sz="2800" b="0" kern="0" baseline="0" dirty="0" smtClean="0">
                <a:solidFill>
                  <a:srgbClr val="996633"/>
                </a:solidFill>
                <a:latin typeface="+mn-lt"/>
              </a:rPr>
              <a:t>See</a:t>
            </a:r>
            <a:r>
              <a:rPr lang="en-US" sz="2800" b="0" kern="0" dirty="0" smtClean="0">
                <a:solidFill>
                  <a:srgbClr val="996633"/>
                </a:solidFill>
                <a:latin typeface="+mn-lt"/>
              </a:rPr>
              <a:t> last week’s notes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374" y="1182757"/>
            <a:ext cx="8209722" cy="5416825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 smtClean="0"/>
              <a:t>This Week (Oct 25):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Lecture Lab 8 – Mortgage Loans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Lab 8 Due Sunday October 24 as normal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Exams (taken during Section 9/10) back at end of class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Quiz 2 grades are up (From Sept </a:t>
            </a:r>
            <a:r>
              <a:rPr lang="en-US" sz="2400" smtClean="0"/>
              <a:t>22 – Oct 13).</a:t>
            </a:r>
            <a:endParaRPr lang="en-US" sz="2400" dirty="0" smtClean="0"/>
          </a:p>
          <a:p>
            <a:pPr>
              <a:spcBef>
                <a:spcPts val="1800"/>
              </a:spcBef>
            </a:pPr>
            <a:r>
              <a:rPr lang="en-US" sz="2400" dirty="0" smtClean="0"/>
              <a:t>Next Week (Nov 1)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Lecture Lab 9 – Retirement Annuity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Tuesday – U.S Election Day, exercise your franchise if you have it</a:t>
            </a:r>
          </a:p>
          <a:p>
            <a:pPr lvl="1">
              <a:spcBef>
                <a:spcPts val="600"/>
              </a:spcBef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B70B9E7F-0414-4D3D-8CB5-07C6E0F989C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321DDBD7-A1D9-42FA-A805-9F130722D95F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</a:t>
            </a:r>
            <a:endParaRPr lang="en-US" dirty="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3638551"/>
            <a:ext cx="8262938" cy="2901146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Which equation entered in B5 will give the interest (compounded monthly) charged for the month of March?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	a) </a:t>
            </a:r>
            <a:r>
              <a:rPr lang="en-US" sz="2400" dirty="0"/>
              <a:t>($B$1 / 12) * C4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	b) </a:t>
            </a:r>
            <a:r>
              <a:rPr lang="en-US" sz="2400" dirty="0"/>
              <a:t>($B$1 / 12) * (A5 – A4)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	c) </a:t>
            </a:r>
            <a:r>
              <a:rPr lang="en-US" sz="2400" dirty="0"/>
              <a:t>($B$1 / 12) * (A4 – A5)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	d) </a:t>
            </a:r>
            <a:r>
              <a:rPr lang="en-US" sz="2400" dirty="0"/>
              <a:t>($B$1 / 12) * (A4 – A5) * C4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	e) </a:t>
            </a:r>
            <a:r>
              <a:rPr lang="en-US" sz="2400" dirty="0"/>
              <a:t>$B$1 * C4</a:t>
            </a:r>
          </a:p>
        </p:txBody>
      </p:sp>
      <p:graphicFrame>
        <p:nvGraphicFramePr>
          <p:cNvPr id="181252" name="Object 4"/>
          <p:cNvGraphicFramePr>
            <a:graphicFrameLocks noChangeAspect="1"/>
          </p:cNvGraphicFramePr>
          <p:nvPr/>
        </p:nvGraphicFramePr>
        <p:xfrm>
          <a:off x="769938" y="1246188"/>
          <a:ext cx="4784725" cy="2335212"/>
        </p:xfrm>
        <a:graphic>
          <a:graphicData uri="http://schemas.openxmlformats.org/presentationml/2006/ole">
            <p:oleObj spid="_x0000_s106498" name="Image" r:id="rId3" imgW="5307937" imgH="259047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62499285-6DFA-4BA1-97E0-A52D27B0C8BE}" type="slidenum">
              <a:rPr lang="en-US"/>
              <a:pPr/>
              <a:t>21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</a:t>
            </a:r>
            <a:endParaRPr lang="en-US" dirty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97263"/>
            <a:ext cx="7772400" cy="3006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The simple interest on the balance in cell B4 over a period of days given in cell A4 can be calculated by?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	</a:t>
            </a:r>
            <a:r>
              <a:rPr lang="en-US" sz="2400">
                <a:solidFill>
                  <a:srgbClr val="996633"/>
                </a:solidFill>
              </a:rPr>
              <a:t>a)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400"/>
              <a:t>=$D$1*B4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	</a:t>
            </a:r>
            <a:r>
              <a:rPr lang="en-US" sz="2400">
                <a:solidFill>
                  <a:srgbClr val="996633"/>
                </a:solidFill>
              </a:rPr>
              <a:t>b)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400"/>
              <a:t>=$D$1 + B4 + A4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	</a:t>
            </a:r>
            <a:r>
              <a:rPr lang="en-US" sz="2400">
                <a:solidFill>
                  <a:srgbClr val="996633"/>
                </a:solidFill>
              </a:rPr>
              <a:t>c)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400"/>
              <a:t>=$D$1*B4*A4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	</a:t>
            </a:r>
            <a:r>
              <a:rPr lang="en-US" sz="2400">
                <a:solidFill>
                  <a:srgbClr val="996633"/>
                </a:solidFill>
              </a:rPr>
              <a:t>d)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400"/>
              <a:t>=$D$1 + B4*A4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	</a:t>
            </a:r>
            <a:r>
              <a:rPr lang="en-US" sz="2400">
                <a:solidFill>
                  <a:srgbClr val="996633"/>
                </a:solidFill>
              </a:rPr>
              <a:t>e)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400"/>
              <a:t>=$D$1*B4 + A4</a:t>
            </a:r>
          </a:p>
        </p:txBody>
      </p:sp>
      <p:graphicFrame>
        <p:nvGraphicFramePr>
          <p:cNvPr id="133124" name="Object 4"/>
          <p:cNvGraphicFramePr>
            <a:graphicFrameLocks noChangeAspect="1"/>
          </p:cNvGraphicFramePr>
          <p:nvPr/>
        </p:nvGraphicFramePr>
        <p:xfrm>
          <a:off x="1512888" y="1260475"/>
          <a:ext cx="5541962" cy="2133600"/>
        </p:xfrm>
        <a:graphic>
          <a:graphicData uri="http://schemas.openxmlformats.org/presentationml/2006/ole">
            <p:oleObj spid="_x0000_s107522" name="Image" r:id="rId3" imgW="7060317" imgH="27174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914400" y="1295398"/>
          <a:ext cx="7744408" cy="4820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6102"/>
                <a:gridCol w="1936102"/>
                <a:gridCol w="1936102"/>
                <a:gridCol w="1936102"/>
              </a:tblGrid>
              <a:tr h="80424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Section 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Section 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All Sections</a:t>
                      </a:r>
                      <a:endParaRPr lang="en-US" sz="2400" dirty="0"/>
                    </a:p>
                  </a:txBody>
                  <a:tcPr/>
                </a:tc>
              </a:tr>
              <a:tr h="80424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Number</a:t>
                      </a:r>
                      <a:r>
                        <a:rPr lang="en-US" sz="2800" baseline="0" dirty="0" smtClean="0"/>
                        <a:t> of Students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24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225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11475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80424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88.6%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81.1%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80.1%</a:t>
                      </a:r>
                      <a:endParaRPr lang="en-US" sz="2800" dirty="0"/>
                    </a:p>
                  </a:txBody>
                  <a:tcPr/>
                </a:tc>
              </a:tr>
              <a:tr h="80424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93.0%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78.0%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87.0%</a:t>
                      </a:r>
                      <a:endParaRPr lang="en-US" sz="2800" dirty="0"/>
                    </a:p>
                  </a:txBody>
                  <a:tcPr/>
                </a:tc>
              </a:tr>
              <a:tr h="80424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Standard</a:t>
                      </a:r>
                      <a:r>
                        <a:rPr lang="en-US" sz="2800" baseline="0" dirty="0" smtClean="0"/>
                        <a:t> Deviation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12.8%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11.6%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19.5%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62499285-6DFA-4BA1-97E0-A52D27B0C8BE}" type="slidenum">
              <a:rPr lang="en-US"/>
              <a:pPr/>
              <a:t>22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914399" y="1295398"/>
          <a:ext cx="6627303" cy="4813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101"/>
                <a:gridCol w="2209101"/>
                <a:gridCol w="2209101"/>
              </a:tblGrid>
              <a:tr h="80424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Section 9/10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All Sections</a:t>
                      </a:r>
                      <a:endParaRPr lang="en-US" sz="2400" dirty="0"/>
                    </a:p>
                  </a:txBody>
                  <a:tcPr/>
                </a:tc>
              </a:tr>
              <a:tr h="80424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Number</a:t>
                      </a:r>
                      <a:r>
                        <a:rPr lang="en-US" sz="2800" baseline="0" dirty="0" smtClean="0"/>
                        <a:t> of Students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44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244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1147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 Possible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/>
                </a:tc>
              </a:tr>
              <a:tr h="80424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31.1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26.8</a:t>
                      </a:r>
                      <a:endParaRPr lang="en-US" sz="2800" dirty="0"/>
                    </a:p>
                  </a:txBody>
                  <a:tcPr/>
                </a:tc>
              </a:tr>
              <a:tr h="80424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35.0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34.0</a:t>
                      </a:r>
                      <a:endParaRPr lang="en-US" sz="2800" dirty="0"/>
                    </a:p>
                  </a:txBody>
                  <a:tcPr/>
                </a:tc>
              </a:tr>
              <a:tr h="80424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Standard</a:t>
                      </a:r>
                      <a:r>
                        <a:rPr lang="en-US" sz="2800" baseline="0" dirty="0" smtClean="0"/>
                        <a:t> Deviation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12.7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15.9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62499285-6DFA-4BA1-97E0-A52D27B0C8BE}" type="slidenum">
              <a:rPr lang="en-US"/>
              <a:pPr/>
              <a:t>3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2 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27098E47-8013-4DCE-9616-8AEF5EEDBB27}" type="slidenum">
              <a:rPr lang="en-US"/>
              <a:pPr/>
              <a:t>4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</a:t>
            </a:r>
            <a:r>
              <a:rPr lang="en-US" dirty="0" smtClean="0"/>
              <a:t>8: </a:t>
            </a:r>
            <a:r>
              <a:rPr lang="en-US" dirty="0"/>
              <a:t>Due Sunday</a:t>
            </a:r>
            <a:r>
              <a:rPr lang="en-US" dirty="0" smtClean="0"/>
              <a:t>, October 31</a:t>
            </a:r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1222375"/>
            <a:ext cx="7816850" cy="5246688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400" dirty="0"/>
              <a:t>Understanding how a loan works. </a:t>
            </a:r>
          </a:p>
          <a:p>
            <a:pPr>
              <a:spcBef>
                <a:spcPct val="60000"/>
              </a:spcBef>
            </a:pPr>
            <a:r>
              <a:rPr lang="en-US" sz="2400" b="1" i="1" dirty="0"/>
              <a:t>Loan Amortization Schedules</a:t>
            </a:r>
          </a:p>
          <a:p>
            <a:pPr>
              <a:spcBef>
                <a:spcPct val="60000"/>
              </a:spcBef>
            </a:pPr>
            <a:r>
              <a:rPr lang="en-US" sz="2400" dirty="0"/>
              <a:t>Excel </a:t>
            </a:r>
            <a:r>
              <a:rPr lang="en-US" sz="2400" b="1" i="1" dirty="0"/>
              <a:t>PMT( )</a:t>
            </a:r>
            <a:r>
              <a:rPr lang="en-US" sz="2400" dirty="0"/>
              <a:t> function</a:t>
            </a:r>
          </a:p>
          <a:p>
            <a:pPr>
              <a:spcBef>
                <a:spcPct val="60000"/>
              </a:spcBef>
            </a:pPr>
            <a:r>
              <a:rPr lang="en-US" sz="2400" dirty="0" smtClean="0"/>
              <a:t>Structure a worksheet to separate assumptions from calculations, to facilitate cell referencing.</a:t>
            </a:r>
          </a:p>
          <a:p>
            <a:pPr>
              <a:spcBef>
                <a:spcPct val="60000"/>
              </a:spcBef>
            </a:pPr>
            <a:r>
              <a:rPr lang="en-US" sz="2400" dirty="0" smtClean="0"/>
              <a:t>Create an amortization table</a:t>
            </a:r>
          </a:p>
          <a:p>
            <a:pPr>
              <a:spcBef>
                <a:spcPct val="60000"/>
              </a:spcBef>
            </a:pPr>
            <a:r>
              <a:rPr lang="en-US" sz="2400" dirty="0" smtClean="0"/>
              <a:t>Explain the impact on a borrower of making extra principal payments on a loan.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E84F8332-8EEE-4F53-B2AC-10371F1A019D}" type="slidenum">
              <a:rPr lang="en-US"/>
              <a:pPr/>
              <a:t>5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Excel PMT( ) function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60000"/>
              </a:spcBef>
            </a:pPr>
            <a:r>
              <a:rPr lang="en-US" b="1" dirty="0"/>
              <a:t>PMT (</a:t>
            </a:r>
            <a:r>
              <a:rPr lang="en-US" b="1" dirty="0" err="1"/>
              <a:t>P</a:t>
            </a:r>
            <a:r>
              <a:rPr lang="en-US" dirty="0" err="1"/>
              <a:t>ay</a:t>
            </a:r>
            <a:r>
              <a:rPr lang="en-US" b="1" dirty="0" err="1"/>
              <a:t>M</a:t>
            </a:r>
            <a:r>
              <a:rPr lang="en-US" dirty="0" err="1"/>
              <a:t>en</a:t>
            </a:r>
            <a:r>
              <a:rPr lang="en-US" b="1" dirty="0" err="1"/>
              <a:t>T</a:t>
            </a:r>
            <a:r>
              <a:rPr lang="en-US" b="1" dirty="0"/>
              <a:t>)</a:t>
            </a:r>
            <a:r>
              <a:rPr lang="en-US" dirty="0"/>
              <a:t> for a loan based on constant payments and a constant interest rate.</a:t>
            </a:r>
          </a:p>
          <a:p>
            <a:pPr>
              <a:spcBef>
                <a:spcPct val="60000"/>
              </a:spcBef>
            </a:pPr>
            <a:r>
              <a:rPr lang="en-US" dirty="0"/>
              <a:t>Syntax: PMT(</a:t>
            </a:r>
            <a:r>
              <a:rPr lang="en-US" i="1" dirty="0"/>
              <a:t>rate</a:t>
            </a:r>
            <a:r>
              <a:rPr lang="en-US" dirty="0"/>
              <a:t>, </a:t>
            </a:r>
            <a:r>
              <a:rPr lang="en-US" i="1" dirty="0" err="1"/>
              <a:t>nper</a:t>
            </a:r>
            <a:r>
              <a:rPr lang="en-US" dirty="0"/>
              <a:t>, -</a:t>
            </a:r>
            <a:r>
              <a:rPr lang="en-US" i="1" dirty="0" err="1"/>
              <a:t>pv</a:t>
            </a:r>
            <a:r>
              <a:rPr lang="en-US" dirty="0"/>
              <a:t>)</a:t>
            </a:r>
          </a:p>
          <a:p>
            <a:pPr lvl="1">
              <a:spcBef>
                <a:spcPct val="60000"/>
              </a:spcBef>
            </a:pPr>
            <a:r>
              <a:rPr lang="en-US" i="1" dirty="0">
                <a:solidFill>
                  <a:srgbClr val="996633"/>
                </a:solidFill>
              </a:rPr>
              <a:t>rate: </a:t>
            </a:r>
            <a:r>
              <a:rPr lang="en-US" dirty="0"/>
              <a:t>Periodic interest rate (APR divided by the number of periods per year), </a:t>
            </a:r>
          </a:p>
          <a:p>
            <a:pPr lvl="1">
              <a:spcBef>
                <a:spcPct val="60000"/>
              </a:spcBef>
            </a:pPr>
            <a:r>
              <a:rPr lang="en-US" i="1" dirty="0" err="1">
                <a:solidFill>
                  <a:srgbClr val="996633"/>
                </a:solidFill>
              </a:rPr>
              <a:t>nper</a:t>
            </a:r>
            <a:r>
              <a:rPr lang="en-US" i="1" dirty="0">
                <a:solidFill>
                  <a:srgbClr val="996633"/>
                </a:solidFill>
              </a:rPr>
              <a:t>:</a:t>
            </a:r>
            <a:r>
              <a:rPr lang="en-US" dirty="0"/>
              <a:t> Total number of periods during the term of the </a:t>
            </a:r>
            <a:r>
              <a:rPr lang="en-US" dirty="0" smtClean="0"/>
              <a:t>loan (often number of years times periods per year).</a:t>
            </a:r>
            <a:endParaRPr lang="en-US" dirty="0"/>
          </a:p>
          <a:p>
            <a:pPr lvl="1">
              <a:spcBef>
                <a:spcPct val="60000"/>
              </a:spcBef>
            </a:pPr>
            <a:r>
              <a:rPr lang="en-US" i="1" dirty="0" err="1">
                <a:solidFill>
                  <a:srgbClr val="996633"/>
                </a:solidFill>
              </a:rPr>
              <a:t>pv</a:t>
            </a:r>
            <a:r>
              <a:rPr lang="en-US" i="1" dirty="0">
                <a:solidFill>
                  <a:srgbClr val="996633"/>
                </a:solidFill>
              </a:rPr>
              <a:t>:</a:t>
            </a:r>
            <a:r>
              <a:rPr lang="en-US" dirty="0"/>
              <a:t> Principle value of </a:t>
            </a:r>
            <a:r>
              <a:rPr lang="en-US" dirty="0" smtClean="0"/>
              <a:t>loan (Note this is always, negated. Don’t ask me why, just do it)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99D554E5-6C91-4EBC-8BC4-67E83EC24CF1}" type="slidenum">
              <a:rPr lang="en-US"/>
              <a:pPr/>
              <a:t>6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PMT Example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1535113"/>
          </a:xfrm>
        </p:spPr>
        <p:txBody>
          <a:bodyPr/>
          <a:lstStyle/>
          <a:p>
            <a:r>
              <a:rPr lang="en-US"/>
              <a:t>A five year loan is created on an original principal of $5,000 at a fixed APR of 6.75% compounded monthly. </a:t>
            </a:r>
          </a:p>
        </p:txBody>
      </p:sp>
      <p:pic>
        <p:nvPicPr>
          <p:cNvPr id="217092" name="Picture 4" descr="lab7-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850" y="2817813"/>
            <a:ext cx="82486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198E3E3F-42CD-4F8B-8C89-C1D5E6610411}" type="slidenum">
              <a:rPr lang="en-US"/>
              <a:pPr/>
              <a:t>7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PMT(rate, </a:t>
            </a:r>
            <a:r>
              <a:rPr lang="en-US" dirty="0" err="1"/>
              <a:t>nper</a:t>
            </a:r>
            <a:r>
              <a:rPr lang="en-US" dirty="0"/>
              <a:t>, -</a:t>
            </a:r>
            <a:r>
              <a:rPr lang="en-US" dirty="0" err="1"/>
              <a:t>pv</a:t>
            </a:r>
            <a:r>
              <a:rPr lang="en-US" dirty="0"/>
              <a:t>)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285875"/>
            <a:ext cx="8101012" cy="7762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/>
              <a:t>A five year loan is created on an original principal of $5,000 at a fixed APR of 6.75% compounded monthly. </a:t>
            </a:r>
          </a:p>
        </p:txBody>
      </p:sp>
      <p:pic>
        <p:nvPicPr>
          <p:cNvPr id="221188" name="Picture 4" descr="lab7-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8" y="2041525"/>
            <a:ext cx="82486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189" name="Rectangle 5"/>
          <p:cNvSpPr>
            <a:spLocks noChangeArrowheads="1"/>
          </p:cNvSpPr>
          <p:nvPr/>
        </p:nvSpPr>
        <p:spPr bwMode="auto">
          <a:xfrm>
            <a:off x="5322888" y="4406900"/>
            <a:ext cx="1435100" cy="7223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1258888" y="5243513"/>
            <a:ext cx="7507287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/>
              <a:t>The Periodic Payment is given by: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b="1">
                <a:solidFill>
                  <a:srgbClr val="996633"/>
                </a:solidFill>
              </a:rPr>
              <a:t>a) </a:t>
            </a:r>
            <a:r>
              <a:rPr lang="en-US" sz="2200"/>
              <a:t>PMT(E2, E4, -E1)		</a:t>
            </a:r>
            <a:r>
              <a:rPr lang="en-US" sz="2200" b="1">
                <a:solidFill>
                  <a:srgbClr val="996633"/>
                </a:solidFill>
              </a:rPr>
              <a:t> b) </a:t>
            </a:r>
            <a:r>
              <a:rPr lang="en-US" sz="2200"/>
              <a:t>PMT(E7, E8, -E1)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b="1">
                <a:solidFill>
                  <a:srgbClr val="996633"/>
                </a:solidFill>
              </a:rPr>
              <a:t>c) </a:t>
            </a:r>
            <a:r>
              <a:rPr lang="en-US" sz="2200"/>
              <a:t>PMT(E2, E6, -E1)		</a:t>
            </a:r>
            <a:r>
              <a:rPr lang="en-US" sz="2200" b="1">
                <a:solidFill>
                  <a:srgbClr val="996633"/>
                </a:solidFill>
              </a:rPr>
              <a:t> d) </a:t>
            </a:r>
            <a:r>
              <a:rPr lang="en-US" sz="2200"/>
              <a:t>PMT(E7, E6, -E1)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21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62FF109F-9899-4457-9F79-5ED7D6855D68}" type="slidenum">
              <a:rPr lang="en-US"/>
              <a:pPr/>
              <a:t>8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Total Finance Charge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285875"/>
            <a:ext cx="8101012" cy="7762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/>
              <a:t>A five year loan is created on an original principal of $5,000 at a fixed APR of 6.75% compounded monthly. </a:t>
            </a:r>
          </a:p>
        </p:txBody>
      </p:sp>
      <p:pic>
        <p:nvPicPr>
          <p:cNvPr id="239620" name="Picture 4" descr="lab7-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8" y="2041525"/>
            <a:ext cx="82486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9621" name="Rectangle 5"/>
          <p:cNvSpPr>
            <a:spLocks noChangeArrowheads="1"/>
          </p:cNvSpPr>
          <p:nvPr/>
        </p:nvSpPr>
        <p:spPr bwMode="auto">
          <a:xfrm>
            <a:off x="5322888" y="4406900"/>
            <a:ext cx="1435100" cy="7223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2" name="Rectangle 6"/>
          <p:cNvSpPr>
            <a:spLocks noChangeArrowheads="1"/>
          </p:cNvSpPr>
          <p:nvPr/>
        </p:nvSpPr>
        <p:spPr bwMode="auto">
          <a:xfrm>
            <a:off x="1258888" y="5243513"/>
            <a:ext cx="7507287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/>
              <a:t>The Total Finance Charge is given by: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b="1">
                <a:solidFill>
                  <a:srgbClr val="996633"/>
                </a:solidFill>
              </a:rPr>
              <a:t>a) </a:t>
            </a:r>
            <a:r>
              <a:rPr lang="en-US" sz="2200"/>
              <a:t>	E9 – E10 	</a:t>
            </a:r>
            <a:r>
              <a:rPr lang="en-US" sz="2200" b="1">
                <a:solidFill>
                  <a:srgbClr val="996633"/>
                </a:solidFill>
              </a:rPr>
              <a:t> 	b) </a:t>
            </a:r>
            <a:r>
              <a:rPr lang="en-US" sz="2200"/>
              <a:t>E10 – E9		 </a:t>
            </a:r>
            <a:r>
              <a:rPr lang="en-US" sz="2200" b="1">
                <a:solidFill>
                  <a:srgbClr val="996633"/>
                </a:solidFill>
              </a:rPr>
              <a:t>c) </a:t>
            </a:r>
            <a:r>
              <a:rPr lang="en-US" sz="2200"/>
              <a:t>E9 * E10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b="1">
                <a:solidFill>
                  <a:srgbClr val="996633"/>
                </a:solidFill>
              </a:rPr>
              <a:t>d) </a:t>
            </a:r>
            <a:r>
              <a:rPr lang="en-US" sz="2200"/>
              <a:t>E9 * E8 		</a:t>
            </a:r>
            <a:r>
              <a:rPr lang="en-US" sz="2200" b="1">
                <a:solidFill>
                  <a:srgbClr val="996633"/>
                </a:solidFill>
              </a:rPr>
              <a:t>e)</a:t>
            </a:r>
            <a:r>
              <a:rPr lang="en-US" sz="2200">
                <a:solidFill>
                  <a:srgbClr val="996633"/>
                </a:solidFill>
              </a:rPr>
              <a:t> </a:t>
            </a:r>
            <a:r>
              <a:rPr lang="en-US" sz="2200"/>
              <a:t>E10 – E1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82114735-7D5C-4D2C-B986-90B30CCA0EC7}" type="slidenum">
              <a:rPr lang="en-US"/>
              <a:pPr/>
              <a:t>9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 Loan Scenarios</a:t>
            </a:r>
          </a:p>
        </p:txBody>
      </p:sp>
      <p:pic>
        <p:nvPicPr>
          <p:cNvPr id="220167" name="Picture 7" descr="lab7-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788" y="1304925"/>
            <a:ext cx="8802687" cy="5222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9244</TotalTime>
  <Words>819</Words>
  <Application>Microsoft Office PowerPoint</Application>
  <PresentationFormat>On-screen Show (4:3)</PresentationFormat>
  <Paragraphs>163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Layers</vt:lpstr>
      <vt:lpstr>Equation</vt:lpstr>
      <vt:lpstr>Image</vt:lpstr>
      <vt:lpstr>Lab 8: Loan Amortization CS-150L Computing for Business Students</vt:lpstr>
      <vt:lpstr>Upcoming Schedule</vt:lpstr>
      <vt:lpstr>Quiz 2 Results</vt:lpstr>
      <vt:lpstr>Lab 8: Due Sunday, October 31</vt:lpstr>
      <vt:lpstr>Excel PMT( ) function</vt:lpstr>
      <vt:lpstr>PMT Example</vt:lpstr>
      <vt:lpstr>Quiz: PMT(rate, nper, -pv)</vt:lpstr>
      <vt:lpstr>Quiz: Total Finance Charge</vt:lpstr>
      <vt:lpstr>Auto Loan Scenarios</vt:lpstr>
      <vt:lpstr>Compound Interest</vt:lpstr>
      <vt:lpstr>Simple Interest vs Compound Interest</vt:lpstr>
      <vt:lpstr>Setting Up a Worksheet form Words</vt:lpstr>
      <vt:lpstr>Words to Worksheet – Set up</vt:lpstr>
      <vt:lpstr>Quiz</vt:lpstr>
      <vt:lpstr>Finance Charge</vt:lpstr>
      <vt:lpstr>Amount Applied to Principal</vt:lpstr>
      <vt:lpstr>Principal Balance</vt:lpstr>
      <vt:lpstr>Paid-to-Date Rows?</vt:lpstr>
      <vt:lpstr>Paid-to-Date Rows?</vt:lpstr>
      <vt:lpstr>Quiz:</vt:lpstr>
      <vt:lpstr>Quiz:</vt:lpstr>
      <vt:lpstr>Midterm Results</vt:lpstr>
    </vt:vector>
  </TitlesOfParts>
  <Company>University of New Mexico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CS-150L – Lab 12</dc:title>
  <dc:creator>Joel Castellanos</dc:creator>
  <cp:lastModifiedBy>IT UNM</cp:lastModifiedBy>
  <cp:revision>313</cp:revision>
  <dcterms:created xsi:type="dcterms:W3CDTF">2007-11-20T15:05:15Z</dcterms:created>
  <dcterms:modified xsi:type="dcterms:W3CDTF">2010-10-28T00:34:47Z</dcterms:modified>
</cp:coreProperties>
</file>