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4" r:id="rId9"/>
    <p:sldId id="264" r:id="rId10"/>
    <p:sldId id="265" r:id="rId11"/>
    <p:sldId id="288" r:id="rId12"/>
    <p:sldId id="260" r:id="rId13"/>
    <p:sldId id="289" r:id="rId14"/>
    <p:sldId id="290" r:id="rId15"/>
    <p:sldId id="267" r:id="rId16"/>
    <p:sldId id="266" r:id="rId17"/>
    <p:sldId id="268" r:id="rId18"/>
    <p:sldId id="269" r:id="rId19"/>
    <p:sldId id="270" r:id="rId20"/>
    <p:sldId id="292" r:id="rId21"/>
    <p:sldId id="272" r:id="rId22"/>
    <p:sldId id="271" r:id="rId23"/>
    <p:sldId id="277" r:id="rId24"/>
    <p:sldId id="278" r:id="rId25"/>
    <p:sldId id="283" r:id="rId26"/>
    <p:sldId id="279" r:id="rId27"/>
    <p:sldId id="282" r:id="rId28"/>
    <p:sldId id="284" r:id="rId29"/>
    <p:sldId id="275" r:id="rId30"/>
    <p:sldId id="281" r:id="rId31"/>
    <p:sldId id="280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339933"/>
    <a:srgbClr val="0033CC"/>
    <a:srgbClr val="FF33CC"/>
    <a:srgbClr val="CC0099"/>
    <a:srgbClr val="33CC33"/>
    <a:srgbClr val="0066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5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AAEBE6-C215-4B0D-85D0-186DC44206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BD1C4E-B62F-4EC0-BA3B-9DD9166E8C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23EBCBFE-E189-435A-A4D3-2E881D516D37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7A96B5-9FC6-455E-A05E-0AFFAD939A0D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BF1A2-4471-467C-ADA1-2A2A771D3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45E5E5-3079-4FCB-AD54-5A17FFF3FD46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0BD92-C39D-4C34-8C3F-70BEAD512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364" y="6357769"/>
            <a:ext cx="462580" cy="304800"/>
          </a:xfrm>
        </p:spPr>
        <p:txBody>
          <a:bodyPr/>
          <a:lstStyle>
            <a:lvl1pPr algn="ctr">
              <a:defRPr sz="1600" b="1"/>
            </a:lvl1pPr>
          </a:lstStyle>
          <a:p>
            <a:fld id="{79E68717-75A7-4CAE-B47A-F5B797127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2B2F26-1EF6-4A78-B728-ACB55B364F36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97373-FD0E-47F6-96DA-BA3C1244B5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B1972-A3D1-49B9-BE4F-25CCEA87AECF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F9B18-60BE-4CD3-8177-9E07B600C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ABFB4D-302A-4E70-8C01-37537112EC99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BE8B-C665-4720-864C-4E9790FA6C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0286C1-3730-4AC1-8E61-7ADD6852953D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4570A-408C-4C4F-B3B5-FFBA979C9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F62D2-A3F3-4922-B51A-23344600A189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F6FA5-8456-4893-AB69-BFC6CF48D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EC6CE-A80D-4038-971A-7C13F398AA84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46482-CA3C-46E6-9FE4-88518E751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665A8-567F-47EB-A41F-BCFE889A15DA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A33D5-55D7-40DC-AF50-F62E2F18B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208DD53-DE92-4C54-AF6C-5EBEAABFC234}" type="datetime1">
              <a:rPr lang="en-US"/>
              <a:pPr/>
              <a:t>11/3/2010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C084BB-E9F3-444E-AB7E-9B4AF12561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B784DB4E-DC75-4FDF-9503-49B2CFF40731}" type="datetime1">
              <a:rPr lang="en-US"/>
              <a:pPr/>
              <a:t>11/3/2010</a:t>
            </a:fld>
            <a:endParaRPr lang="en-US" dirty="0"/>
          </a:p>
        </p:txBody>
      </p:sp>
      <p:pic>
        <p:nvPicPr>
          <p:cNvPr id="2063" name="Picture 15" descr="j03848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338" y="5219700"/>
            <a:ext cx="4556125" cy="141922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0079" y="925975"/>
            <a:ext cx="6947704" cy="2415250"/>
          </a:xfrm>
        </p:spPr>
        <p:txBody>
          <a:bodyPr/>
          <a:lstStyle/>
          <a:p>
            <a:r>
              <a:rPr lang="en-US" dirty="0" smtClean="0"/>
              <a:t>CS-150L</a:t>
            </a:r>
            <a:br>
              <a:rPr lang="en-US" dirty="0" smtClean="0"/>
            </a:br>
            <a:r>
              <a:rPr lang="en-US" sz="3600" dirty="0" smtClean="0"/>
              <a:t>Computing </a:t>
            </a:r>
            <a:r>
              <a:rPr lang="en-US" sz="3600" dirty="0"/>
              <a:t>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2800" i="1" dirty="0" smtClean="0"/>
              <a:t>Lab 9: Future </a:t>
            </a:r>
            <a:r>
              <a:rPr lang="en-US" sz="2800" i="1" dirty="0" smtClean="0"/>
              <a:t>Value of a Retirement Annuity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</a:t>
            </a:r>
            <a:r>
              <a:rPr lang="en-US" sz="2000" dirty="0" err="1" smtClean="0"/>
              <a:t>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e-mail: </a:t>
            </a:r>
            <a:r>
              <a:rPr lang="en-US" sz="2000" dirty="0" smtClean="0"/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 smtClean="0"/>
              <a:t>       www.cs.unm.edu/~barrick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Office: Farris Engineering  Center (FEC) </a:t>
            </a:r>
            <a:r>
              <a:rPr lang="en-US" sz="2000"/>
              <a:t>room </a:t>
            </a:r>
            <a:r>
              <a:rPr lang="en-US" sz="2000" smtClean="0"/>
              <a:t>106</a:t>
            </a:r>
            <a:endParaRPr lang="en-US" sz="2000" dirty="0"/>
          </a:p>
        </p:txBody>
      </p:sp>
      <p:pic>
        <p:nvPicPr>
          <p:cNvPr id="2062" name="Picture 14" descr="j02004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25" y="3457575"/>
            <a:ext cx="2809875" cy="234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117A-E7D7-4D04-979F-FDB0178ACFB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Future Value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1295400"/>
            <a:ext cx="7843837" cy="287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An annuity is created in which $50.00 is invested every month for 25 years. The APR of the annuity is 2.25%.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One person uses the equation: </a:t>
            </a:r>
            <a:r>
              <a:rPr lang="en-US" sz="2400" dirty="0">
                <a:solidFill>
                  <a:srgbClr val="996633"/>
                </a:solidFill>
              </a:rPr>
              <a:t>=FV(APR/12,YEARS*12,-PMT)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Another person uses the equation: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996633"/>
                </a:solidFill>
              </a:rPr>
              <a:t>=FV(</a:t>
            </a:r>
            <a:r>
              <a:rPr lang="en-US" sz="2400" dirty="0" err="1">
                <a:solidFill>
                  <a:srgbClr val="996633"/>
                </a:solidFill>
              </a:rPr>
              <a:t>APR,YEARS</a:t>
            </a:r>
            <a:r>
              <a:rPr lang="en-US" sz="2400" dirty="0">
                <a:solidFill>
                  <a:srgbClr val="996633"/>
                </a:solidFill>
              </a:rPr>
              <a:t>,-PMT*12)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pic>
        <p:nvPicPr>
          <p:cNvPr id="249860" name="Picture 4" descr="lab8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4200" y="2168525"/>
            <a:ext cx="3200400" cy="1504950"/>
          </a:xfrm>
          <a:prstGeom prst="rect">
            <a:avLst/>
          </a:prstGeom>
          <a:noFill/>
        </p:spPr>
      </p:pic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917575" y="3913188"/>
            <a:ext cx="7705725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Which equation is correct?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a)</a:t>
            </a:r>
            <a:r>
              <a:rPr lang="en-US" sz="2400"/>
              <a:t> They are both correct.   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b) </a:t>
            </a:r>
            <a:r>
              <a:rPr lang="en-US" sz="2400"/>
              <a:t>The 1st. The 2nd gives an answer that is too large.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c)</a:t>
            </a:r>
            <a:r>
              <a:rPr lang="en-US" sz="2400"/>
              <a:t> The 1st. The 2nd gives an answer that is too small.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d) </a:t>
            </a:r>
            <a:r>
              <a:rPr lang="en-US" sz="2400"/>
              <a:t>The 2nd. The 1st gives an answer that is too large.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>
                <a:solidFill>
                  <a:srgbClr val="996633"/>
                </a:solidFill>
              </a:rPr>
              <a:t>e)</a:t>
            </a:r>
            <a:r>
              <a:rPr lang="en-US" sz="2400"/>
              <a:t> The 2nd. The 2st gives an answer that is too small.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7117A-E7D7-4D04-979F-FDB0178ACFB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Future Value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1295400"/>
            <a:ext cx="7843837" cy="287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An annuity is created in which $50.00 is invested every month for 25 years. The APR of the annuity is 2.25%.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One person uses the equation: </a:t>
            </a:r>
            <a:r>
              <a:rPr lang="en-US" sz="2400" dirty="0">
                <a:solidFill>
                  <a:srgbClr val="996633"/>
                </a:solidFill>
              </a:rPr>
              <a:t>=FV(APR/12,YEARS*12,-PMT)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Another person uses the equation: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996633"/>
                </a:solidFill>
              </a:rPr>
              <a:t>=FV(</a:t>
            </a:r>
            <a:r>
              <a:rPr lang="en-US" sz="2400" dirty="0" err="1">
                <a:solidFill>
                  <a:srgbClr val="996633"/>
                </a:solidFill>
              </a:rPr>
              <a:t>APR,YEARS</a:t>
            </a:r>
            <a:r>
              <a:rPr lang="en-US" sz="2400" dirty="0">
                <a:solidFill>
                  <a:srgbClr val="996633"/>
                </a:solidFill>
              </a:rPr>
              <a:t>,-PMT*12)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pic>
        <p:nvPicPr>
          <p:cNvPr id="249860" name="Picture 4" descr="lab8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4200" y="2168525"/>
            <a:ext cx="3200400" cy="1504950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43517" y="4582107"/>
          <a:ext cx="7216711" cy="1576096"/>
        </p:xfrm>
        <a:graphic>
          <a:graphicData uri="http://schemas.openxmlformats.org/drawingml/2006/table">
            <a:tbl>
              <a:tblPr/>
              <a:tblGrid>
                <a:gridCol w="4941492"/>
                <a:gridCol w="2275219"/>
              </a:tblGrid>
              <a:tr h="7880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=FV(APR/12,YEARS*12,-PMT)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$20,110.15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8048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=FV(APR,YEARS,-PMT)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$1,653.66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969ED-5084-4C84-9468-70EB054B89D2}" type="slidenum">
              <a:rPr lang="en-US"/>
              <a:pPr/>
              <a:t>12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838" y="1295400"/>
            <a:ext cx="7827962" cy="5027613"/>
          </a:xfrm>
        </p:spPr>
        <p:txBody>
          <a:bodyPr/>
          <a:lstStyle/>
          <a:p>
            <a:r>
              <a:rPr lang="en-US" dirty="0"/>
              <a:t>Choose a person: Name &amp; Retirement Date</a:t>
            </a:r>
          </a:p>
          <a:p>
            <a:r>
              <a:rPr lang="en-US" dirty="0"/>
              <a:t>Choose a Career.</a:t>
            </a:r>
          </a:p>
          <a:p>
            <a:r>
              <a:rPr lang="en-US" dirty="0"/>
              <a:t>Choose a Geographic Location.</a:t>
            </a:r>
          </a:p>
          <a:p>
            <a:r>
              <a:rPr lang="en-US" dirty="0"/>
              <a:t>Starting Salary in </a:t>
            </a:r>
            <a:r>
              <a:rPr lang="en-US" dirty="0" smtClean="0"/>
              <a:t>2010.</a:t>
            </a:r>
            <a:endParaRPr lang="en-US" dirty="0"/>
          </a:p>
          <a:p>
            <a:r>
              <a:rPr lang="en-US" dirty="0"/>
              <a:t>Senior Salary: (salary at retirement in </a:t>
            </a:r>
            <a:r>
              <a:rPr lang="en-US" dirty="0" smtClean="0"/>
              <a:t>2010 </a:t>
            </a:r>
            <a:r>
              <a:rPr lang="en-US" dirty="0"/>
              <a:t>dollars).</a:t>
            </a:r>
          </a:p>
          <a:p>
            <a:r>
              <a:rPr lang="en-US" dirty="0"/>
              <a:t>Contribution Rate (percentage of salary)</a:t>
            </a:r>
          </a:p>
          <a:p>
            <a:r>
              <a:rPr lang="en-US" dirty="0"/>
              <a:t>Accrual Rate of Return</a:t>
            </a:r>
          </a:p>
          <a:p>
            <a:r>
              <a:rPr lang="en-US" dirty="0"/>
              <a:t>Pension Rate of Return</a:t>
            </a:r>
          </a:p>
          <a:p>
            <a:r>
              <a:rPr lang="en-US" dirty="0"/>
              <a:t>Years of Life After Retirement.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969ED-5084-4C84-9468-70EB054B89D2}" type="slidenum">
              <a:rPr lang="en-US"/>
              <a:pPr/>
              <a:t>13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838" y="1295400"/>
            <a:ext cx="7827962" cy="5027613"/>
          </a:xfrm>
        </p:spPr>
        <p:txBody>
          <a:bodyPr/>
          <a:lstStyle/>
          <a:p>
            <a:r>
              <a:rPr lang="en-US" dirty="0"/>
              <a:t>Choose a person: Name &amp; Retirement Date</a:t>
            </a:r>
          </a:p>
          <a:p>
            <a:r>
              <a:rPr lang="en-US" dirty="0"/>
              <a:t>Choose a Career.</a:t>
            </a:r>
          </a:p>
          <a:p>
            <a:r>
              <a:rPr lang="en-US" dirty="0"/>
              <a:t>Choose a Geographic Location.</a:t>
            </a:r>
          </a:p>
          <a:p>
            <a:r>
              <a:rPr lang="en-US" dirty="0"/>
              <a:t>Starting Salary in </a:t>
            </a:r>
            <a:r>
              <a:rPr lang="en-US" dirty="0" smtClean="0"/>
              <a:t>2010.</a:t>
            </a:r>
            <a:endParaRPr lang="en-US" dirty="0"/>
          </a:p>
          <a:p>
            <a:r>
              <a:rPr lang="en-US" dirty="0"/>
              <a:t>Senior Salary: (salary at retirement in </a:t>
            </a:r>
            <a:r>
              <a:rPr lang="en-US" dirty="0" smtClean="0"/>
              <a:t>2010 </a:t>
            </a:r>
            <a:r>
              <a:rPr lang="en-US" dirty="0"/>
              <a:t>dollars).</a:t>
            </a:r>
          </a:p>
          <a:p>
            <a:r>
              <a:rPr lang="en-US" dirty="0"/>
              <a:t>Contribution Rate (percentage of salary)</a:t>
            </a:r>
          </a:p>
          <a:p>
            <a:r>
              <a:rPr lang="en-US" b="1" dirty="0"/>
              <a:t>Accrual Rate of Return</a:t>
            </a:r>
          </a:p>
          <a:p>
            <a:r>
              <a:rPr lang="en-US" b="1" dirty="0"/>
              <a:t>Pension Rate of Return</a:t>
            </a:r>
          </a:p>
          <a:p>
            <a:r>
              <a:rPr lang="en-US" dirty="0"/>
              <a:t>Years of Life After Retirement.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6296" y="4889241"/>
            <a:ext cx="2308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These  need to</a:t>
            </a:r>
          </a:p>
          <a:p>
            <a:pPr algn="ctr"/>
            <a:r>
              <a:rPr lang="en-US" sz="2400" dirty="0" smtClean="0">
                <a:latin typeface="+mn-lt"/>
              </a:rPr>
              <a:t>b</a:t>
            </a:r>
            <a:r>
              <a:rPr lang="en-US" sz="2400" dirty="0" smtClean="0">
                <a:latin typeface="+mn-lt"/>
              </a:rPr>
              <a:t>e are Realistic</a:t>
            </a:r>
            <a:endParaRPr lang="en-US" sz="2400" dirty="0">
              <a:latin typeface="+mn-lt"/>
            </a:endParaRPr>
          </a:p>
        </p:txBody>
      </p:sp>
      <p:sp>
        <p:nvSpPr>
          <p:cNvPr id="7" name="Right Arrow 6"/>
          <p:cNvSpPr/>
          <p:nvPr/>
        </p:nvSpPr>
        <p:spPr>
          <a:xfrm rot="10800000">
            <a:off x="5262466" y="5001208"/>
            <a:ext cx="690465" cy="503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Employer/Employee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employers will match contributions you make to your retirement annuity up to a certain percent.</a:t>
            </a:r>
          </a:p>
          <a:p>
            <a:r>
              <a:rPr lang="en-US" dirty="0" smtClean="0"/>
              <a:t>This is basically extra money that you can’t access until you retire.</a:t>
            </a:r>
          </a:p>
          <a:p>
            <a:pPr lvl="1"/>
            <a:r>
              <a:rPr lang="en-US" dirty="0" smtClean="0"/>
              <a:t>This is instead of giving you a pension like the old days (welcome to the 21</a:t>
            </a:r>
            <a:r>
              <a:rPr lang="en-US" baseline="30000" dirty="0" smtClean="0"/>
              <a:t>st</a:t>
            </a:r>
            <a:r>
              <a:rPr lang="en-US" dirty="0" smtClean="0"/>
              <a:t> Century)</a:t>
            </a:r>
          </a:p>
          <a:p>
            <a:r>
              <a:rPr lang="en-US" dirty="0" smtClean="0"/>
              <a:t>The amount they will contribute is generally capped at a certain percent of your salary. For this lab will use a set maximum of 5% (we’ll use a more complex scheme in Lab 10)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207FC-A53C-4A9C-AE26-8DE49D48BC7E}" type="slidenum">
              <a:rPr lang="en-US"/>
              <a:pPr/>
              <a:t>15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FV Worksheet: Researched Values </a:t>
            </a:r>
          </a:p>
        </p:txBody>
      </p:sp>
      <p:pic>
        <p:nvPicPr>
          <p:cNvPr id="251907" name="Picture 3" descr="lab8-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013" y="1562100"/>
            <a:ext cx="7969250" cy="2919413"/>
          </a:xfrm>
          <a:prstGeom prst="rect">
            <a:avLst/>
          </a:prstGeom>
          <a:noFill/>
        </p:spPr>
      </p:pic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941388" y="4719638"/>
            <a:ext cx="77184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996633"/>
                </a:solidFill>
              </a:rPr>
              <a:t>Employer Contribution</a:t>
            </a:r>
            <a:r>
              <a:rPr lang="en-US" sz="2800"/>
              <a:t>:    	=MIN(C6,5%)</a:t>
            </a:r>
          </a:p>
          <a:p>
            <a:endParaRPr lang="en-US" sz="1400"/>
          </a:p>
          <a:p>
            <a:r>
              <a:rPr lang="en-US" sz="2800">
                <a:solidFill>
                  <a:srgbClr val="996633"/>
                </a:solidFill>
              </a:rPr>
              <a:t>Total Annual Contributions: 	</a:t>
            </a:r>
            <a:r>
              <a:rPr lang="en-US" sz="2800"/>
              <a:t>?</a:t>
            </a: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3475038" y="5999163"/>
            <a:ext cx="467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=C5*C6 + C5*C7 + C5*C8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7BFF-5ECB-49CF-BB29-0E3C07CEFF0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Total Annual Contributions </a:t>
            </a: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698500" y="4318000"/>
            <a:ext cx="82946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996633"/>
                </a:solidFill>
              </a:rPr>
              <a:t>Which equation gives the Total Annual Contributions in B5?</a:t>
            </a:r>
          </a:p>
          <a:p>
            <a:r>
              <a:rPr lang="en-US" sz="2400" dirty="0">
                <a:solidFill>
                  <a:srgbClr val="996633"/>
                </a:solidFill>
              </a:rPr>
              <a:t>	a) </a:t>
            </a:r>
            <a:r>
              <a:rPr lang="en-US" sz="2400" dirty="0"/>
              <a:t>=B2*B1 + B3*B1 + B4*B1</a:t>
            </a:r>
            <a:endParaRPr lang="en-US" sz="2400" dirty="0">
              <a:solidFill>
                <a:srgbClr val="996633"/>
              </a:solidFill>
            </a:endParaRPr>
          </a:p>
          <a:p>
            <a:r>
              <a:rPr lang="en-US" sz="2400" dirty="0">
                <a:solidFill>
                  <a:srgbClr val="996633"/>
                </a:solidFill>
              </a:rPr>
              <a:t>	b)</a:t>
            </a:r>
            <a:r>
              <a:rPr lang="en-US" sz="2400" dirty="0"/>
              <a:t> =B2*B6 + B3*B6 + B4*B6</a:t>
            </a:r>
            <a:endParaRPr lang="en-US" sz="2400" dirty="0">
              <a:solidFill>
                <a:srgbClr val="996633"/>
              </a:solidFill>
            </a:endParaRPr>
          </a:p>
          <a:p>
            <a:r>
              <a:rPr lang="en-US" sz="2400" dirty="0">
                <a:solidFill>
                  <a:srgbClr val="996633"/>
                </a:solidFill>
              </a:rPr>
              <a:t>	c) </a:t>
            </a:r>
            <a:r>
              <a:rPr lang="en-US" sz="2400" dirty="0"/>
              <a:t>=B6 * (B1+B2+B3+B3)</a:t>
            </a:r>
            <a:endParaRPr lang="en-US" sz="2400" dirty="0">
              <a:solidFill>
                <a:srgbClr val="996633"/>
              </a:solidFill>
            </a:endParaRPr>
          </a:p>
          <a:p>
            <a:r>
              <a:rPr lang="en-US" sz="2400" dirty="0">
                <a:solidFill>
                  <a:srgbClr val="996633"/>
                </a:solidFill>
              </a:rPr>
              <a:t>	d) </a:t>
            </a:r>
            <a:r>
              <a:rPr lang="en-US" sz="2400" dirty="0"/>
              <a:t>=B6 * (B2+B3+B3)</a:t>
            </a:r>
            <a:endParaRPr lang="en-US" sz="2400" dirty="0">
              <a:solidFill>
                <a:srgbClr val="996633"/>
              </a:solidFill>
            </a:endParaRPr>
          </a:p>
          <a:p>
            <a:r>
              <a:rPr lang="en-US" sz="2400" dirty="0">
                <a:solidFill>
                  <a:srgbClr val="996633"/>
                </a:solidFill>
              </a:rPr>
              <a:t>	e) </a:t>
            </a:r>
            <a:r>
              <a:rPr lang="en-US" sz="2400" dirty="0"/>
              <a:t>=B2*B7 + B6*B7</a:t>
            </a:r>
          </a:p>
        </p:txBody>
      </p:sp>
      <p:pic>
        <p:nvPicPr>
          <p:cNvPr id="250888" name="Picture 8" descr="lab8-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6475" y="1376363"/>
            <a:ext cx="7415213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DE46F-2C78-4A1E-8C49-49614841D4CC}" type="slidenum">
              <a:rPr lang="en-US"/>
              <a:pPr/>
              <a:t>17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FV Worksheet: Scenarios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8" y="4100513"/>
            <a:ext cx="7808912" cy="2436812"/>
          </a:xfrm>
        </p:spPr>
        <p:txBody>
          <a:bodyPr/>
          <a:lstStyle/>
          <a:p>
            <a:r>
              <a:rPr lang="en-US"/>
              <a:t>Why is the Future Value so much larger in the third column than in the first column?</a:t>
            </a:r>
          </a:p>
          <a:p>
            <a:r>
              <a:rPr lang="en-US"/>
              <a:t>FV function:     =FV(</a:t>
            </a:r>
            <a:r>
              <a:rPr lang="en-US" i="1">
                <a:latin typeface="Times New Roman" pitchFamily="18" charset="0"/>
              </a:rPr>
              <a:t>rate</a:t>
            </a:r>
            <a:r>
              <a:rPr lang="en-US"/>
              <a:t>, </a:t>
            </a:r>
            <a:r>
              <a:rPr lang="en-US" i="1">
                <a:latin typeface="Times New Roman" pitchFamily="18" charset="0"/>
              </a:rPr>
              <a:t>nper</a:t>
            </a:r>
            <a:r>
              <a:rPr lang="en-US" i="1"/>
              <a:t>,</a:t>
            </a:r>
            <a:r>
              <a:rPr lang="en-US"/>
              <a:t> -</a:t>
            </a:r>
            <a:r>
              <a:rPr lang="en-US" i="1">
                <a:latin typeface="Times New Roman" pitchFamily="18" charset="0"/>
              </a:rPr>
              <a:t>pmt</a:t>
            </a:r>
            <a:r>
              <a:rPr lang="en-US"/>
              <a:t>)</a:t>
            </a:r>
          </a:p>
          <a:p>
            <a:endParaRPr lang="en-US" sz="1400"/>
          </a:p>
          <a:p>
            <a:r>
              <a:rPr lang="en-US"/>
              <a:t>FV Equation:</a:t>
            </a:r>
          </a:p>
        </p:txBody>
      </p:sp>
      <p:pic>
        <p:nvPicPr>
          <p:cNvPr id="252932" name="Picture 4" descr="lab8-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17650"/>
            <a:ext cx="8545513" cy="2495550"/>
          </a:xfrm>
          <a:prstGeom prst="rect">
            <a:avLst/>
          </a:prstGeom>
          <a:noFill/>
        </p:spPr>
      </p:pic>
      <p:graphicFrame>
        <p:nvGraphicFramePr>
          <p:cNvPr id="252933" name="Object 5"/>
          <p:cNvGraphicFramePr>
            <a:graphicFrameLocks noChangeAspect="1"/>
          </p:cNvGraphicFramePr>
          <p:nvPr/>
        </p:nvGraphicFramePr>
        <p:xfrm>
          <a:off x="3705225" y="5697538"/>
          <a:ext cx="3217863" cy="819150"/>
        </p:xfrm>
        <a:graphic>
          <a:graphicData uri="http://schemas.openxmlformats.org/presentationml/2006/ole">
            <p:oleObj spid="_x0000_s252933" name="Equation" r:id="rId4" imgW="1892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B65D-ACCC-451B-8939-9A724EE3FFEB}" type="slidenum">
              <a:rPr lang="en-US"/>
              <a:pPr/>
              <a:t>18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Pension Phase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95800"/>
            <a:ext cx="7772400" cy="1635125"/>
          </a:xfrm>
        </p:spPr>
        <p:txBody>
          <a:bodyPr/>
          <a:lstStyle/>
          <a:p>
            <a:r>
              <a:rPr lang="en-US" sz="2400"/>
              <a:t>Use PMT(</a:t>
            </a:r>
            <a:r>
              <a:rPr lang="en-US" sz="2400" i="1">
                <a:latin typeface="Times New Roman" pitchFamily="18" charset="0"/>
              </a:rPr>
              <a:t>rate</a:t>
            </a:r>
            <a:r>
              <a:rPr lang="en-US" sz="2400"/>
              <a:t>, </a:t>
            </a:r>
            <a:r>
              <a:rPr lang="en-US" sz="2400" i="1">
                <a:latin typeface="Times New Roman" pitchFamily="18" charset="0"/>
              </a:rPr>
              <a:t>nper</a:t>
            </a:r>
            <a:r>
              <a:rPr lang="en-US" sz="2400"/>
              <a:t>, </a:t>
            </a:r>
            <a:r>
              <a:rPr lang="en-US" sz="2400" i="1">
                <a:latin typeface="Times New Roman" pitchFamily="18" charset="0"/>
              </a:rPr>
              <a:t>pv</a:t>
            </a:r>
            <a:r>
              <a:rPr lang="en-US" sz="2400"/>
              <a:t>) function to determine the amount you will withdraw from your pension each month. At the end of </a:t>
            </a:r>
            <a:r>
              <a:rPr lang="en-US" sz="2400" i="1">
                <a:latin typeface="Times New Roman" pitchFamily="18" charset="0"/>
              </a:rPr>
              <a:t>nper</a:t>
            </a:r>
            <a:r>
              <a:rPr lang="en-US" sz="2400"/>
              <a:t>, the value will be zero.</a:t>
            </a:r>
          </a:p>
          <a:p>
            <a:r>
              <a:rPr lang="en-US" sz="2400"/>
              <a:t>Note: </a:t>
            </a:r>
            <a:r>
              <a:rPr lang="en-US" sz="2400" i="1">
                <a:latin typeface="Times New Roman" pitchFamily="18" charset="0"/>
              </a:rPr>
              <a:t>rate</a:t>
            </a:r>
            <a:r>
              <a:rPr lang="en-US" sz="2400"/>
              <a:t> is not APR and </a:t>
            </a:r>
            <a:r>
              <a:rPr lang="en-US" sz="2400" i="1">
                <a:latin typeface="Times New Roman" pitchFamily="18" charset="0"/>
              </a:rPr>
              <a:t>nper</a:t>
            </a:r>
            <a:r>
              <a:rPr lang="en-US" sz="2400"/>
              <a:t> is not years.</a:t>
            </a:r>
          </a:p>
        </p:txBody>
      </p:sp>
      <p:pic>
        <p:nvPicPr>
          <p:cNvPr id="253956" name="Picture 4" descr="lab8-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644650"/>
            <a:ext cx="7940675" cy="260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9C03-3DFB-4BAD-AA8E-425705FCFDFC}" type="slidenum">
              <a:rPr lang="en-US"/>
              <a:pPr/>
              <a:t>19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Accrual </a:t>
            </a:r>
            <a:r>
              <a:rPr lang="en-US" dirty="0" smtClean="0"/>
              <a:t>table </a:t>
            </a:r>
            <a:r>
              <a:rPr lang="en-US" sz="3200" dirty="0" smtClean="0"/>
              <a:t>(Active Excel Worksheet)</a:t>
            </a:r>
            <a:endParaRPr lang="en-US" sz="3200" dirty="0"/>
          </a:p>
        </p:txBody>
      </p:sp>
      <p:graphicFrame>
        <p:nvGraphicFramePr>
          <p:cNvPr id="254982" name="Object 6"/>
          <p:cNvGraphicFramePr>
            <a:graphicFrameLocks noChangeAspect="1"/>
          </p:cNvGraphicFramePr>
          <p:nvPr/>
        </p:nvGraphicFramePr>
        <p:xfrm>
          <a:off x="711702" y="1455576"/>
          <a:ext cx="8432298" cy="4366726"/>
        </p:xfrm>
        <a:graphic>
          <a:graphicData uri="http://schemas.openxmlformats.org/presentationml/2006/ole">
            <p:oleObj spid="_x0000_s254982" name="Worksheet" r:id="rId3" imgW="4800600" imgH="248617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FB07-ABDE-498F-903B-6899088DCF21}" type="slidenum">
              <a:rPr lang="en-US"/>
              <a:pPr/>
              <a:t>2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1222375"/>
            <a:ext cx="7816850" cy="5246688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400" dirty="0"/>
              <a:t>Calculating Future Value of a Retirement Annuity 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Calculating Retirement Income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Using the Social Security Administration’s benefit calculator.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Excel </a:t>
            </a:r>
            <a:r>
              <a:rPr lang="en-US" sz="2400" b="1" dirty="0"/>
              <a:t>FV(rate, </a:t>
            </a:r>
            <a:r>
              <a:rPr lang="en-US" sz="2400" b="1" dirty="0" err="1"/>
              <a:t>nper</a:t>
            </a:r>
            <a:r>
              <a:rPr lang="en-US" sz="2400" b="1" dirty="0"/>
              <a:t>, pmt)</a:t>
            </a:r>
            <a:r>
              <a:rPr lang="en-US" sz="2400" dirty="0"/>
              <a:t>, Future Value function.</a:t>
            </a:r>
          </a:p>
          <a:p>
            <a:pPr>
              <a:spcBef>
                <a:spcPct val="60000"/>
              </a:spcBef>
            </a:pPr>
            <a:r>
              <a:rPr lang="en-US" sz="2400" dirty="0"/>
              <a:t>Using an annuity accrual table to vary the payment amount.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B784DB4E-DC75-4FDF-9503-49B2CFF40731}" type="datetime1">
              <a:rPr lang="en-US"/>
              <a:pPr/>
              <a:t>11/3/2010</a:t>
            </a:fld>
            <a:endParaRPr lang="en-US" dirty="0"/>
          </a:p>
        </p:txBody>
      </p:sp>
      <p:pic>
        <p:nvPicPr>
          <p:cNvPr id="2063" name="Picture 15" descr="j03848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338" y="5219700"/>
            <a:ext cx="4556125" cy="141922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0079" y="925975"/>
            <a:ext cx="6947704" cy="2415250"/>
          </a:xfrm>
        </p:spPr>
        <p:txBody>
          <a:bodyPr/>
          <a:lstStyle/>
          <a:p>
            <a:r>
              <a:rPr lang="en-US" dirty="0" smtClean="0"/>
              <a:t>CS-150L</a:t>
            </a:r>
            <a:br>
              <a:rPr lang="en-US" dirty="0" smtClean="0"/>
            </a:br>
            <a:r>
              <a:rPr lang="en-US" sz="3600" dirty="0" smtClean="0"/>
              <a:t>Computing </a:t>
            </a:r>
            <a:r>
              <a:rPr lang="en-US" sz="3600" dirty="0"/>
              <a:t>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2800" i="1" dirty="0" smtClean="0"/>
              <a:t>L</a:t>
            </a:r>
            <a:r>
              <a:rPr lang="en-US" sz="2800" i="1" dirty="0" smtClean="0"/>
              <a:t>ab 10: Conditional Logic and the Annuity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</a:t>
            </a:r>
            <a:r>
              <a:rPr lang="en-US" sz="2000" dirty="0" err="1" smtClean="0"/>
              <a:t>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e-mail: </a:t>
            </a:r>
            <a:r>
              <a:rPr lang="en-US" sz="2000" dirty="0" smtClean="0"/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 smtClean="0"/>
              <a:t>       www.cs.unm.edu/~barrick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Office: Farris Engineering  Center (FEC) </a:t>
            </a:r>
            <a:r>
              <a:rPr lang="en-US" sz="2000"/>
              <a:t>room </a:t>
            </a:r>
            <a:r>
              <a:rPr lang="en-US" sz="2000" smtClean="0"/>
              <a:t>106</a:t>
            </a:r>
            <a:endParaRPr lang="en-US" sz="2000" dirty="0"/>
          </a:p>
        </p:txBody>
      </p:sp>
      <p:pic>
        <p:nvPicPr>
          <p:cNvPr id="2062" name="Picture 14" descr="j02004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25" y="3457575"/>
            <a:ext cx="2809875" cy="234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B542-9242-4DAD-B869-42D1CBF296DE}" type="slidenum">
              <a:rPr lang="en-US"/>
              <a:pPr/>
              <a:t>21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Dollar Amount of Contribution</a:t>
            </a:r>
          </a:p>
        </p:txBody>
      </p:sp>
      <p:graphicFrame>
        <p:nvGraphicFramePr>
          <p:cNvPr id="257028" name="Object 4"/>
          <p:cNvGraphicFramePr>
            <a:graphicFrameLocks noChangeAspect="1"/>
          </p:cNvGraphicFramePr>
          <p:nvPr/>
        </p:nvGraphicFramePr>
        <p:xfrm>
          <a:off x="201614" y="2297114"/>
          <a:ext cx="8514124" cy="3200902"/>
        </p:xfrm>
        <a:graphic>
          <a:graphicData uri="http://schemas.openxmlformats.org/presentationml/2006/ole">
            <p:oleObj spid="_x0000_s257028" name="Image" r:id="rId3" imgW="8952381" imgH="3365079" progId="">
              <p:embed/>
            </p:oleObj>
          </a:graphicData>
        </a:graphic>
      </p:graphicFrame>
      <p:sp>
        <p:nvSpPr>
          <p:cNvPr id="257029" name="AutoShape 5"/>
          <p:cNvSpPr>
            <a:spLocks/>
          </p:cNvSpPr>
          <p:nvPr/>
        </p:nvSpPr>
        <p:spPr bwMode="auto">
          <a:xfrm rot="16200000">
            <a:off x="4258469" y="-815181"/>
            <a:ext cx="401638" cy="5708650"/>
          </a:xfrm>
          <a:prstGeom prst="rightBrace">
            <a:avLst>
              <a:gd name="adj1" fmla="val 118445"/>
              <a:gd name="adj2" fmla="val 50000"/>
            </a:avLst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 flipV="1">
            <a:off x="8080375" y="1549400"/>
            <a:ext cx="0" cy="606425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7031" name="Text Box 7"/>
          <p:cNvSpPr txBox="1">
            <a:spLocks noChangeArrowheads="1"/>
          </p:cNvSpPr>
          <p:nvPr/>
        </p:nvSpPr>
        <p:spPr bwMode="auto">
          <a:xfrm>
            <a:off x="2174875" y="1258888"/>
            <a:ext cx="4448175" cy="557212"/>
          </a:xfrm>
          <a:prstGeom prst="rect">
            <a:avLst/>
          </a:prstGeom>
          <a:noFill/>
          <a:ln w="381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B5*C5 + B5*D5 + B5*E5</a:t>
            </a:r>
          </a:p>
        </p:txBody>
      </p:sp>
      <p:sp>
        <p:nvSpPr>
          <p:cNvPr id="257032" name="Line 8"/>
          <p:cNvSpPr>
            <a:spLocks noChangeShapeType="1"/>
          </p:cNvSpPr>
          <p:nvPr/>
        </p:nvSpPr>
        <p:spPr bwMode="auto">
          <a:xfrm>
            <a:off x="6624638" y="1549400"/>
            <a:ext cx="1455737" cy="0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7033" name="Text Box 9"/>
          <p:cNvSpPr txBox="1">
            <a:spLocks noChangeArrowheads="1"/>
          </p:cNvSpPr>
          <p:nvPr/>
        </p:nvSpPr>
        <p:spPr bwMode="auto">
          <a:xfrm>
            <a:off x="868102" y="5518775"/>
            <a:ext cx="79314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The contribution information from columns B, C, D, and E is totaled in column F. Thus, when </a:t>
            </a:r>
            <a:r>
              <a:rPr lang="en-US" sz="2400" dirty="0">
                <a:solidFill>
                  <a:srgbClr val="C00000"/>
                </a:solidFill>
              </a:rPr>
              <a:t>the </a:t>
            </a:r>
            <a:r>
              <a:rPr lang="en-US" sz="2400" i="1" dirty="0">
                <a:solidFill>
                  <a:srgbClr val="C00000"/>
                </a:solidFill>
              </a:rPr>
              <a:t>value</a:t>
            </a:r>
            <a:r>
              <a:rPr lang="en-US" sz="2400" dirty="0">
                <a:solidFill>
                  <a:srgbClr val="C00000"/>
                </a:solidFill>
              </a:rPr>
              <a:t> column is calculated, columns B, C, D and E and not </a:t>
            </a:r>
            <a:r>
              <a:rPr lang="en-US" sz="2400" dirty="0" smtClean="0">
                <a:solidFill>
                  <a:srgbClr val="C00000"/>
                </a:solidFill>
              </a:rPr>
              <a:t>needed.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AFB7-4534-412B-A775-B3CAA743BD0B}" type="slidenum">
              <a:rPr lang="en-US"/>
              <a:pPr/>
              <a:t>22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Value at End of Each Year</a:t>
            </a:r>
            <a:endParaRPr 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010025"/>
            <a:ext cx="7772400" cy="2595563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/>
              <a:t>What equation should be entered in G5 and filled down?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a)</a:t>
            </a:r>
            <a:r>
              <a:rPr lang="en-US" dirty="0"/>
              <a:t> =E5 + F5*B5 	</a:t>
            </a:r>
            <a:r>
              <a:rPr lang="en-US" dirty="0">
                <a:solidFill>
                  <a:srgbClr val="996633"/>
                </a:solidFill>
              </a:rPr>
              <a:t>b)</a:t>
            </a:r>
            <a:r>
              <a:rPr lang="en-US" dirty="0"/>
              <a:t> =G4*F5 + E5*F5 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c)</a:t>
            </a:r>
            <a:r>
              <a:rPr lang="en-US" dirty="0"/>
              <a:t> =G4 + F5*B4	</a:t>
            </a:r>
            <a:r>
              <a:rPr lang="en-US" dirty="0">
                <a:solidFill>
                  <a:srgbClr val="996633"/>
                </a:solidFill>
              </a:rPr>
              <a:t>d)</a:t>
            </a:r>
            <a:r>
              <a:rPr lang="en-US" dirty="0"/>
              <a:t> =G4 + G4*F5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e)</a:t>
            </a:r>
            <a:r>
              <a:rPr lang="en-US" dirty="0"/>
              <a:t> =G4 + G4*F5 + E5</a:t>
            </a:r>
          </a:p>
        </p:txBody>
      </p:sp>
      <p:graphicFrame>
        <p:nvGraphicFramePr>
          <p:cNvPr id="256006" name="Object 6"/>
          <p:cNvGraphicFramePr>
            <a:graphicFrameLocks noChangeAspect="1"/>
          </p:cNvGraphicFramePr>
          <p:nvPr/>
        </p:nvGraphicFramePr>
        <p:xfrm>
          <a:off x="341313" y="1290638"/>
          <a:ext cx="8613775" cy="2654300"/>
        </p:xfrm>
        <a:graphic>
          <a:graphicData uri="http://schemas.openxmlformats.org/presentationml/2006/ole">
            <p:oleObj spid="_x0000_s256006" name="Image" r:id="rId3" imgW="10920635" imgH="336507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ROW(), ROW(reference)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 descr="row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9788" y="2346657"/>
            <a:ext cx="3695238" cy="2095238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grpSp>
        <p:nvGrpSpPr>
          <p:cNvPr id="13" name="Group 12"/>
          <p:cNvGrpSpPr/>
          <p:nvPr/>
        </p:nvGrpSpPr>
        <p:grpSpPr>
          <a:xfrm>
            <a:off x="756685" y="2358232"/>
            <a:ext cx="3965784" cy="2095238"/>
            <a:chOff x="756685" y="2358232"/>
            <a:chExt cx="3965784" cy="2095238"/>
          </a:xfrm>
        </p:grpSpPr>
        <p:pic>
          <p:nvPicPr>
            <p:cNvPr id="5" name="Picture 4" descr="row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6685" y="2358232"/>
              <a:ext cx="3695238" cy="2095238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4294206" y="2916820"/>
              <a:ext cx="4282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+</a:t>
              </a:r>
              <a:endParaRPr lang="en-US" sz="36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4091651" y="3825432"/>
              <a:ext cx="1030147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08106" y="1336275"/>
            <a:ext cx="7772400" cy="119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ROW()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returns </a:t>
            </a:r>
            <a:r>
              <a:rPr lang="en-US" sz="2800" kern="0" dirty="0" smtClean="0">
                <a:latin typeface="+mn-lt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row number of its location.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row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7973" y="4769923"/>
            <a:ext cx="5485715" cy="173968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5" name="Picture 14" descr="row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50472" y="4793071"/>
            <a:ext cx="2539683" cy="173968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</a:t>
            </a:r>
            <a:r>
              <a:rPr lang="en-US" dirty="0" smtClean="0"/>
              <a:t>(number, divisor)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295402"/>
            <a:ext cx="7853423" cy="133205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In computing, the </a:t>
            </a:r>
            <a:r>
              <a:rPr lang="en-US" sz="2400" b="1" i="1" dirty="0" smtClean="0">
                <a:solidFill>
                  <a:srgbClr val="996633"/>
                </a:solidFill>
              </a:rPr>
              <a:t>modulo</a:t>
            </a:r>
            <a:r>
              <a:rPr lang="en-US" sz="2400" dirty="0" smtClean="0"/>
              <a:t> operation finds the remainder of division of one number by another. </a:t>
            </a:r>
          </a:p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The second number is called the </a:t>
            </a:r>
            <a:r>
              <a:rPr lang="en-US" sz="2400" b="1" i="1" dirty="0" smtClean="0">
                <a:solidFill>
                  <a:srgbClr val="996633"/>
                </a:solidFill>
              </a:rPr>
              <a:t>divisor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8" name="Picture 7" descr="mod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801" y="2692400"/>
            <a:ext cx="3349928" cy="392637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8" descr="mod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6734" y="2652877"/>
            <a:ext cx="2628710" cy="398724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099472" y="3111554"/>
            <a:ext cx="4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896917" y="4020166"/>
            <a:ext cx="1030147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MOD</a:t>
            </a:r>
            <a:r>
              <a:rPr lang="en-US" dirty="0" smtClean="0"/>
              <a:t>() and ROW()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540933"/>
            <a:ext cx="7853423" cy="7620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What is the result of filling down the equation in B2?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4" descr="mo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3376" y="2847640"/>
            <a:ext cx="5079483" cy="373624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Picture 5" descr="mod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3278" y="2870522"/>
            <a:ext cx="2643282" cy="377123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ROW() and </a:t>
            </a:r>
            <a:r>
              <a:rPr lang="en-US" dirty="0" err="1" smtClean="0"/>
              <a:t>MOD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Picture 4" descr="mod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158" y="2380708"/>
            <a:ext cx="5714286" cy="420317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3377" y="1295402"/>
            <a:ext cx="7963382" cy="96166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600" dirty="0" smtClean="0"/>
              <a:t>If the equation shown in cell B2 is filled down through B9, then what value will be displayed in cell B6?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203191" y="2725234"/>
            <a:ext cx="159356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lang="en-US" sz="2800" kern="0" dirty="0" smtClean="0">
                <a:latin typeface="+mn-lt"/>
              </a:rPr>
              <a:t>2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lang="en-US" sz="2800" kern="0" dirty="0" smtClean="0">
                <a:latin typeface="+mn-lt"/>
              </a:rPr>
              <a:t>4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“Logical”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03493" y="1295402"/>
            <a:ext cx="3993265" cy="187606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A </a:t>
            </a:r>
            <a:r>
              <a:rPr lang="en-US" sz="2400" b="1" i="1" dirty="0" smtClean="0">
                <a:solidFill>
                  <a:srgbClr val="996633"/>
                </a:solidFill>
              </a:rPr>
              <a:t>logical equation</a:t>
            </a:r>
            <a:r>
              <a:rPr lang="en-US" sz="2400" dirty="0" smtClean="0"/>
              <a:t> is an equation that returns either the value TRUE or FALSE.</a:t>
            </a:r>
          </a:p>
        </p:txBody>
      </p:sp>
      <p:pic>
        <p:nvPicPr>
          <p:cNvPr id="8" name="Picture 7" descr="logicalEquatio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8551" y="3051476"/>
            <a:ext cx="3390476" cy="290793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8" descr="logicalEqu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865" y="2002282"/>
            <a:ext cx="3834921" cy="294603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088020" y="5775767"/>
            <a:ext cx="3032567" cy="53243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‘=‘ symbols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193402" y="3813859"/>
            <a:ext cx="2986268" cy="937549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378106" y="3954683"/>
            <a:ext cx="3030638" cy="65782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Logical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16286" y="2394858"/>
            <a:ext cx="3842658" cy="298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marR="0" lvl="0" indent="-347663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FALSE, FALSE,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FALSE, TRUE,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FALSE, TRUE, TRUE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TRUE, FALSE,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TRUE, TRUE, TRUE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4449" y="1280705"/>
            <a:ext cx="7772400" cy="91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>
                <a:tab pos="40592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equation</a:t>
            </a:r>
            <a:r>
              <a:rPr kumimoji="0" lang="en-US" sz="24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C2 is filled down through C7, then what will be displayed in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C5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C6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C7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logicalEquatio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444" y="2421375"/>
            <a:ext cx="4711111" cy="336508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9" name="Picture 8" descr="FormatRow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113" y="1654388"/>
            <a:ext cx="8426370" cy="456285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B33E-F622-4C7E-AB62-8738C52C64BE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Retirement Annuity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250950"/>
            <a:ext cx="8074025" cy="5411788"/>
          </a:xfrm>
        </p:spPr>
        <p:txBody>
          <a:bodyPr/>
          <a:lstStyle/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996633"/>
                </a:solidFill>
              </a:rPr>
              <a:t>Accrual Phase</a:t>
            </a:r>
            <a:r>
              <a:rPr lang="en-US" sz="2400" dirty="0"/>
              <a:t>: payments are made into the annuity account. During this phase, the value of the annuity increases by:</a:t>
            </a:r>
          </a:p>
          <a:p>
            <a:pPr lvl="1">
              <a:spcBef>
                <a:spcPct val="55000"/>
              </a:spcBef>
            </a:pPr>
            <a:r>
              <a:rPr lang="en-US" sz="2400" dirty="0"/>
              <a:t>Contributions: Deposits may be made weekly, monthly, quarterly,  or yearly. An </a:t>
            </a:r>
            <a:r>
              <a:rPr lang="en-US" sz="2400" i="1" dirty="0"/>
              <a:t>ordinary annuity</a:t>
            </a:r>
            <a:r>
              <a:rPr lang="en-US" sz="2400" dirty="0"/>
              <a:t> is an annuity whose payments are made at the </a:t>
            </a:r>
            <a:r>
              <a:rPr lang="en-US" sz="2400" i="1" dirty="0"/>
              <a:t>end</a:t>
            </a:r>
            <a:r>
              <a:rPr lang="en-US" sz="2400" dirty="0"/>
              <a:t> of each period. </a:t>
            </a:r>
          </a:p>
          <a:p>
            <a:pPr lvl="1">
              <a:spcBef>
                <a:spcPct val="55000"/>
              </a:spcBef>
            </a:pPr>
            <a:r>
              <a:rPr lang="en-US" sz="2400" dirty="0"/>
              <a:t>Interest or Return on Current Investment.</a:t>
            </a:r>
          </a:p>
          <a:p>
            <a:pPr>
              <a:spcBef>
                <a:spcPct val="550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996633"/>
                </a:solidFill>
              </a:rPr>
              <a:t>Pension Phase</a:t>
            </a:r>
            <a:r>
              <a:rPr lang="en-US" sz="2400" dirty="0"/>
              <a:t>: This begins upon retirement. </a:t>
            </a:r>
          </a:p>
          <a:p>
            <a:pPr lvl="1">
              <a:spcBef>
                <a:spcPct val="55000"/>
              </a:spcBef>
            </a:pPr>
            <a:r>
              <a:rPr lang="en-US" sz="2400" dirty="0"/>
              <a:t>Each period, payments are made</a:t>
            </a:r>
            <a:r>
              <a:rPr lang="en-US" sz="2400" i="1" dirty="0"/>
              <a:t> out</a:t>
            </a:r>
            <a:r>
              <a:rPr lang="en-US" sz="2400" dirty="0"/>
              <a:t> of the annuity. </a:t>
            </a:r>
          </a:p>
          <a:p>
            <a:pPr lvl="1">
              <a:spcBef>
                <a:spcPct val="55000"/>
              </a:spcBef>
            </a:pPr>
            <a:r>
              <a:rPr lang="en-US" sz="2400" dirty="0"/>
              <a:t>Interest on the annuity balance continues to add to the value of the annuity.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4" y="1249102"/>
            <a:ext cx="4722471" cy="59127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Method 1: Format as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Picture 4" descr="FormatR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0780" y="1761087"/>
            <a:ext cx="4956767" cy="423231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67064" y="1563546"/>
            <a:ext cx="2868591" cy="40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Works, but often changes the width of one or more columns.</a:t>
            </a:r>
          </a:p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sz="2800" kern="0" dirty="0" smtClean="0">
                <a:latin typeface="+mn-lt"/>
              </a:rPr>
              <a:t>Also, adds a row or adds column dropdown menus to each column.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FormatRow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9268" y="5723261"/>
            <a:ext cx="5409524" cy="99047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4" y="1249102"/>
            <a:ext cx="5555849" cy="59127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Method 2: Conditional Formatting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926238" y="1563546"/>
            <a:ext cx="3009417" cy="505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Select cells.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“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Conditional Formatting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→ “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Rule...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Select “</a:t>
            </a:r>
            <a:r>
              <a:rPr lang="en-US" sz="2000" i="1" kern="0" dirty="0" smtClean="0">
                <a:solidFill>
                  <a:srgbClr val="0033CC"/>
                </a:solidFill>
                <a:latin typeface="+mn-lt"/>
              </a:rPr>
              <a:t>Use a formula to determine which cells to format</a:t>
            </a:r>
            <a:r>
              <a:rPr lang="en-US" sz="2000" kern="0" dirty="0" smtClean="0">
                <a:latin typeface="+mn-lt"/>
              </a:rPr>
              <a:t>”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(ROW(),2)=1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Click “</a:t>
            </a:r>
            <a:r>
              <a:rPr lang="en-US" sz="2000" i="1" kern="0" dirty="0" smtClean="0">
                <a:solidFill>
                  <a:srgbClr val="0033CC"/>
                </a:solidFill>
                <a:latin typeface="+mn-lt"/>
              </a:rPr>
              <a:t>Format</a:t>
            </a:r>
            <a:r>
              <a:rPr lang="en-US" sz="2000" kern="0" dirty="0" smtClean="0">
                <a:latin typeface="+mn-lt"/>
              </a:rPr>
              <a:t>”, and specify the format you want.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FormatRow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408" y="1750339"/>
            <a:ext cx="4997823" cy="4569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does NOT give the correct balance?</a:t>
            </a:r>
            <a:br>
              <a:rPr lang="en-US" dirty="0" smtClean="0"/>
            </a:br>
            <a:r>
              <a:rPr lang="en-US" dirty="0" smtClean="0"/>
              <a:t>last period's balance + interest + new deposit</a:t>
            </a:r>
          </a:p>
          <a:p>
            <a:r>
              <a:rPr lang="en-US" dirty="0" err="1" smtClean="0"/>
              <a:t>cumulitive</a:t>
            </a:r>
            <a:r>
              <a:rPr lang="en-US" dirty="0" smtClean="0"/>
              <a:t> Interest + </a:t>
            </a:r>
            <a:r>
              <a:rPr lang="en-US" dirty="0" err="1" smtClean="0"/>
              <a:t>cumulitive</a:t>
            </a:r>
            <a:r>
              <a:rPr lang="en-US" dirty="0" smtClean="0"/>
              <a:t> deposits</a:t>
            </a:r>
          </a:p>
          <a:p>
            <a:r>
              <a:rPr lang="en-US" dirty="0" smtClean="0"/>
              <a:t>last period's balance + last period's balance*periodic rate </a:t>
            </a:r>
            <a:r>
              <a:rPr lang="en-US" smtClean="0"/>
              <a:t>of return </a:t>
            </a:r>
            <a:r>
              <a:rPr lang="en-US" dirty="0" smtClean="0"/>
              <a:t>+ new deposit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786BA-EBE5-4545-B4BA-7DD2405F83B6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Excel FV(rate, nper, -pmt)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3913" y="3576638"/>
            <a:ext cx="7808912" cy="2887662"/>
          </a:xfrm>
        </p:spPr>
        <p:txBody>
          <a:bodyPr/>
          <a:lstStyle/>
          <a:p>
            <a:pPr>
              <a:spcBef>
                <a:spcPct val="55000"/>
              </a:spcBef>
            </a:pPr>
            <a:r>
              <a:rPr lang="en-US" sz="2400" i="1">
                <a:solidFill>
                  <a:srgbClr val="996633"/>
                </a:solidFill>
              </a:rPr>
              <a:t>rate</a:t>
            </a:r>
            <a:r>
              <a:rPr lang="en-US" sz="2400">
                <a:solidFill>
                  <a:srgbClr val="996633"/>
                </a:solidFill>
              </a:rPr>
              <a:t> </a:t>
            </a:r>
            <a:r>
              <a:rPr lang="en-US" sz="2400"/>
              <a:t>is the periodic interest rate (APR divided by the number of periods per year), </a:t>
            </a:r>
          </a:p>
          <a:p>
            <a:pPr>
              <a:spcBef>
                <a:spcPct val="55000"/>
              </a:spcBef>
            </a:pPr>
            <a:r>
              <a:rPr lang="en-US" sz="2400" i="1">
                <a:solidFill>
                  <a:srgbClr val="996633"/>
                </a:solidFill>
              </a:rPr>
              <a:t>nper</a:t>
            </a:r>
            <a:r>
              <a:rPr lang="en-US" sz="2400">
                <a:solidFill>
                  <a:srgbClr val="996633"/>
                </a:solidFill>
              </a:rPr>
              <a:t> </a:t>
            </a:r>
            <a:r>
              <a:rPr lang="en-US" sz="2400"/>
              <a:t>is the total number of periods of the annuity, </a:t>
            </a:r>
          </a:p>
          <a:p>
            <a:pPr>
              <a:spcBef>
                <a:spcPct val="55000"/>
              </a:spcBef>
            </a:pPr>
            <a:r>
              <a:rPr lang="en-US" sz="2400" i="1">
                <a:solidFill>
                  <a:srgbClr val="996633"/>
                </a:solidFill>
              </a:rPr>
              <a:t>pmt</a:t>
            </a:r>
            <a:r>
              <a:rPr lang="en-US" sz="2400">
                <a:solidFill>
                  <a:srgbClr val="996633"/>
                </a:solidFill>
              </a:rPr>
              <a:t> </a:t>
            </a:r>
            <a:r>
              <a:rPr lang="en-US" sz="2400"/>
              <a:t>is the amount contributed to the annuity each period. In order to use this equation, the payment must be the same every period. </a:t>
            </a: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3716" name="Object 4"/>
          <p:cNvGraphicFramePr>
            <a:graphicFrameLocks noChangeAspect="1"/>
          </p:cNvGraphicFramePr>
          <p:nvPr/>
        </p:nvGraphicFramePr>
        <p:xfrm>
          <a:off x="2035175" y="2247900"/>
          <a:ext cx="4759325" cy="1068388"/>
        </p:xfrm>
        <a:graphic>
          <a:graphicData uri="http://schemas.openxmlformats.org/presentationml/2006/ole">
            <p:oleObj spid="_x0000_s243716" name="Equation" r:id="rId3" imgW="2145960" imgH="482400" progId="Equation.3">
              <p:embed/>
            </p:oleObj>
          </a:graphicData>
        </a:graphic>
      </p:graphicFrame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627063" y="1320800"/>
            <a:ext cx="76898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Char char="n"/>
            </a:pPr>
            <a:r>
              <a:rPr lang="en-US" sz="2400"/>
              <a:t>Excel built-in function for calculating the future value of an annuity.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CB6D5-3B6F-4FB2-A6C6-0DE761AEFA5A}" type="slidenum">
              <a:rPr lang="en-US"/>
              <a:pPr/>
              <a:t>5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FV(rate, nper, -pmt) example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4797425"/>
            <a:ext cx="8112125" cy="1627188"/>
          </a:xfrm>
        </p:spPr>
        <p:txBody>
          <a:bodyPr/>
          <a:lstStyle/>
          <a:p>
            <a:r>
              <a:rPr lang="en-US" sz="2400"/>
              <a:t>All of the values are given in periods. </a:t>
            </a:r>
          </a:p>
          <a:p>
            <a:r>
              <a:rPr lang="en-US" sz="2400"/>
              <a:t>Thus, it does not need to be stated whether the period is days, weeks, months, years, or Mars years.</a:t>
            </a:r>
          </a:p>
          <a:p>
            <a:r>
              <a:rPr lang="en-US" sz="2400"/>
              <a:t>Judging by the values, make a guess at the period.</a:t>
            </a:r>
          </a:p>
        </p:txBody>
      </p:sp>
      <p:pic>
        <p:nvPicPr>
          <p:cNvPr id="245764" name="Picture 4" descr="lab8-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913" y="1460500"/>
            <a:ext cx="7070725" cy="311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9F46-7AB3-4B03-B5D6-16EBAAA3FDB4}" type="slidenum">
              <a:rPr lang="en-US"/>
              <a:pPr/>
              <a:t>6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54963" cy="712787"/>
          </a:xfrm>
        </p:spPr>
        <p:txBody>
          <a:bodyPr/>
          <a:lstStyle/>
          <a:p>
            <a:r>
              <a:rPr lang="en-US" dirty="0"/>
              <a:t>FV – The Magic of Compound Interest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87438" y="5521124"/>
            <a:ext cx="7115175" cy="1088020"/>
          </a:xfrm>
          <a:noFill/>
          <a:ln/>
        </p:spPr>
        <p:txBody>
          <a:bodyPr/>
          <a:lstStyle/>
          <a:p>
            <a:r>
              <a:rPr lang="en-US" dirty="0"/>
              <a:t>1.7 million is a not bad "nest egg".</a:t>
            </a:r>
          </a:p>
          <a:p>
            <a:r>
              <a:rPr lang="en-US" dirty="0"/>
              <a:t>Are these numbers realistic?</a:t>
            </a:r>
          </a:p>
        </p:txBody>
      </p:sp>
      <p:pic>
        <p:nvPicPr>
          <p:cNvPr id="8" name="Picture 7" descr="FV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963" y="1296036"/>
            <a:ext cx="8416420" cy="414880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0FB5-05A3-46C2-84F1-5BBEF410BC88}" type="slidenum">
              <a:rPr lang="en-US"/>
              <a:pPr/>
              <a:t>7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 (Active Excel Worksheet)</a:t>
            </a:r>
            <a:endParaRPr lang="en-US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136" y="4907667"/>
            <a:ext cx="8461093" cy="1724628"/>
          </a:xfrm>
        </p:spPr>
        <p:txBody>
          <a:bodyPr/>
          <a:lstStyle/>
          <a:p>
            <a:r>
              <a:rPr lang="en-US" sz="2400" dirty="0" smtClean="0"/>
              <a:t>What if Monthly Contribution is changed? ($150 → $</a:t>
            </a:r>
            <a:r>
              <a:rPr lang="en-US" sz="2400" dirty="0" smtClean="0"/>
              <a:t>300)</a:t>
            </a:r>
            <a:endParaRPr lang="en-US" sz="2400" dirty="0" smtClean="0">
              <a:solidFill>
                <a:srgbClr val="FF3300"/>
              </a:solidFill>
            </a:endParaRPr>
          </a:p>
          <a:p>
            <a:r>
              <a:rPr lang="en-US" sz="2400" dirty="0" smtClean="0"/>
              <a:t>What </a:t>
            </a:r>
            <a:r>
              <a:rPr lang="en-US" sz="2400" dirty="0" smtClean="0"/>
              <a:t>if APR is changed? </a:t>
            </a:r>
            <a:r>
              <a:rPr lang="en-US" sz="2400" dirty="0" smtClean="0"/>
              <a:t> (</a:t>
            </a:r>
            <a:r>
              <a:rPr lang="en-US" sz="2400" dirty="0" smtClean="0"/>
              <a:t>12.0% → 6.0% </a:t>
            </a:r>
            <a:r>
              <a:rPr lang="en-US" sz="2400" dirty="0" smtClean="0"/>
              <a:t>, or</a:t>
            </a:r>
            <a:r>
              <a:rPr lang="en-US" sz="2400" dirty="0" smtClean="0"/>
              <a:t>→ 18.0</a:t>
            </a:r>
            <a:r>
              <a:rPr lang="en-US" sz="2400" dirty="0" smtClean="0"/>
              <a:t>%)</a:t>
            </a:r>
          </a:p>
          <a:p>
            <a:r>
              <a:rPr lang="en-US" sz="2400" dirty="0" smtClean="0"/>
              <a:t>What if the Number of Years is changed? (40 </a:t>
            </a:r>
            <a:r>
              <a:rPr lang="en-US" sz="2400" dirty="0" smtClean="0"/>
              <a:t>→</a:t>
            </a:r>
            <a:r>
              <a:rPr lang="en-US" sz="2400" dirty="0" smtClean="0"/>
              <a:t> 30)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>
              <a:solidFill>
                <a:srgbClr val="FF3300"/>
              </a:solidFill>
            </a:endParaRPr>
          </a:p>
        </p:txBody>
      </p:sp>
      <p:graphicFrame>
        <p:nvGraphicFramePr>
          <p:cNvPr id="248201" name="Object 393"/>
          <p:cNvGraphicFramePr>
            <a:graphicFrameLocks noChangeAspect="1"/>
          </p:cNvGraphicFramePr>
          <p:nvPr/>
        </p:nvGraphicFramePr>
        <p:xfrm>
          <a:off x="904875" y="1376363"/>
          <a:ext cx="7878763" cy="2990850"/>
        </p:xfrm>
        <a:graphic>
          <a:graphicData uri="http://schemas.openxmlformats.org/presentationml/2006/ole">
            <p:oleObj spid="_x0000_s248201" name="Worksheet" r:id="rId3" imgW="3019349" imgH="1143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30" y="277813"/>
            <a:ext cx="8218026" cy="712787"/>
          </a:xfrm>
        </p:spPr>
        <p:txBody>
          <a:bodyPr/>
          <a:lstStyle/>
          <a:p>
            <a:r>
              <a:rPr lang="en-US" dirty="0" smtClean="0"/>
              <a:t>Future Value &amp; Compounding Periods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8" descr="FV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195" y="1414563"/>
            <a:ext cx="8796759" cy="289300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graphicFrame>
        <p:nvGraphicFramePr>
          <p:cNvPr id="276482" name="Object 2"/>
          <p:cNvGraphicFramePr>
            <a:graphicFrameLocks noChangeAspect="1"/>
          </p:cNvGraphicFramePr>
          <p:nvPr/>
        </p:nvGraphicFramePr>
        <p:xfrm>
          <a:off x="2046750" y="5211019"/>
          <a:ext cx="4759325" cy="1068388"/>
        </p:xfrm>
        <a:graphic>
          <a:graphicData uri="http://schemas.openxmlformats.org/presentationml/2006/ole">
            <p:oleObj spid="_x0000_s276482" name="Equation" r:id="rId4" imgW="21459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950-E401-4490-8D16-26B121536F7B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Future Value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963" y="1295400"/>
            <a:ext cx="7843837" cy="23764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An annuity is created in which $50.00 is invested every month for 25 years. The annuity offers a guaranteed 2.25% APR. 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An Excel worksheet is set up with named references, APR, YEARS, and PMT. 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What is the Future Value?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pic>
        <p:nvPicPr>
          <p:cNvPr id="248836" name="Picture 4" descr="lab8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1413" y="2965450"/>
            <a:ext cx="3667125" cy="1724025"/>
          </a:xfrm>
          <a:prstGeom prst="rect">
            <a:avLst/>
          </a:prstGeom>
          <a:noFill/>
        </p:spPr>
      </p:pic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844550" y="4316413"/>
            <a:ext cx="7494588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996633"/>
                </a:solidFill>
              </a:rPr>
              <a:t>a)</a:t>
            </a:r>
            <a:r>
              <a:rPr lang="en-US" sz="2400" dirty="0"/>
              <a:t> =FV(APR, YEARS, -PMT)    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996633"/>
                </a:solidFill>
              </a:rPr>
              <a:t>b)</a:t>
            </a:r>
            <a:r>
              <a:rPr lang="en-US" sz="2400" dirty="0"/>
              <a:t> =FV(APR/12, YEARS, -PMT)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996633"/>
                </a:solidFill>
              </a:rPr>
              <a:t>c)</a:t>
            </a:r>
            <a:r>
              <a:rPr lang="en-US" sz="2400" dirty="0"/>
              <a:t> = FV(APR/12, YEARS/12, -PMT)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996633"/>
                </a:solidFill>
              </a:rPr>
              <a:t>d) </a:t>
            </a:r>
            <a:r>
              <a:rPr lang="en-US" sz="2400" dirty="0"/>
              <a:t>= FV(APR/12, YEARS*12, -PMT)</a:t>
            </a: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996633"/>
                </a:solidFill>
              </a:rPr>
              <a:t>e)</a:t>
            </a:r>
            <a:r>
              <a:rPr lang="en-US" sz="2400" dirty="0"/>
              <a:t> = FV(APR/12, YEARS, -PMT/12)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10840</TotalTime>
  <Words>1396</Words>
  <Application>Microsoft Office PowerPoint</Application>
  <PresentationFormat>On-screen Show (4:3)</PresentationFormat>
  <Paragraphs>203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Layers</vt:lpstr>
      <vt:lpstr>Equation</vt:lpstr>
      <vt:lpstr>Microsoft Office Excel 97-2003 Worksheet</vt:lpstr>
      <vt:lpstr>Image</vt:lpstr>
      <vt:lpstr>Microsoft Office Excel Worksheet</vt:lpstr>
      <vt:lpstr>CS-150L Computing for Business Students Lab 9: Future Value of a Retirement Annuity</vt:lpstr>
      <vt:lpstr>Lab 9</vt:lpstr>
      <vt:lpstr>Retirement Annuity</vt:lpstr>
      <vt:lpstr>Excel FV(rate, nper, -pmt)</vt:lpstr>
      <vt:lpstr>FV(rate, nper, -pmt) example</vt:lpstr>
      <vt:lpstr>FV – The Magic of Compound Interest</vt:lpstr>
      <vt:lpstr>What if? (Active Excel Worksheet)</vt:lpstr>
      <vt:lpstr>Future Value &amp; Compounding Periods</vt:lpstr>
      <vt:lpstr>Quiz: Future Value</vt:lpstr>
      <vt:lpstr>Quiz: Future Value</vt:lpstr>
      <vt:lpstr>Quiz: Future Value</vt:lpstr>
      <vt:lpstr>Research </vt:lpstr>
      <vt:lpstr>Research </vt:lpstr>
      <vt:lpstr>Employer/Employee Contribution</vt:lpstr>
      <vt:lpstr>FV Worksheet: Researched Values </vt:lpstr>
      <vt:lpstr>Quiz: Total Annual Contributions </vt:lpstr>
      <vt:lpstr>FV Worksheet: Scenarios</vt:lpstr>
      <vt:lpstr>Pension Phase</vt:lpstr>
      <vt:lpstr>Accrual table (Active Excel Worksheet)</vt:lpstr>
      <vt:lpstr>CS-150L Computing for Business Students Lab 10: Conditional Logic and the Annuity</vt:lpstr>
      <vt:lpstr>Total Dollar Amount of Contribution</vt:lpstr>
      <vt:lpstr>Quiz: Value at End of Each Year</vt:lpstr>
      <vt:lpstr>ROW(), ROW(reference) Function</vt:lpstr>
      <vt:lpstr>MOD(number, divisor) Function</vt:lpstr>
      <vt:lpstr>Using MOD() and ROW() Together</vt:lpstr>
      <vt:lpstr>Quiz: ROW() and MOD()</vt:lpstr>
      <vt:lpstr>“Logical” Equation</vt:lpstr>
      <vt:lpstr>Quiz: Logical Equation</vt:lpstr>
      <vt:lpstr>Fill Background on Every Odd Row</vt:lpstr>
      <vt:lpstr>Fill Background on Every Odd Row</vt:lpstr>
      <vt:lpstr>Fill Background on Every Odd Row</vt:lpstr>
      <vt:lpstr>Quiz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Matthew J. Barrick</cp:lastModifiedBy>
  <cp:revision>344</cp:revision>
  <dcterms:created xsi:type="dcterms:W3CDTF">2007-11-20T15:05:15Z</dcterms:created>
  <dcterms:modified xsi:type="dcterms:W3CDTF">2010-11-03T21:14:53Z</dcterms:modified>
</cp:coreProperties>
</file>