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17" r:id="rId4"/>
    <p:sldId id="272" r:id="rId5"/>
    <p:sldId id="271" r:id="rId6"/>
    <p:sldId id="288" r:id="rId7"/>
    <p:sldId id="289" r:id="rId8"/>
    <p:sldId id="277" r:id="rId9"/>
    <p:sldId id="278" r:id="rId10"/>
    <p:sldId id="283" r:id="rId11"/>
    <p:sldId id="279" r:id="rId12"/>
    <p:sldId id="282" r:id="rId13"/>
    <p:sldId id="284" r:id="rId14"/>
    <p:sldId id="275" r:id="rId15"/>
    <p:sldId id="281" r:id="rId16"/>
    <p:sldId id="280" r:id="rId17"/>
    <p:sldId id="287" r:id="rId18"/>
    <p:sldId id="290" r:id="rId19"/>
    <p:sldId id="291" r:id="rId20"/>
    <p:sldId id="293" r:id="rId21"/>
    <p:sldId id="294" r:id="rId22"/>
    <p:sldId id="295" r:id="rId23"/>
    <p:sldId id="296" r:id="rId24"/>
    <p:sldId id="298" r:id="rId25"/>
    <p:sldId id="299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6" r:id="rId36"/>
    <p:sldId id="312" r:id="rId37"/>
    <p:sldId id="313" r:id="rId38"/>
    <p:sldId id="314" r:id="rId39"/>
    <p:sldId id="315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996633"/>
    <a:srgbClr val="339933"/>
    <a:srgbClr val="0033CC"/>
    <a:srgbClr val="FF33CC"/>
    <a:srgbClr val="CC0099"/>
    <a:srgbClr val="33CC33"/>
    <a:srgbClr val="0066FF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5" autoAdjust="0"/>
    <p:restoredTop sz="94660"/>
  </p:normalViewPr>
  <p:slideViewPr>
    <p:cSldViewPr snapToGrid="0">
      <p:cViewPr varScale="1">
        <p:scale>
          <a:sx n="51" d="100"/>
          <a:sy n="51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DAAEBE6-C215-4B0D-85D0-186DC44206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BD1C4E-B62F-4EC0-BA3B-9DD9166E8CC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1752600" cy="51133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ltGray">
          <a:xfrm>
            <a:off x="990600" y="3405188"/>
            <a:ext cx="7772400" cy="28257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white">
          <a:xfrm>
            <a:off x="1038225" y="3602038"/>
            <a:ext cx="7648575" cy="2554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5113338"/>
            <a:ext cx="990600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635000" y="558800"/>
            <a:ext cx="8077200" cy="320675"/>
            <a:chOff x="400" y="336"/>
            <a:chExt cx="5088" cy="192"/>
          </a:xfrm>
        </p:grpSpPr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952" y="336"/>
              <a:ext cx="1536" cy="192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400" y="432"/>
              <a:ext cx="5088" cy="0"/>
            </a:xfrm>
            <a:prstGeom prst="line">
              <a:avLst/>
            </a:prstGeom>
            <a:noFill/>
            <a:ln w="444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67125"/>
            <a:ext cx="6858000" cy="2360613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fld id="{23EBCBFE-E189-435A-A4D3-2E881D516D37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7A96B5-9FC6-455E-A05E-0AFFAD939A0D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BF1A2-4471-467C-ADA1-2A2A771D35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45E5E5-3079-4FCB-AD54-5A17FFF3FD46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0BD92-C39D-4C34-8C3F-70BEAD512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1364" y="6357769"/>
            <a:ext cx="462580" cy="304800"/>
          </a:xfrm>
        </p:spPr>
        <p:txBody>
          <a:bodyPr/>
          <a:lstStyle>
            <a:lvl1pPr algn="ctr">
              <a:defRPr sz="1600" b="1"/>
            </a:lvl1pPr>
          </a:lstStyle>
          <a:p>
            <a:fld id="{79E68717-75A7-4CAE-B47A-F5B797127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2B2F26-1EF6-4A78-B728-ACB55B364F36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97373-FD0E-47F6-96DA-BA3C1244B5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95400"/>
            <a:ext cx="38100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7B1972-A3D1-49B9-BE4F-25CCEA87AECF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F9B18-60BE-4CD3-8177-9E07B600C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ABFB4D-302A-4E70-8C01-37537112EC99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BE8B-C665-4720-864C-4E9790FA6C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0286C1-3730-4AC1-8E61-7ADD6852953D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4570A-408C-4C4F-B3B5-FFBA979C98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F62D2-A3F3-4922-B51A-23344600A189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4F6FA5-8456-4893-AB69-BFC6CF48D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EC6CE-A80D-4038-971A-7C13F398AA84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46482-CA3C-46E6-9FE4-88518E7518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0665A8-567F-47EB-A41F-BCFE889A15DA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A33D5-55D7-40DC-AF50-F62E2F18B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grpSp>
        <p:nvGrpSpPr>
          <p:cNvPr id="5124" name="Group 4"/>
          <p:cNvGrpSpPr>
            <a:grpSpLocks/>
          </p:cNvGrpSpPr>
          <p:nvPr userDrawn="1"/>
        </p:nvGrpSpPr>
        <p:grpSpPr bwMode="auto">
          <a:xfrm>
            <a:off x="381000" y="1066800"/>
            <a:ext cx="8305800" cy="182563"/>
            <a:chOff x="240" y="893"/>
            <a:chExt cx="5232" cy="115"/>
          </a:xfrm>
        </p:grpSpPr>
        <p:sp>
          <p:nvSpPr>
            <p:cNvPr id="5125" name="Rectangle 5"/>
            <p:cNvSpPr>
              <a:spLocks noChangeArrowheads="1"/>
            </p:cNvSpPr>
            <p:nvPr userDrawn="1"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295400"/>
            <a:ext cx="7772400" cy="483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77000"/>
            <a:ext cx="1981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208DD53-DE92-4C54-AF6C-5EBEAABFC234}" type="datetime1">
              <a:rPr lang="en-US"/>
              <a:pPr/>
              <a:t>11/10/2010</a:t>
            </a:fld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6C084BB-E9F3-444E-AB7E-9B4AF12561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66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6633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9696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fld id="{B784DB4E-DC75-4FDF-9503-49B2CFF40731}" type="datetime1">
              <a:rPr lang="en-US"/>
              <a:pPr/>
              <a:t>11/10/2010</a:t>
            </a:fld>
            <a:endParaRPr lang="en-US" dirty="0"/>
          </a:p>
        </p:txBody>
      </p:sp>
      <p:pic>
        <p:nvPicPr>
          <p:cNvPr id="2063" name="Picture 15" descr="j03848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338" y="5219700"/>
            <a:ext cx="4556125" cy="141922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30079" y="925975"/>
            <a:ext cx="6947704" cy="2415250"/>
          </a:xfrm>
        </p:spPr>
        <p:txBody>
          <a:bodyPr/>
          <a:lstStyle/>
          <a:p>
            <a:r>
              <a:rPr lang="en-US" dirty="0" smtClean="0"/>
              <a:t>CS-150L</a:t>
            </a:r>
            <a:br>
              <a:rPr lang="en-US" dirty="0" smtClean="0"/>
            </a:br>
            <a:r>
              <a:rPr lang="en-US" sz="3600" dirty="0" smtClean="0"/>
              <a:t>Computing </a:t>
            </a:r>
            <a:r>
              <a:rPr lang="en-US" sz="3600" dirty="0"/>
              <a:t>for Business </a:t>
            </a:r>
            <a:r>
              <a:rPr lang="en-US" sz="3600" dirty="0" smtClean="0"/>
              <a:t>Students</a:t>
            </a:r>
            <a:br>
              <a:rPr lang="en-US" sz="3600" dirty="0" smtClean="0"/>
            </a:br>
            <a:r>
              <a:rPr lang="en-US" sz="2800" i="1" dirty="0" smtClean="0"/>
              <a:t>Lab 10: Conditional Logic and the Annuity</a:t>
            </a:r>
            <a:endParaRPr lang="en-US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667125"/>
            <a:ext cx="3810000" cy="2360613"/>
          </a:xfrm>
        </p:spPr>
        <p:txBody>
          <a:bodyPr/>
          <a:lstStyle/>
          <a:p>
            <a:pPr marL="457200" indent="-457200" algn="l"/>
            <a:r>
              <a:rPr lang="en-US" sz="2000" dirty="0"/>
              <a:t>Instructor: </a:t>
            </a:r>
          </a:p>
          <a:p>
            <a:pPr marL="457200" indent="-457200" algn="l"/>
            <a:r>
              <a:rPr lang="en-US" sz="2000" dirty="0"/>
              <a:t>   </a:t>
            </a:r>
            <a:r>
              <a:rPr lang="en-US" sz="2000" dirty="0" smtClean="0"/>
              <a:t>Matthew </a:t>
            </a:r>
            <a:r>
              <a:rPr lang="en-US" sz="2000" dirty="0" err="1" smtClean="0"/>
              <a:t>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e-mail: </a:t>
            </a:r>
            <a:r>
              <a:rPr lang="en-US" sz="2000" dirty="0" smtClean="0"/>
              <a:t>barrick@cs.unm.edu</a:t>
            </a:r>
            <a:endParaRPr lang="en-US" sz="2000" dirty="0"/>
          </a:p>
          <a:p>
            <a:pPr marL="457200" indent="-457200" algn="l"/>
            <a:r>
              <a:rPr lang="en-US" sz="2000" dirty="0" smtClean="0"/>
              <a:t>       www.cs.unm.edu/~barrick</a:t>
            </a:r>
            <a:endParaRPr lang="en-US" sz="2000" dirty="0"/>
          </a:p>
          <a:p>
            <a:pPr marL="457200" indent="-457200" algn="l"/>
            <a:r>
              <a:rPr lang="en-US" sz="2000" dirty="0"/>
              <a:t>   Office: Farris Engineering  Center (FEC) </a:t>
            </a:r>
            <a:r>
              <a:rPr lang="en-US" sz="2000"/>
              <a:t>room </a:t>
            </a:r>
            <a:r>
              <a:rPr lang="en-US" sz="2000" smtClean="0"/>
              <a:t>106</a:t>
            </a:r>
            <a:endParaRPr lang="en-US" sz="2000" dirty="0"/>
          </a:p>
        </p:txBody>
      </p:sp>
      <p:pic>
        <p:nvPicPr>
          <p:cNvPr id="2062" name="Picture 14" descr="j02004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5125" y="3457575"/>
            <a:ext cx="2809875" cy="2347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MOD</a:t>
            </a:r>
            <a:r>
              <a:rPr lang="en-US" dirty="0" smtClean="0"/>
              <a:t>() and ROW()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540933"/>
            <a:ext cx="7853423" cy="7620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What is the result of filling down the equation in B2?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 descr="mo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3376" y="2847640"/>
            <a:ext cx="5079483" cy="373624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6" name="Picture 5" descr="mod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3278" y="2870522"/>
            <a:ext cx="2643282" cy="3771234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ROW() and </a:t>
            </a:r>
            <a:r>
              <a:rPr lang="en-US" dirty="0" err="1" smtClean="0"/>
              <a:t>MOD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mod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158" y="2380708"/>
            <a:ext cx="5714286" cy="420317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3377" y="1295402"/>
            <a:ext cx="7963382" cy="96166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600" dirty="0" smtClean="0"/>
              <a:t>If the equation shown in cell B2 is filled down through B9, then what value will be displayed in cell B6?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203191" y="2725234"/>
            <a:ext cx="1593568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lang="en-US" sz="2800" kern="0" dirty="0" smtClean="0">
                <a:latin typeface="+mn-lt"/>
              </a:rPr>
              <a:t>2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lang="en-US" sz="2800" kern="0" dirty="0" smtClean="0">
                <a:latin typeface="+mn-lt"/>
              </a:rPr>
              <a:t>4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“Logical”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803493" y="1295402"/>
            <a:ext cx="3993265" cy="187606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A </a:t>
            </a:r>
            <a:r>
              <a:rPr lang="en-US" sz="2400" b="1" i="1" dirty="0" smtClean="0">
                <a:solidFill>
                  <a:srgbClr val="996633"/>
                </a:solidFill>
              </a:rPr>
              <a:t>logical equation</a:t>
            </a:r>
            <a:r>
              <a:rPr lang="en-US" sz="2400" dirty="0" smtClean="0"/>
              <a:t> is an equation that returns either the value TRUE or FALSE.</a:t>
            </a:r>
          </a:p>
        </p:txBody>
      </p:sp>
      <p:pic>
        <p:nvPicPr>
          <p:cNvPr id="8" name="Picture 7" descr="logicalEquation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8551" y="3051476"/>
            <a:ext cx="3390476" cy="290793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8" descr="logicalEquati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7865" y="2002282"/>
            <a:ext cx="3834921" cy="294603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088020" y="5775767"/>
            <a:ext cx="3032567" cy="532435"/>
          </a:xfrm>
          <a:prstGeom prst="rect">
            <a:avLst/>
          </a:prstGeom>
          <a:noFill/>
          <a:ln w="3810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two ‘=‘ symbols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 flipH="1" flipV="1">
            <a:off x="2193402" y="3813859"/>
            <a:ext cx="2986268" cy="937549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378106" y="3954683"/>
            <a:ext cx="3030638" cy="657828"/>
          </a:xfrm>
          <a:prstGeom prst="straightConnector1">
            <a:avLst/>
          </a:prstGeom>
          <a:ln w="38100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Logical Equation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116286" y="2394858"/>
            <a:ext cx="3842658" cy="298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7663" marR="0" lvl="0" indent="-347663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FALSE, FALSE,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FALSE, TRUE,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FALSE, TRUE, TRUE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TRUE, FALSE, FALSE</a:t>
            </a:r>
          </a:p>
          <a:p>
            <a:pPr marL="347663" lvl="0" indent="-347663">
              <a:spcBef>
                <a:spcPts val="1800"/>
              </a:spcBef>
              <a:buClr>
                <a:srgbClr val="996633"/>
              </a:buClr>
              <a:buSzPct val="90000"/>
              <a:buFont typeface="Wingdings" pitchFamily="2" charset="2"/>
              <a:buAutoNum type="alphaLcParenR"/>
              <a:tabLst>
                <a:tab pos="4059238" algn="l"/>
              </a:tabLst>
            </a:pPr>
            <a:r>
              <a:rPr lang="en-US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TRUE, TRUE, TRUE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4449" y="1280705"/>
            <a:ext cx="7772400" cy="91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>
                <a:tab pos="4059238" algn="l"/>
              </a:tabLst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</a:t>
            </a:r>
            <a:r>
              <a:rPr kumimoji="0" lang="en-US" sz="2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equation</a:t>
            </a:r>
            <a:r>
              <a:rPr kumimoji="0" lang="en-US" sz="2400" b="0" i="0" u="none" strike="noStrike" kern="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C2 is filled down through C7, then what will be displayed in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C5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C6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C7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10" descr="logicalEquation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1444" y="2421375"/>
            <a:ext cx="4711111" cy="336508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9" name="Picture 8" descr="FormatRow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113" y="1654388"/>
            <a:ext cx="8426370" cy="4562851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4" y="1249102"/>
            <a:ext cx="4722471" cy="59127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Method 1: Format as Table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 descr="FormatRow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0780" y="1761087"/>
            <a:ext cx="4956767" cy="423231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67064" y="1563546"/>
            <a:ext cx="2868591" cy="40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Works, but often changes the width of one or more columns.</a:t>
            </a:r>
          </a:p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sz="2800" kern="0" dirty="0" smtClean="0">
                <a:latin typeface="+mn-lt"/>
              </a:rPr>
              <a:t>Also, adds a row or adds column dropdown menus to each column.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 descr="FormatRow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9268" y="5723261"/>
            <a:ext cx="5409524" cy="99047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033" y="254664"/>
            <a:ext cx="8067554" cy="712787"/>
          </a:xfrm>
        </p:spPr>
        <p:txBody>
          <a:bodyPr/>
          <a:lstStyle/>
          <a:p>
            <a:r>
              <a:rPr lang="en-US" dirty="0" smtClean="0"/>
              <a:t>Fill Background on Every Odd 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4" y="1249102"/>
            <a:ext cx="5555849" cy="59127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Method 2: Conditional Formatting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926238" y="1563546"/>
            <a:ext cx="3009417" cy="505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Select cells.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“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Conditional Formatting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 → “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Rule...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Select “</a:t>
            </a:r>
            <a:r>
              <a:rPr lang="en-US" sz="2000" i="1" kern="0" dirty="0" smtClean="0">
                <a:solidFill>
                  <a:srgbClr val="0033CC"/>
                </a:solidFill>
                <a:latin typeface="+mn-lt"/>
              </a:rPr>
              <a:t>Use a formula to determine which cells to format</a:t>
            </a:r>
            <a:r>
              <a:rPr lang="en-US" sz="2000" kern="0" dirty="0" smtClean="0">
                <a:latin typeface="+mn-lt"/>
              </a:rPr>
              <a:t>”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Enter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(ROW(),2)=1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lang="en-US" sz="2000" kern="0" dirty="0" smtClean="0">
                <a:latin typeface="+mn-lt"/>
              </a:rPr>
              <a:t>Click “</a:t>
            </a:r>
            <a:r>
              <a:rPr lang="en-US" sz="2000" i="1" kern="0" dirty="0" smtClean="0">
                <a:solidFill>
                  <a:srgbClr val="0033CC"/>
                </a:solidFill>
                <a:latin typeface="+mn-lt"/>
              </a:rPr>
              <a:t>Format</a:t>
            </a:r>
            <a:r>
              <a:rPr lang="en-US" sz="2000" kern="0" dirty="0" smtClean="0">
                <a:latin typeface="+mn-lt"/>
              </a:rPr>
              <a:t>”, and specify the format you want.</a:t>
            </a:r>
          </a:p>
          <a:p>
            <a:pPr marL="231775" marR="0" lvl="0" indent="-231775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OK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4763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FormatRow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6408" y="1750339"/>
            <a:ext cx="4997823" cy="4569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does NOT give the correct balance?</a:t>
            </a:r>
            <a:br>
              <a:rPr lang="en-US" dirty="0" smtClean="0"/>
            </a:br>
            <a:r>
              <a:rPr lang="en-US" dirty="0" smtClean="0"/>
              <a:t>last period's balance + interest + new deposit</a:t>
            </a:r>
          </a:p>
          <a:p>
            <a:r>
              <a:rPr lang="en-US" dirty="0" err="1" smtClean="0"/>
              <a:t>cumulitive</a:t>
            </a:r>
            <a:r>
              <a:rPr lang="en-US" dirty="0" smtClean="0"/>
              <a:t> Interest + </a:t>
            </a:r>
            <a:r>
              <a:rPr lang="en-US" dirty="0" err="1" smtClean="0"/>
              <a:t>cumulitive</a:t>
            </a:r>
            <a:r>
              <a:rPr lang="en-US" dirty="0" smtClean="0"/>
              <a:t> deposits</a:t>
            </a:r>
          </a:p>
          <a:p>
            <a:r>
              <a:rPr lang="en-US" dirty="0" smtClean="0"/>
              <a:t>last period's balance + last period's balance*periodic rate </a:t>
            </a:r>
            <a:r>
              <a:rPr lang="en-US" smtClean="0"/>
              <a:t>of return </a:t>
            </a:r>
            <a:r>
              <a:rPr lang="en-US" dirty="0" smtClean="0"/>
              <a:t>+ new deposit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Magic of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=IF(</a:t>
            </a:r>
            <a:r>
              <a:rPr lang="en-US" i="1" dirty="0" err="1" smtClean="0"/>
              <a:t>logical_test</a:t>
            </a:r>
            <a:r>
              <a:rPr lang="en-US" dirty="0" smtClean="0"/>
              <a:t>, </a:t>
            </a:r>
            <a:r>
              <a:rPr lang="en-US" i="1" dirty="0" err="1" smtClean="0"/>
              <a:t>value_if_true</a:t>
            </a:r>
            <a:r>
              <a:rPr lang="en-US" dirty="0" smtClean="0"/>
              <a:t>, </a:t>
            </a:r>
            <a:r>
              <a:rPr lang="en-US" i="1" dirty="0" err="1" smtClean="0"/>
              <a:t>value_if_false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logical_test</a:t>
            </a:r>
            <a:r>
              <a:rPr lang="en-US" i="1" dirty="0" smtClean="0"/>
              <a:t> – </a:t>
            </a:r>
            <a:r>
              <a:rPr lang="en-US" dirty="0" smtClean="0"/>
              <a:t>any value or expression that evaluates to TRUE or FALSE, such as A10&lt;100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value_if_true</a:t>
            </a:r>
            <a:r>
              <a:rPr lang="en-US" i="1" dirty="0" smtClean="0"/>
              <a:t> </a:t>
            </a:r>
            <a:r>
              <a:rPr lang="en-US" dirty="0" smtClean="0"/>
              <a:t>– value return if </a:t>
            </a:r>
            <a:r>
              <a:rPr lang="en-US" dirty="0" err="1" smtClean="0"/>
              <a:t>logical_test</a:t>
            </a:r>
            <a:r>
              <a:rPr lang="en-US" dirty="0" smtClean="0"/>
              <a:t> is TRUE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value_if_false</a:t>
            </a:r>
            <a:r>
              <a:rPr lang="en-US" i="1" dirty="0" smtClean="0"/>
              <a:t> </a:t>
            </a:r>
            <a:r>
              <a:rPr lang="en-US" dirty="0" smtClean="0"/>
              <a:t>– value return if </a:t>
            </a:r>
            <a:r>
              <a:rPr lang="en-US" dirty="0" err="1" smtClean="0"/>
              <a:t>logical_test</a:t>
            </a:r>
            <a:r>
              <a:rPr lang="en-US" dirty="0" smtClean="0"/>
              <a:t> is FALSE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Magic of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=IF(</a:t>
            </a:r>
            <a:r>
              <a:rPr lang="en-US" i="1" dirty="0" err="1" smtClean="0"/>
              <a:t>logical_test</a:t>
            </a:r>
            <a:r>
              <a:rPr lang="en-US" dirty="0" smtClean="0"/>
              <a:t>, </a:t>
            </a:r>
            <a:r>
              <a:rPr lang="en-US" i="1" dirty="0" err="1" smtClean="0"/>
              <a:t>value_if_true</a:t>
            </a:r>
            <a:r>
              <a:rPr lang="en-US" dirty="0" smtClean="0"/>
              <a:t>, </a:t>
            </a:r>
            <a:r>
              <a:rPr lang="en-US" i="1" dirty="0" err="1" smtClean="0"/>
              <a:t>value_if_false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err="1" smtClean="0"/>
              <a:t>logical_test</a:t>
            </a:r>
            <a:r>
              <a:rPr lang="en-US" i="1" dirty="0" smtClean="0"/>
              <a:t> – </a:t>
            </a:r>
            <a:r>
              <a:rPr lang="en-US" dirty="0" smtClean="0"/>
              <a:t>any value or expression that evaluates to TRUE or FALSE, such as A10&lt;100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value_if_true</a:t>
            </a:r>
            <a:r>
              <a:rPr lang="en-US" i="1" dirty="0" smtClean="0"/>
              <a:t> </a:t>
            </a:r>
            <a:r>
              <a:rPr lang="en-US" dirty="0" smtClean="0"/>
              <a:t>– value return if </a:t>
            </a:r>
            <a:r>
              <a:rPr lang="en-US" dirty="0" err="1" smtClean="0"/>
              <a:t>logical_test</a:t>
            </a:r>
            <a:r>
              <a:rPr lang="en-US" dirty="0" smtClean="0"/>
              <a:t> is TRUE</a:t>
            </a:r>
          </a:p>
          <a:p>
            <a:pPr>
              <a:buNone/>
            </a:pPr>
            <a:r>
              <a:rPr lang="en-US" i="1" dirty="0" smtClean="0"/>
              <a:t>   </a:t>
            </a:r>
            <a:r>
              <a:rPr lang="en-US" i="1" dirty="0" err="1" smtClean="0"/>
              <a:t>value_if_false</a:t>
            </a:r>
            <a:r>
              <a:rPr lang="en-US" i="1" dirty="0" smtClean="0"/>
              <a:t> </a:t>
            </a:r>
            <a:r>
              <a:rPr lang="en-US" dirty="0" smtClean="0"/>
              <a:t>– value return if </a:t>
            </a:r>
            <a:r>
              <a:rPr lang="en-US" dirty="0" err="1" smtClean="0"/>
              <a:t>logical_test</a:t>
            </a:r>
            <a:r>
              <a:rPr lang="en-US" dirty="0" smtClean="0"/>
              <a:t> is FALSE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Note that any of these arguments could be an IF statement!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FB07-ABDE-498F-903B-6899088DCF21}" type="slidenum">
              <a:rPr lang="en-US"/>
              <a:pPr/>
              <a:t>2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2" y="1222375"/>
            <a:ext cx="8256588" cy="5246688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400" dirty="0" smtClean="0"/>
              <a:t>Lab 10 – Sunday 11/14/2010, 11:59 PM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Lab 11 – Sunday 11/15/2010, 11:59 PM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Thanksgiving – Labs Monday-Wednesday Optional</a:t>
            </a:r>
            <a:br>
              <a:rPr lang="en-US" sz="2400" dirty="0" smtClean="0"/>
            </a:br>
            <a:r>
              <a:rPr lang="en-US" sz="2400" dirty="0" smtClean="0"/>
              <a:t>		        Lab Wednesday Night-Friday Cancelled </a:t>
            </a:r>
            <a:br>
              <a:rPr lang="en-US" sz="2400" dirty="0" smtClean="0"/>
            </a:br>
            <a:r>
              <a:rPr lang="en-US" sz="2400" dirty="0" smtClean="0"/>
              <a:t>   		        Lecture Wednesday Cancelled</a:t>
            </a:r>
            <a:br>
              <a:rPr lang="en-US" sz="2400" dirty="0" smtClean="0"/>
            </a:br>
            <a:r>
              <a:rPr lang="en-US" sz="2400" dirty="0" smtClean="0"/>
              <a:t>                          Office Hours Cancelled</a:t>
            </a:r>
            <a:endParaRPr lang="en-US" sz="1600" dirty="0" smtClean="0"/>
          </a:p>
          <a:p>
            <a:pPr>
              <a:spcBef>
                <a:spcPct val="60000"/>
              </a:spcBef>
            </a:pPr>
            <a:r>
              <a:rPr lang="en-US" sz="2400" dirty="0" smtClean="0"/>
              <a:t>Lab 12 – Sunday 12/05/2010, 11:59 PM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Week Dec 6-Dec 10 Final Exam</a:t>
            </a:r>
          </a:p>
          <a:p>
            <a:pPr lvl="1">
              <a:spcBef>
                <a:spcPct val="60000"/>
              </a:spcBef>
            </a:pPr>
            <a:r>
              <a:rPr lang="en-US" sz="2200" dirty="0" smtClean="0"/>
              <a:t>No Lecture</a:t>
            </a:r>
          </a:p>
          <a:p>
            <a:pPr lvl="1">
              <a:spcBef>
                <a:spcPct val="60000"/>
              </a:spcBef>
            </a:pPr>
            <a:r>
              <a:rPr lang="en-US" sz="2200" dirty="0" smtClean="0"/>
              <a:t>Final During Lab Periods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Saturday December 11 – Last Day to Turn-in Labs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7445A-8514-4B6A-A8A1-1A5CE8C1F01A}" type="slidenum">
              <a:rPr lang="en-US"/>
              <a:pPr/>
              <a:t>20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If() Examples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3913" y="1295400"/>
            <a:ext cx="8008937" cy="4835525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z="2400" b="1" dirty="0">
                <a:solidFill>
                  <a:srgbClr val="996633"/>
                </a:solidFill>
              </a:rPr>
              <a:t>IF(</a:t>
            </a:r>
            <a:r>
              <a:rPr lang="en-US" sz="2400" b="1" i="1" dirty="0" err="1">
                <a:solidFill>
                  <a:srgbClr val="996633"/>
                </a:solidFill>
              </a:rPr>
              <a:t>logical_test</a:t>
            </a:r>
            <a:r>
              <a:rPr lang="en-US" sz="2400" b="1" dirty="0">
                <a:solidFill>
                  <a:srgbClr val="996633"/>
                </a:solidFill>
              </a:rPr>
              <a:t>,    </a:t>
            </a:r>
            <a:r>
              <a:rPr lang="en-US" sz="2400" b="1" i="1" dirty="0" err="1">
                <a:solidFill>
                  <a:srgbClr val="339933"/>
                </a:solidFill>
              </a:rPr>
              <a:t>value_if_true</a:t>
            </a:r>
            <a:r>
              <a:rPr lang="en-US" sz="2400" b="1" dirty="0">
                <a:solidFill>
                  <a:srgbClr val="996633"/>
                </a:solidFill>
              </a:rPr>
              <a:t>,    </a:t>
            </a:r>
            <a:r>
              <a:rPr lang="en-US" sz="2400" b="1" i="1" dirty="0" err="1">
                <a:solidFill>
                  <a:srgbClr val="FF3300"/>
                </a:solidFill>
              </a:rPr>
              <a:t>value_if_false</a:t>
            </a:r>
            <a:r>
              <a:rPr lang="en-US" sz="2400" b="1" dirty="0">
                <a:solidFill>
                  <a:srgbClr val="996633"/>
                </a:solidFill>
              </a:rPr>
              <a:t>)</a:t>
            </a:r>
            <a:endParaRPr lang="en-US" b="1" dirty="0">
              <a:solidFill>
                <a:srgbClr val="996633"/>
              </a:solidFill>
            </a:endParaRPr>
          </a:p>
          <a:p>
            <a:pPr marL="533400" indent="-533400">
              <a:buFont typeface="Wingdings" pitchFamily="2" charset="2"/>
              <a:buNone/>
            </a:pPr>
            <a:endParaRPr lang="en-US" b="1" dirty="0">
              <a:solidFill>
                <a:srgbClr val="996633"/>
              </a:solidFill>
            </a:endParaRPr>
          </a:p>
          <a:p>
            <a:pPr marL="533400" indent="-533400">
              <a:buFont typeface="Wingdings" pitchFamily="2" charset="2"/>
              <a:buNone/>
            </a:pPr>
            <a:r>
              <a:rPr lang="en-US" dirty="0"/>
              <a:t>When the value in A1 is 76,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dirty="0"/>
              <a:t>Then what will be the value returned by: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/>
              <a:t>=IF(A1&gt;=80, "</a:t>
            </a:r>
            <a:r>
              <a:rPr lang="en-US" dirty="0">
                <a:solidFill>
                  <a:srgbClr val="339933"/>
                </a:solidFill>
              </a:rPr>
              <a:t>Good Job</a:t>
            </a:r>
            <a:r>
              <a:rPr lang="en-US" dirty="0"/>
              <a:t>", </a:t>
            </a:r>
            <a:r>
              <a:rPr lang="en-US" dirty="0" smtClean="0"/>
              <a:t>"</a:t>
            </a:r>
            <a:r>
              <a:rPr lang="en-US" dirty="0" smtClean="0">
                <a:solidFill>
                  <a:srgbClr val="FF3300"/>
                </a:solidFill>
              </a:rPr>
              <a:t>Harder!</a:t>
            </a:r>
            <a:r>
              <a:rPr lang="en-US" dirty="0" smtClean="0"/>
              <a:t>")</a:t>
            </a:r>
            <a:endParaRPr lang="en-US" dirty="0"/>
          </a:p>
          <a:p>
            <a:pPr marL="533400" indent="-533400">
              <a:buFont typeface="Wingdings" pitchFamily="2" charset="2"/>
              <a:buAutoNum type="arabicPeriod"/>
            </a:pPr>
            <a:endParaRPr lang="en-US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n-US" dirty="0"/>
              <a:t>=IF(A1&gt;=60, "</a:t>
            </a:r>
            <a:r>
              <a:rPr lang="en-US" dirty="0">
                <a:solidFill>
                  <a:srgbClr val="339933"/>
                </a:solidFill>
              </a:rPr>
              <a:t>You Passed!</a:t>
            </a:r>
            <a:r>
              <a:rPr lang="en-US" dirty="0"/>
              <a:t>", "</a:t>
            </a:r>
            <a:r>
              <a:rPr lang="en-US" dirty="0">
                <a:solidFill>
                  <a:srgbClr val="FF3300"/>
                </a:solidFill>
              </a:rPr>
              <a:t>See You Later</a:t>
            </a:r>
            <a:r>
              <a:rPr lang="en-US" dirty="0"/>
              <a:t>")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Example </a:t>
            </a:r>
            <a:r>
              <a:rPr lang="en-US" sz="3200" dirty="0" smtClean="0">
                <a:solidFill>
                  <a:srgbClr val="FF0000"/>
                </a:solidFill>
              </a:rPr>
              <a:t>(Click to Open Excel)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63D-6E27-4BDA-AFD7-BA7DA1AE02F7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93800" y="1495425"/>
          <a:ext cx="7126288" cy="3832225"/>
        </p:xfrm>
        <a:graphic>
          <a:graphicData uri="http://schemas.openxmlformats.org/presentationml/2006/ole">
            <p:oleObj spid="_x0000_s291842" name="Worksheet" r:id="rId3" imgW="10358390" imgH="5566976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63D-6E27-4BDA-AFD7-BA7DA1AE02F7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70763" y="1327468"/>
            <a:ext cx="7781925" cy="47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Which is the best equation to enter in cell C6?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205985" y="2126044"/>
            <a:ext cx="3791712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lvl="0" indent="-457200">
              <a:spcBef>
                <a:spcPct val="20000"/>
              </a:spcBef>
              <a:buClr>
                <a:srgbClr val="996633"/>
              </a:buClr>
              <a:buSzPct val="90000"/>
              <a:buAutoNum type="alphaLcParenR"/>
            </a:pPr>
            <a:r>
              <a:rPr lang="en-US" sz="22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=IF(B6&gt;$D$2, 0, $D$1)</a:t>
            </a:r>
          </a:p>
          <a:p>
            <a:pPr marL="457200" lvl="0" indent="-457200">
              <a:spcBef>
                <a:spcPct val="20000"/>
              </a:spcBef>
              <a:buClr>
                <a:srgbClr val="996633"/>
              </a:buClr>
              <a:buSzPct val="90000"/>
              <a:buAutoNum type="alphaLcParenR"/>
            </a:pPr>
            <a:r>
              <a:rPr lang="en-US" sz="22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=IF(B6&gt;$D$2, $D$1, 0)</a:t>
            </a:r>
          </a:p>
          <a:p>
            <a:pPr marL="457200" lvl="0" indent="-457200">
              <a:spcBef>
                <a:spcPct val="20000"/>
              </a:spcBef>
              <a:buClr>
                <a:srgbClr val="996633"/>
              </a:buClr>
              <a:buSzPct val="90000"/>
              <a:buAutoNum type="alphaLcParenR"/>
            </a:pPr>
            <a:r>
              <a:rPr lang="en-US" sz="22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=IF(D2&gt;$B$6, 0, $D$1)</a:t>
            </a:r>
          </a:p>
          <a:p>
            <a:pPr marL="457200" lvl="0" indent="-457200">
              <a:spcBef>
                <a:spcPct val="20000"/>
              </a:spcBef>
              <a:buClr>
                <a:srgbClr val="996633"/>
              </a:buClr>
              <a:buSzPct val="90000"/>
              <a:buAutoNum type="alphaLcParenR"/>
            </a:pPr>
            <a:r>
              <a:rPr lang="en-US" sz="22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=IF($D$2&gt;B6, 0, $D$1)</a:t>
            </a:r>
          </a:p>
          <a:p>
            <a:pPr marL="457200" lvl="0" indent="-457200">
              <a:spcBef>
                <a:spcPct val="20000"/>
              </a:spcBef>
              <a:buClr>
                <a:srgbClr val="996633"/>
              </a:buClr>
              <a:buSzPct val="90000"/>
              <a:buAutoNum type="alphaLcParenR"/>
            </a:pPr>
            <a:r>
              <a:rPr lang="en-US" sz="2200" kern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=IF($D$2&gt;B6, $D$1, 0)</a:t>
            </a:r>
          </a:p>
        </p:txBody>
      </p:sp>
      <p:pic>
        <p:nvPicPr>
          <p:cNvPr id="8" name="Picture 7" descr="if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724" y="1967822"/>
            <a:ext cx="4909684" cy="4259726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98AFA-32F7-4AEA-83AA-4B8337E875E2}" type="slidenum">
              <a:rPr lang="en-US"/>
              <a:pPr/>
              <a:t>23</a:t>
            </a:fld>
            <a:endParaRPr lang="en-US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/>
              <a:t>Applying If: First Weekday of Every Month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1425"/>
            <a:ext cx="7772400" cy="520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=IF( B2=1,   A2+1  ,  IF(B2=7,   A2+2,    A2))</a:t>
            </a:r>
          </a:p>
        </p:txBody>
      </p:sp>
      <p:graphicFrame>
        <p:nvGraphicFramePr>
          <p:cNvPr id="234500" name="Object 4"/>
          <p:cNvGraphicFramePr>
            <a:graphicFrameLocks noChangeAspect="1"/>
          </p:cNvGraphicFramePr>
          <p:nvPr/>
        </p:nvGraphicFramePr>
        <p:xfrm>
          <a:off x="777875" y="1301750"/>
          <a:ext cx="7964488" cy="1138238"/>
        </p:xfrm>
        <a:graphic>
          <a:graphicData uri="http://schemas.openxmlformats.org/presentationml/2006/ole">
            <p:oleObj spid="_x0000_s292866" name="Image" r:id="rId3" imgW="8533333" imgH="1219048" progId="">
              <p:embed/>
            </p:oleObj>
          </a:graphicData>
        </a:graphic>
      </p:graphicFrame>
      <p:sp>
        <p:nvSpPr>
          <p:cNvPr id="234501" name="AutoShape 5"/>
          <p:cNvSpPr>
            <a:spLocks/>
          </p:cNvSpPr>
          <p:nvPr/>
        </p:nvSpPr>
        <p:spPr bwMode="auto">
          <a:xfrm>
            <a:off x="962025" y="3924300"/>
            <a:ext cx="1944688" cy="1763713"/>
          </a:xfrm>
          <a:prstGeom prst="borderCallout3">
            <a:avLst>
              <a:gd name="adj1" fmla="val 6481"/>
              <a:gd name="adj2" fmla="val -3917"/>
              <a:gd name="adj3" fmla="val 6481"/>
              <a:gd name="adj4" fmla="val -13796"/>
              <a:gd name="adj5" fmla="val -25023"/>
              <a:gd name="adj6" fmla="val -13796"/>
              <a:gd name="adj7" fmla="val -49773"/>
              <a:gd name="adj8" fmla="val 115755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34502" name="Text Box 6"/>
          <p:cNvSpPr txBox="1">
            <a:spLocks noChangeArrowheads="1"/>
          </p:cNvSpPr>
          <p:nvPr/>
        </p:nvSpPr>
        <p:spPr bwMode="auto">
          <a:xfrm>
            <a:off x="1039813" y="3975100"/>
            <a:ext cx="1871662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B2=1 is TRUE</a:t>
            </a:r>
          </a:p>
          <a:p>
            <a:pPr>
              <a:spcBef>
                <a:spcPct val="50000"/>
              </a:spcBef>
            </a:pPr>
            <a:r>
              <a:rPr lang="en-US"/>
              <a:t>Thus, the day is a Sunday.</a:t>
            </a:r>
          </a:p>
          <a:p>
            <a:pPr>
              <a:spcBef>
                <a:spcPct val="50000"/>
              </a:spcBef>
            </a:pPr>
            <a:r>
              <a:rPr lang="en-US"/>
              <a:t>Thus, add one day to the date.</a:t>
            </a:r>
          </a:p>
        </p:txBody>
      </p:sp>
      <p:sp>
        <p:nvSpPr>
          <p:cNvPr id="234503" name="AutoShape 7"/>
          <p:cNvSpPr>
            <a:spLocks/>
          </p:cNvSpPr>
          <p:nvPr/>
        </p:nvSpPr>
        <p:spPr bwMode="auto">
          <a:xfrm rot="16200000">
            <a:off x="5765800" y="1470026"/>
            <a:ext cx="504825" cy="3568700"/>
          </a:xfrm>
          <a:prstGeom prst="leftBrace">
            <a:avLst>
              <a:gd name="adj1" fmla="val 589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4504" name="AutoShape 8"/>
          <p:cNvSpPr>
            <a:spLocks/>
          </p:cNvSpPr>
          <p:nvPr/>
        </p:nvSpPr>
        <p:spPr bwMode="auto">
          <a:xfrm>
            <a:off x="3306763" y="4235450"/>
            <a:ext cx="1944687" cy="1843088"/>
          </a:xfrm>
          <a:prstGeom prst="borderCallout3">
            <a:avLst>
              <a:gd name="adj1" fmla="val 6204"/>
              <a:gd name="adj2" fmla="val -3917"/>
              <a:gd name="adj3" fmla="val 6204"/>
              <a:gd name="adj4" fmla="val -10120"/>
              <a:gd name="adj5" fmla="val -27995"/>
              <a:gd name="adj6" fmla="val -10120"/>
              <a:gd name="adj7" fmla="val -54866"/>
              <a:gd name="adj8" fmla="val 55185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34505" name="Text Box 9"/>
          <p:cNvSpPr txBox="1">
            <a:spLocks noChangeArrowheads="1"/>
          </p:cNvSpPr>
          <p:nvPr/>
        </p:nvSpPr>
        <p:spPr bwMode="auto">
          <a:xfrm>
            <a:off x="3365500" y="4305300"/>
            <a:ext cx="1835150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B2=1 is FALSE</a:t>
            </a:r>
          </a:p>
          <a:p>
            <a:pPr>
              <a:spcBef>
                <a:spcPct val="50000"/>
              </a:spcBef>
            </a:pPr>
            <a:r>
              <a:rPr lang="en-US"/>
              <a:t>Thus, the day is NOT a Sunday.</a:t>
            </a:r>
          </a:p>
          <a:p>
            <a:pPr>
              <a:spcBef>
                <a:spcPct val="50000"/>
              </a:spcBef>
            </a:pPr>
            <a:r>
              <a:rPr lang="en-US"/>
              <a:t>Ask if the day is a Saturday.</a:t>
            </a:r>
          </a:p>
        </p:txBody>
      </p:sp>
      <p:sp>
        <p:nvSpPr>
          <p:cNvPr id="234506" name="AutoShape 10"/>
          <p:cNvSpPr>
            <a:spLocks/>
          </p:cNvSpPr>
          <p:nvPr/>
        </p:nvSpPr>
        <p:spPr bwMode="auto">
          <a:xfrm>
            <a:off x="5464175" y="4803775"/>
            <a:ext cx="1944688" cy="1843088"/>
          </a:xfrm>
          <a:prstGeom prst="borderCallout3">
            <a:avLst>
              <a:gd name="adj1" fmla="val 6204"/>
              <a:gd name="adj2" fmla="val -3917"/>
              <a:gd name="adj3" fmla="val 6204"/>
              <a:gd name="adj4" fmla="val -5144"/>
              <a:gd name="adj5" fmla="val -51940"/>
              <a:gd name="adj6" fmla="val -5144"/>
              <a:gd name="adj7" fmla="val -98106"/>
              <a:gd name="adj8" fmla="val 4188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34507" name="Text Box 11"/>
          <p:cNvSpPr txBox="1">
            <a:spLocks noChangeArrowheads="1"/>
          </p:cNvSpPr>
          <p:nvPr/>
        </p:nvSpPr>
        <p:spPr bwMode="auto">
          <a:xfrm>
            <a:off x="5499100" y="4857750"/>
            <a:ext cx="1985963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B2=7 is TRUE</a:t>
            </a:r>
          </a:p>
          <a:p>
            <a:pPr>
              <a:spcBef>
                <a:spcPct val="50000"/>
              </a:spcBef>
            </a:pPr>
            <a:r>
              <a:rPr lang="en-US"/>
              <a:t>Thus, the day is a Saturday.</a:t>
            </a:r>
          </a:p>
          <a:p>
            <a:pPr>
              <a:spcBef>
                <a:spcPct val="50000"/>
              </a:spcBef>
            </a:pPr>
            <a:r>
              <a:rPr lang="en-US"/>
              <a:t>Thus, add two days to the date.</a:t>
            </a:r>
          </a:p>
        </p:txBody>
      </p:sp>
      <p:sp>
        <p:nvSpPr>
          <p:cNvPr id="234508" name="AutoShape 12"/>
          <p:cNvSpPr>
            <a:spLocks/>
          </p:cNvSpPr>
          <p:nvPr/>
        </p:nvSpPr>
        <p:spPr bwMode="auto">
          <a:xfrm>
            <a:off x="7507288" y="3365500"/>
            <a:ext cx="1482725" cy="2686050"/>
          </a:xfrm>
          <a:prstGeom prst="borderCallout3">
            <a:avLst>
              <a:gd name="adj1" fmla="val 4255"/>
              <a:gd name="adj2" fmla="val -5139"/>
              <a:gd name="adj3" fmla="val 4255"/>
              <a:gd name="adj4" fmla="val -42185"/>
              <a:gd name="adj5" fmla="val -6324"/>
              <a:gd name="adj6" fmla="val -42185"/>
              <a:gd name="adj7" fmla="val -14481"/>
              <a:gd name="adj8" fmla="val 4282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34509" name="Text Box 13"/>
          <p:cNvSpPr txBox="1">
            <a:spLocks noChangeArrowheads="1"/>
          </p:cNvSpPr>
          <p:nvPr/>
        </p:nvSpPr>
        <p:spPr bwMode="auto">
          <a:xfrm>
            <a:off x="7532688" y="3408363"/>
            <a:ext cx="150018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B2=7 is FALSE</a:t>
            </a:r>
          </a:p>
          <a:p>
            <a:pPr>
              <a:spcBef>
                <a:spcPct val="50000"/>
              </a:spcBef>
            </a:pPr>
            <a:r>
              <a:rPr lang="en-US"/>
              <a:t>Thus, the day is a Weekday.</a:t>
            </a:r>
          </a:p>
          <a:p>
            <a:pPr>
              <a:spcBef>
                <a:spcPct val="50000"/>
              </a:spcBef>
            </a:pPr>
            <a:r>
              <a:rPr lang="en-US"/>
              <a:t>Thus, do not change the date.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FA48D-A500-4C69-A016-692CCD5AF2F1}" type="slidenum">
              <a:rPr lang="en-US"/>
              <a:pPr/>
              <a:t>24</a:t>
            </a:fld>
            <a:endParaRPr lang="en-US"/>
          </a:p>
        </p:txBody>
      </p:sp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If Categories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2973388"/>
            <a:ext cx="7781925" cy="33718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dirty="0"/>
              <a:t>The equation is C2 is filled down through C4.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What value will display in cells C2, C3, and C4?</a:t>
            </a:r>
          </a:p>
          <a:p>
            <a:pPr>
              <a:buFont typeface="Wingdings" pitchFamily="2" charset="2"/>
              <a:buNone/>
            </a:pPr>
            <a:endParaRPr lang="en-US" sz="1400" dirty="0"/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a) </a:t>
            </a:r>
            <a:r>
              <a:rPr lang="en-US" sz="2400" dirty="0"/>
              <a:t>UNM, Harvard, Stanford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b) </a:t>
            </a:r>
            <a:r>
              <a:rPr lang="en-US" sz="2400" dirty="0"/>
              <a:t>Stanford, Harvard, Harvard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c) </a:t>
            </a:r>
            <a:r>
              <a:rPr lang="en-US" sz="2400" dirty="0" smtClean="0"/>
              <a:t>Stanford, </a:t>
            </a:r>
            <a:r>
              <a:rPr lang="en-US" sz="2400" dirty="0"/>
              <a:t>Stanford, UNM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d) </a:t>
            </a:r>
            <a:r>
              <a:rPr lang="en-US" sz="2400" dirty="0"/>
              <a:t>Harvard, Harvard, UNM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solidFill>
                  <a:srgbClr val="0066FF"/>
                </a:solidFill>
              </a:rPr>
              <a:t>e) </a:t>
            </a:r>
            <a:r>
              <a:rPr lang="en-US" sz="2400" dirty="0"/>
              <a:t>UNM, Stanford, Stanford</a:t>
            </a:r>
          </a:p>
        </p:txBody>
      </p:sp>
      <p:pic>
        <p:nvPicPr>
          <p:cNvPr id="233478" name="Picture 6" descr="lab9-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625" y="1325563"/>
            <a:ext cx="7924800" cy="1619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CDB61-074F-4B19-AFA1-B9CE4FEDB9AC}" type="slidenum">
              <a:rPr lang="en-US"/>
              <a:pPr/>
              <a:t>25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Date </a:t>
            </a:r>
            <a:r>
              <a:rPr lang="en-US" dirty="0" smtClean="0"/>
              <a:t>Functions </a:t>
            </a:r>
            <a:r>
              <a:rPr lang="en-US" sz="2400" dirty="0" smtClean="0">
                <a:solidFill>
                  <a:srgbClr val="FF0000"/>
                </a:solidFill>
              </a:rPr>
              <a:t>(Click to Open Excel)</a:t>
            </a:r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808264" y="1508125"/>
          <a:ext cx="7659688" cy="4103688"/>
        </p:xfrm>
        <a:graphic>
          <a:graphicData uri="http://schemas.openxmlformats.org/presentationml/2006/ole">
            <p:oleObj spid="_x0000_s294914" name="Worksheet" r:id="rId3" imgW="7658988" imgH="410372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BF615-00F0-4F29-A491-B76A5A00B5D9}" type="slidenum">
              <a:rPr lang="en-US"/>
              <a:pPr/>
              <a:t>26</a:t>
            </a:fld>
            <a:endParaRPr lang="en-US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Employer Contribution</a:t>
            </a:r>
          </a:p>
        </p:txBody>
      </p:sp>
      <p:graphicFrame>
        <p:nvGraphicFramePr>
          <p:cNvPr id="236681" name="Group 137"/>
          <p:cNvGraphicFramePr>
            <a:graphicFrameLocks noGrp="1"/>
          </p:cNvGraphicFramePr>
          <p:nvPr/>
        </p:nvGraphicFramePr>
        <p:xfrm>
          <a:off x="2695575" y="1316038"/>
          <a:ext cx="4252913" cy="2194560"/>
        </p:xfrm>
        <a:graphic>
          <a:graphicData uri="http://schemas.openxmlformats.org/drawingml/2006/table">
            <a:tbl>
              <a:tblPr/>
              <a:tblGrid>
                <a:gridCol w="795338"/>
                <a:gridCol w="757237"/>
                <a:gridCol w="2700338"/>
              </a:tblGrid>
              <a:tr h="3127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678" name="Group 134"/>
          <p:cNvGraphicFramePr>
            <a:graphicFrameLocks noGrp="1"/>
          </p:cNvGraphicFramePr>
          <p:nvPr/>
        </p:nvGraphicFramePr>
        <p:xfrm>
          <a:off x="2687638" y="3602038"/>
          <a:ext cx="4260850" cy="2926080"/>
        </p:xfrm>
        <a:graphic>
          <a:graphicData uri="http://schemas.openxmlformats.org/drawingml/2006/table">
            <a:tbl>
              <a:tblPr/>
              <a:tblGrid>
                <a:gridCol w="774700"/>
                <a:gridCol w="730250"/>
                <a:gridCol w="27559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+ 25%(1%) = 5.25%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+ 25%(2%) = 5.50%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+ 25%(3%) = 5.75%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+ 25%(4%) = 6.00%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+ 25%(5%) = 6.25%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+ 25%(6%) = 6.50%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+ 25%(7%) = 6.75%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6633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5% + 25%(8%) = 7.00%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620" name="Text Box 76"/>
          <p:cNvSpPr txBox="1">
            <a:spLocks noChangeArrowheads="1"/>
          </p:cNvSpPr>
          <p:nvPr/>
        </p:nvSpPr>
        <p:spPr bwMode="auto">
          <a:xfrm>
            <a:off x="7377113" y="2363788"/>
            <a:ext cx="144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Full Match</a:t>
            </a:r>
          </a:p>
        </p:txBody>
      </p:sp>
      <p:sp>
        <p:nvSpPr>
          <p:cNvPr id="236621" name="AutoShape 77"/>
          <p:cNvSpPr>
            <a:spLocks/>
          </p:cNvSpPr>
          <p:nvPr/>
        </p:nvSpPr>
        <p:spPr bwMode="auto">
          <a:xfrm>
            <a:off x="6991350" y="1685925"/>
            <a:ext cx="444500" cy="1803400"/>
          </a:xfrm>
          <a:prstGeom prst="rightBrace">
            <a:avLst>
              <a:gd name="adj1" fmla="val 338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622" name="AutoShape 78"/>
          <p:cNvSpPr>
            <a:spLocks/>
          </p:cNvSpPr>
          <p:nvPr/>
        </p:nvSpPr>
        <p:spPr bwMode="auto">
          <a:xfrm>
            <a:off x="7002463" y="3613150"/>
            <a:ext cx="444500" cy="2884488"/>
          </a:xfrm>
          <a:prstGeom prst="rightBrace">
            <a:avLst>
              <a:gd name="adj1" fmla="val 5407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6624" name="Text Box 80"/>
          <p:cNvSpPr txBox="1">
            <a:spLocks noChangeArrowheads="1"/>
          </p:cNvSpPr>
          <p:nvPr/>
        </p:nvSpPr>
        <p:spPr bwMode="auto">
          <a:xfrm>
            <a:off x="7478713" y="4860925"/>
            <a:ext cx="1274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+¼ Match</a:t>
            </a:r>
          </a:p>
        </p:txBody>
      </p:sp>
      <p:sp>
        <p:nvSpPr>
          <p:cNvPr id="236625" name="Text Box 81"/>
          <p:cNvSpPr txBox="1">
            <a:spLocks noChangeArrowheads="1"/>
          </p:cNvSpPr>
          <p:nvPr/>
        </p:nvSpPr>
        <p:spPr bwMode="auto">
          <a:xfrm>
            <a:off x="7600950" y="5965825"/>
            <a:ext cx="1341438" cy="395288"/>
          </a:xfrm>
          <a:prstGeom prst="rect">
            <a:avLst/>
          </a:prstGeom>
          <a:noFill/>
          <a:ln w="2857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Maxed Out</a:t>
            </a:r>
          </a:p>
        </p:txBody>
      </p:sp>
      <p:sp>
        <p:nvSpPr>
          <p:cNvPr id="236626" name="Text Box 82"/>
          <p:cNvSpPr txBox="1">
            <a:spLocks noChangeArrowheads="1"/>
          </p:cNvSpPr>
          <p:nvPr/>
        </p:nvSpPr>
        <p:spPr bwMode="auto">
          <a:xfrm>
            <a:off x="708025" y="1374775"/>
            <a:ext cx="1744663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996633"/>
                </a:solidFill>
              </a:rPr>
              <a:t>The table shows whole number contributions, but the equation also needs to work for 5.5%, 7.25% and other fractional employee contributions.</a:t>
            </a:r>
          </a:p>
        </p:txBody>
      </p:sp>
      <p:sp>
        <p:nvSpPr>
          <p:cNvPr id="236682" name="Line 138"/>
          <p:cNvSpPr>
            <a:spLocks noChangeShapeType="1"/>
          </p:cNvSpPr>
          <p:nvPr/>
        </p:nvSpPr>
        <p:spPr bwMode="auto">
          <a:xfrm flipH="1">
            <a:off x="6927850" y="6362700"/>
            <a:ext cx="701675" cy="9525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CE204-3E43-4C4E-9AD8-6B3BDF43FEE7}" type="slidenum">
              <a:rPr lang="en-US"/>
              <a:pPr/>
              <a:t>27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MONTH(date) Syntax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1295400"/>
            <a:ext cx="7899400" cy="514350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/>
              <a:t>The Excel MONTH(date) function</a:t>
            </a:r>
          </a:p>
          <a:p>
            <a:pPr marL="533400" indent="-533400">
              <a:spcBef>
                <a:spcPct val="50000"/>
              </a:spcBef>
            </a:pPr>
            <a:r>
              <a:rPr lang="en-US"/>
              <a:t>Requires one parameter: a date.</a:t>
            </a:r>
          </a:p>
          <a:p>
            <a:pPr marL="533400" indent="-533400">
              <a:spcBef>
                <a:spcPct val="50000"/>
              </a:spcBef>
            </a:pPr>
            <a:r>
              <a:rPr lang="en-US"/>
              <a:t>Returns a number between 1 and 12.</a:t>
            </a:r>
          </a:p>
          <a:p>
            <a:pPr marL="533400" indent="-533400">
              <a:spcBef>
                <a:spcPct val="50000"/>
              </a:spcBef>
            </a:pPr>
            <a:r>
              <a:rPr lang="en-US"/>
              <a:t>The return value should be formatted as a </a:t>
            </a:r>
            <a:r>
              <a:rPr lang="en-US" i="1"/>
              <a:t>number with zero decimal places</a:t>
            </a:r>
            <a:r>
              <a:rPr lang="en-US"/>
              <a:t>.</a:t>
            </a:r>
          </a:p>
          <a:p>
            <a:pPr marL="533400" indent="-533400"/>
            <a:endParaRPr lang="en-US" sz="1800"/>
          </a:p>
          <a:p>
            <a:pPr marL="533400" indent="-533400"/>
            <a:r>
              <a:rPr lang="en-US"/>
              <a:t>There are four columns in lab 9 that use this value. </a:t>
            </a:r>
          </a:p>
          <a:p>
            <a:pPr marL="533400" indent="-533400"/>
            <a:r>
              <a:rPr lang="en-US"/>
              <a:t>Do not be afraid to create new columns with extra columns with </a:t>
            </a:r>
            <a:r>
              <a:rPr lang="en-US" i="1"/>
              <a:t>intermediate calculations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968342" y="6051324"/>
            <a:ext cx="402771" cy="534987"/>
          </a:xfrm>
          <a:prstGeom prst="rect">
            <a:avLst/>
          </a:prstGeom>
          <a:solidFill>
            <a:srgbClr val="77C0F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083629" y="6051324"/>
            <a:ext cx="2285998" cy="534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730829" y="6051324"/>
            <a:ext cx="2884713" cy="5349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8E6D6-FF32-4E15-8B6B-641B5A2298AA}" type="slidenum">
              <a:rPr lang="en-US"/>
              <a:pPr/>
              <a:t>28</a:t>
            </a:fld>
            <a:endParaRPr lang="en-US"/>
          </a:p>
        </p:txBody>
      </p:sp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816429" y="130629"/>
            <a:ext cx="7772400" cy="1001485"/>
          </a:xfrm>
        </p:spPr>
        <p:txBody>
          <a:bodyPr/>
          <a:lstStyle/>
          <a:p>
            <a:r>
              <a:rPr lang="en-US" dirty="0"/>
              <a:t>Annual Contribution: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With and without an extra Month Column</a:t>
            </a:r>
            <a:endParaRPr lang="en-US" sz="3200" dirty="0"/>
          </a:p>
        </p:txBody>
      </p:sp>
      <p:pic>
        <p:nvPicPr>
          <p:cNvPr id="248838" name="Picture 6" descr="lab9-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913" y="3676152"/>
            <a:ext cx="8277225" cy="211455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248839" name="Picture 7" descr="lab9-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88" y="1314450"/>
            <a:ext cx="8228012" cy="2144713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6" name="Text Box 81"/>
          <p:cNvSpPr txBox="1">
            <a:spLocks noChangeArrowheads="1"/>
          </p:cNvSpPr>
          <p:nvPr/>
        </p:nvSpPr>
        <p:spPr bwMode="auto">
          <a:xfrm>
            <a:off x="936171" y="6052911"/>
            <a:ext cx="7717972" cy="523220"/>
          </a:xfrm>
          <a:prstGeom prst="rect">
            <a:avLst/>
          </a:prstGeom>
          <a:noFill/>
          <a:ln w="28575">
            <a:solidFill>
              <a:srgbClr val="996633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dirty="0" smtClean="0"/>
              <a:t>=</a:t>
            </a:r>
            <a:r>
              <a:rPr lang="en-US" sz="2800" dirty="0" smtClean="0">
                <a:solidFill>
                  <a:srgbClr val="9900CC"/>
                </a:solidFill>
              </a:rPr>
              <a:t>IF(</a:t>
            </a:r>
            <a:r>
              <a:rPr lang="en-US" sz="2800" dirty="0" smtClean="0"/>
              <a:t> MONTH(A13)=12</a:t>
            </a:r>
            <a:r>
              <a:rPr lang="en-US" sz="2800" dirty="0" smtClean="0">
                <a:solidFill>
                  <a:srgbClr val="9900CC"/>
                </a:solidFill>
              </a:rPr>
              <a:t>,</a:t>
            </a:r>
            <a:r>
              <a:rPr lang="en-US" sz="2800" dirty="0" smtClean="0"/>
              <a:t>     SUM(B2:B13)</a:t>
            </a:r>
            <a:r>
              <a:rPr lang="en-US" sz="2800" dirty="0" smtClean="0">
                <a:solidFill>
                  <a:srgbClr val="9900CC"/>
                </a:solidFill>
              </a:rPr>
              <a:t>,</a:t>
            </a:r>
            <a:r>
              <a:rPr lang="en-US" sz="2800" dirty="0" smtClean="0"/>
              <a:t>      "" </a:t>
            </a:r>
            <a:r>
              <a:rPr lang="en-US" sz="2800" dirty="0" smtClean="0">
                <a:solidFill>
                  <a:srgbClr val="9900CC"/>
                </a:solidFill>
              </a:rPr>
              <a:t>)</a:t>
            </a:r>
            <a:endParaRPr lang="en-US" sz="2800" dirty="0">
              <a:solidFill>
                <a:srgbClr val="99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F217E-FEE6-4C77-A2DF-9F1B25496DD3}" type="slidenum">
              <a:rPr lang="en-US"/>
              <a:pPr/>
              <a:t>29</a:t>
            </a:fld>
            <a:endParaRPr 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Quiz: Correct </a:t>
            </a:r>
            <a:r>
              <a:rPr lang="en-US" sz="3800" dirty="0"/>
              <a:t>Syntax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1295400"/>
            <a:ext cx="7781925" cy="51339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Which of the following uses </a:t>
            </a:r>
            <a:r>
              <a:rPr lang="en-US" i="1" dirty="0"/>
              <a:t>Correct Syntax</a:t>
            </a:r>
            <a:r>
              <a:rPr lang="en-US" dirty="0"/>
              <a:t>?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a)</a:t>
            </a:r>
            <a:r>
              <a:rPr lang="en-US" dirty="0"/>
              <a:t> =IF(MONTH(B3=7),A1,A1+1)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b)</a:t>
            </a:r>
            <a:r>
              <a:rPr lang="en-US" dirty="0"/>
              <a:t> =IF(MONTH(B3),=7,A1,A1+1)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c)</a:t>
            </a:r>
            <a:r>
              <a:rPr lang="en-US" dirty="0"/>
              <a:t> =IF(MONTH(B3,=7,A1,A1+1))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d)</a:t>
            </a:r>
            <a:r>
              <a:rPr lang="en-US" dirty="0"/>
              <a:t> =IF(MONTH(B3=7,A1),A1+1)</a:t>
            </a:r>
          </a:p>
          <a:p>
            <a:pPr>
              <a:spcBef>
                <a:spcPts val="2400"/>
              </a:spcBef>
              <a:buFont typeface="Wingdings" pitchFamily="2" charset="2"/>
              <a:buNone/>
            </a:pPr>
            <a:r>
              <a:rPr lang="en-US" dirty="0">
                <a:solidFill>
                  <a:srgbClr val="996633"/>
                </a:solidFill>
              </a:rPr>
              <a:t>e)</a:t>
            </a:r>
            <a:r>
              <a:rPr lang="en-US" dirty="0"/>
              <a:t> =IF(MONTH(B3)=7,A1,A1+1)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FB07-ABDE-498F-903B-6899088DCF21}" type="slidenum">
              <a:rPr lang="en-US"/>
              <a:pPr/>
              <a:t>3</a:t>
            </a:fld>
            <a:endParaRPr lang="en-US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Notes on </a:t>
            </a:r>
            <a:r>
              <a:rPr lang="en-US" dirty="0" smtClean="0"/>
              <a:t>Lab	</a:t>
            </a: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7412" y="1222375"/>
            <a:ext cx="7976670" cy="5246688"/>
          </a:xfrm>
        </p:spPr>
        <p:txBody>
          <a:bodyPr/>
          <a:lstStyle/>
          <a:p>
            <a:pPr>
              <a:spcBef>
                <a:spcPct val="60000"/>
              </a:spcBef>
            </a:pPr>
            <a:r>
              <a:rPr lang="en-US" sz="2400" dirty="0" smtClean="0"/>
              <a:t>You get 2 Free Absences from Lab, after that if you miss the Lab for Lab X you get a zero for Lab X 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If you are more than 10 minutes late, or leave early, you are consider absent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If you don’t sign the sign-in sheet, you are considered absent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The cumulative number of labs you have missed on </a:t>
            </a:r>
            <a:r>
              <a:rPr lang="en-US" sz="2400" dirty="0" err="1" smtClean="0"/>
              <a:t>WebCT</a:t>
            </a:r>
            <a:r>
              <a:rPr lang="en-US" sz="2400" dirty="0" smtClean="0"/>
              <a:t> has been updated in a while</a:t>
            </a:r>
          </a:p>
          <a:p>
            <a:pPr>
              <a:spcBef>
                <a:spcPct val="60000"/>
              </a:spcBef>
            </a:pPr>
            <a:r>
              <a:rPr lang="en-US" sz="2400" dirty="0" smtClean="0"/>
              <a:t>This means you might get grades back for Labs that you won’t get credit for </a:t>
            </a:r>
            <a:r>
              <a:rPr lang="en-US" sz="2400" dirty="0" smtClean="0"/>
              <a:t>at the end of the semester if you have miss more than 2 labs!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07989-F4E2-4918-8E14-E6EED7BA1858}" type="slidenum">
              <a:rPr lang="en-US"/>
              <a:pPr/>
              <a:t>30</a:t>
            </a:fld>
            <a:endParaRPr lang="en-US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5856288" y="5430838"/>
            <a:ext cx="1319212" cy="53498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695" name="Rectangle 7"/>
          <p:cNvSpPr>
            <a:spLocks noChangeArrowheads="1"/>
          </p:cNvSpPr>
          <p:nvPr/>
        </p:nvSpPr>
        <p:spPr bwMode="auto">
          <a:xfrm>
            <a:off x="3590925" y="5424488"/>
            <a:ext cx="1520825" cy="5349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1438275" y="5432425"/>
            <a:ext cx="1520825" cy="5349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First Wednesday of Month – 7 cases</a:t>
            </a:r>
          </a:p>
        </p:txBody>
      </p:sp>
      <p:pic>
        <p:nvPicPr>
          <p:cNvPr id="242693" name="Picture 5" descr="lab9-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5663" y="1331913"/>
            <a:ext cx="6073775" cy="3460750"/>
          </a:xfrm>
          <a:prstGeom prst="rect">
            <a:avLst/>
          </a:prstGeom>
          <a:noFill/>
        </p:spPr>
      </p:pic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163" y="4899025"/>
            <a:ext cx="8134350" cy="1317625"/>
          </a:xfrm>
        </p:spPr>
        <p:txBody>
          <a:bodyPr/>
          <a:lstStyle/>
          <a:p>
            <a:r>
              <a:rPr lang="en-US" sz="2400" dirty="0"/>
              <a:t>Always add </a:t>
            </a:r>
            <a:r>
              <a:rPr lang="en-US" sz="2400" i="1" dirty="0"/>
              <a:t>zero</a:t>
            </a:r>
            <a:r>
              <a:rPr lang="en-US" sz="2400" dirty="0"/>
              <a:t> through </a:t>
            </a:r>
            <a:r>
              <a:rPr lang="en-US" sz="2400" i="1" dirty="0"/>
              <a:t>six</a:t>
            </a:r>
            <a:r>
              <a:rPr lang="en-US" sz="2400" dirty="0"/>
              <a:t> days </a:t>
            </a:r>
            <a:r>
              <a:rPr lang="en-US" sz="2400" i="1" dirty="0"/>
              <a:t>plus</a:t>
            </a:r>
            <a:r>
              <a:rPr lang="en-US" sz="2400" dirty="0"/>
              <a:t> the 1</a:t>
            </a:r>
            <a:r>
              <a:rPr lang="en-US" sz="2400" baseline="30000" dirty="0"/>
              <a:t>st</a:t>
            </a:r>
            <a:r>
              <a:rPr lang="en-US" sz="2400" dirty="0"/>
              <a:t> of month.</a:t>
            </a:r>
          </a:p>
          <a:p>
            <a:pPr>
              <a:lnSpc>
                <a:spcPct val="120000"/>
              </a:lnSpc>
              <a:buFont typeface="Wingdings" pitchFamily="2" charset="2"/>
              <a:buNone/>
            </a:pPr>
            <a:r>
              <a:rPr lang="en-US" dirty="0"/>
              <a:t>=IF( B1=1,  3,  IF( B1=2,  2,  IF ( B1=3, 1, IF (...))))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178CE-9FF7-4B93-877C-236CB2036C58}" type="slidenum">
              <a:rPr lang="en-US"/>
              <a:pPr/>
              <a:t>31</a:t>
            </a:fld>
            <a:endParaRPr lang="en-US"/>
          </a:p>
        </p:txBody>
      </p:sp>
      <p:sp>
        <p:nvSpPr>
          <p:cNvPr id="249862" name="Rectangle 6"/>
          <p:cNvSpPr>
            <a:spLocks noChangeArrowheads="1"/>
          </p:cNvSpPr>
          <p:nvPr/>
        </p:nvSpPr>
        <p:spPr bwMode="auto">
          <a:xfrm>
            <a:off x="4895850" y="5086350"/>
            <a:ext cx="1274763" cy="534988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61" name="Rectangle 5"/>
          <p:cNvSpPr>
            <a:spLocks noChangeArrowheads="1"/>
          </p:cNvSpPr>
          <p:nvPr/>
        </p:nvSpPr>
        <p:spPr bwMode="auto">
          <a:xfrm>
            <a:off x="3332163" y="5080000"/>
            <a:ext cx="1303337" cy="534988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Finding – 2 Cases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8363" y="5051425"/>
            <a:ext cx="7772400" cy="6207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/>
              <a:t>=IF( B1&lt;=4,    4-B1,    11-B1  )</a:t>
            </a:r>
          </a:p>
        </p:txBody>
      </p:sp>
      <p:pic>
        <p:nvPicPr>
          <p:cNvPr id="249860" name="Picture 4" descr="lab9-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938" y="1284288"/>
            <a:ext cx="7618412" cy="36083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1962-8661-4B79-A894-8AEA814AF5F9}" type="slidenum">
              <a:rPr lang="en-US"/>
              <a:pPr/>
              <a:t>32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Reading If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3325813"/>
            <a:ext cx="7772400" cy="3154362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/>
              <a:t>Filling down the equation shown in C2 will result in which set of values in C2, C3, C4, and C5?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endParaRPr lang="en-US" sz="800"/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a) 	</a:t>
            </a:r>
            <a:r>
              <a:rPr lang="en-US" sz="2400"/>
              <a:t>10/2/2007,	11/1/2007,	12/1/2007,	1/1/2008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b) 	</a:t>
            </a:r>
            <a:r>
              <a:rPr lang="en-US" sz="2400"/>
              <a:t>10/1/2007,	11/2/2007,	12/1/2007,	1/1/2008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c) 		</a:t>
            </a:r>
            <a:r>
              <a:rPr lang="en-US" sz="2400"/>
              <a:t>10/2/2007,	11/1/2007,	12/2/2007,	1/1/2008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d) 	</a:t>
            </a:r>
            <a:r>
              <a:rPr lang="en-US" sz="2400"/>
              <a:t>10/1/2007,	11/1/2007,	12/2/2007,	1/1/2008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e) 	</a:t>
            </a:r>
            <a:r>
              <a:rPr lang="en-US" sz="2400"/>
              <a:t>10/1/2007,	11/2/2007,	12/2/2007,	1/1/2008</a:t>
            </a:r>
          </a:p>
        </p:txBody>
      </p:sp>
      <p:pic>
        <p:nvPicPr>
          <p:cNvPr id="243718" name="Picture 6" descr="lab9-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888" y="1268413"/>
            <a:ext cx="7713662" cy="198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CF5CC-BD79-4157-96F0-2A0B38D4C939}" type="slidenum">
              <a:rPr lang="en-US"/>
              <a:pPr/>
              <a:t>33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</a:t>
            </a:r>
            <a:r>
              <a:rPr lang="en-US" dirty="0"/>
              <a:t>Reading Nested If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3325813"/>
            <a:ext cx="7772400" cy="3154362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/>
              <a:t>Filling down the equation shown in C2 will result in which set of values in C2, C3, C4, and C5?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endParaRPr lang="en-US" sz="800"/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a) 	</a:t>
            </a:r>
            <a:r>
              <a:rPr lang="en-US" sz="2400"/>
              <a:t>7/1/2008,	8/1/2008,	9/1/2008,	10/1/2008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b) 	</a:t>
            </a:r>
            <a:r>
              <a:rPr lang="en-US" sz="2400"/>
              <a:t>7/5/2008,	8/5/2008,	9/5/2008,	10/5/2008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c) 		</a:t>
            </a:r>
            <a:r>
              <a:rPr lang="en-US" sz="2400"/>
              <a:t>7/1/2008,	8/1/2008,	9/5/2008,	10/1/2008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d) 	</a:t>
            </a:r>
            <a:r>
              <a:rPr lang="en-US" sz="2400"/>
              <a:t>7/4/2008,	8/4/2008,	9/4/2008,	10/4/2008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e) 	</a:t>
            </a:r>
            <a:r>
              <a:rPr lang="en-US" sz="2400"/>
              <a:t>7/5/2008,	8/5/2008,	9/4/2008,	10/4/2008</a:t>
            </a:r>
          </a:p>
        </p:txBody>
      </p:sp>
      <p:pic>
        <p:nvPicPr>
          <p:cNvPr id="245765" name="Picture 5" descr="lab9-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575" y="1250950"/>
            <a:ext cx="8697913" cy="1939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8727-3078-4CF8-A4D9-AB1F09420581}" type="slidenum">
              <a:rPr lang="en-US"/>
              <a:pPr/>
              <a:t>34</a:t>
            </a:fld>
            <a:endParaRPr lang="en-US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12800" y="277813"/>
            <a:ext cx="8074025" cy="712787"/>
          </a:xfrm>
        </p:spPr>
        <p:txBody>
          <a:bodyPr/>
          <a:lstStyle/>
          <a:p>
            <a:r>
              <a:rPr lang="en-US" dirty="0"/>
              <a:t>Quiz </a:t>
            </a:r>
            <a:r>
              <a:rPr lang="en-US" dirty="0" smtClean="0"/>
              <a:t>: </a:t>
            </a:r>
            <a:r>
              <a:rPr lang="en-US" dirty="0"/>
              <a:t>Reading If – </a:t>
            </a:r>
            <a:r>
              <a:rPr lang="en-US" sz="3400" dirty="0"/>
              <a:t>Same Equation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3305175"/>
            <a:ext cx="7772400" cy="3182938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/>
              <a:t>Filling down the equation shown in C2 will result in which set of values in C2, C3, C4, and C5?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endParaRPr lang="en-US" sz="800"/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a) 	</a:t>
            </a:r>
            <a:r>
              <a:rPr lang="en-US" sz="2400"/>
              <a:t>12/1/2008,	1/1/2009,	2/5/2009,	3/5/2009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b) 	</a:t>
            </a:r>
            <a:r>
              <a:rPr lang="en-US" sz="2400"/>
              <a:t>12/1/2008,	1/1/2009,	2/5/2009,	3/1/2009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c) 		</a:t>
            </a:r>
            <a:r>
              <a:rPr lang="en-US" sz="2400"/>
              <a:t>12/1/2008,	1/1/2009,	2/6/2009,	3/1/2009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d) 	</a:t>
            </a:r>
            <a:r>
              <a:rPr lang="en-US" sz="2400"/>
              <a:t>12/5/2008,	1/4/2009,	2/4/2009,	3/6/2009</a:t>
            </a:r>
          </a:p>
          <a:p>
            <a:pPr>
              <a:buFont typeface="Wingdings" pitchFamily="2" charset="2"/>
              <a:buNone/>
              <a:tabLst>
                <a:tab pos="517525" algn="l"/>
                <a:tab pos="2290763" algn="l"/>
                <a:tab pos="4119563" algn="l"/>
                <a:tab pos="5827713" algn="l"/>
              </a:tabLst>
            </a:pPr>
            <a:r>
              <a:rPr lang="en-US" sz="2400">
                <a:solidFill>
                  <a:srgbClr val="996633"/>
                </a:solidFill>
              </a:rPr>
              <a:t>e) 	</a:t>
            </a:r>
            <a:r>
              <a:rPr lang="en-US" sz="2400"/>
              <a:t>12/5/2008,	1/1/2009,	2/6/2009,	3/6/2009</a:t>
            </a:r>
          </a:p>
        </p:txBody>
      </p:sp>
      <p:pic>
        <p:nvPicPr>
          <p:cNvPr id="244742" name="Picture 6" descr="lab9-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100" y="1350963"/>
            <a:ext cx="8618538" cy="1922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Formatting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lab REQUIRES conditional formatting</a:t>
            </a:r>
          </a:p>
          <a:p>
            <a:r>
              <a:rPr lang="en-US" dirty="0" smtClean="0"/>
              <a:t>It has been strongly encouraged in previous labs, but never actually required.</a:t>
            </a:r>
          </a:p>
          <a:p>
            <a:r>
              <a:rPr lang="en-US" dirty="0" smtClean="0"/>
              <a:t>See Lab 3, 3.2.1.j for Help on how to do this</a:t>
            </a:r>
          </a:p>
          <a:p>
            <a:r>
              <a:rPr lang="en-US" dirty="0" smtClean="0"/>
              <a:t>Also, there are some more slides on how to do this here, but we won’t go over them in class unless time permits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47C4-4F22-4041-B573-9087D5AC4897}" type="slidenum">
              <a:rPr lang="en-US"/>
              <a:pPr/>
              <a:t>36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Formatting</a:t>
            </a:r>
          </a:p>
        </p:txBody>
      </p:sp>
      <p:pic>
        <p:nvPicPr>
          <p:cNvPr id="7" name="Picture 6" descr="conditionalFormat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43328" y="3827965"/>
            <a:ext cx="6547104" cy="286917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8" name="Picture 7" descr="conditionalFormat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194" y="1304544"/>
            <a:ext cx="8543855" cy="2365248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cxnSp>
        <p:nvCxnSpPr>
          <p:cNvPr id="10" name="Straight Arrow Connector 9"/>
          <p:cNvCxnSpPr>
            <a:stCxn id="14" idx="0"/>
          </p:cNvCxnSpPr>
          <p:nvPr/>
        </p:nvCxnSpPr>
        <p:spPr>
          <a:xfrm rot="5400000" flipH="1" flipV="1">
            <a:off x="865632" y="3718560"/>
            <a:ext cx="1597152" cy="96316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1104" y="4998720"/>
            <a:ext cx="1463040" cy="1200329"/>
          </a:xfrm>
          <a:prstGeom prst="rect">
            <a:avLst/>
          </a:prstGeom>
          <a:noFill/>
          <a:ln w="38100">
            <a:solidFill>
              <a:srgbClr val="9966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B3</a:t>
            </a:r>
          </a:p>
          <a:p>
            <a:pPr algn="ctr"/>
            <a:r>
              <a:rPr lang="en-US" sz="2400" dirty="0" smtClean="0"/>
              <a:t>Relative Address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47C4-4F22-4041-B573-9087D5AC4897}" type="slidenum">
              <a:rPr lang="en-US"/>
              <a:pPr/>
              <a:t>37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</a:t>
            </a:r>
            <a:r>
              <a:rPr lang="en-US" dirty="0" smtClean="0"/>
              <a:t>Formatting: Example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4944" y="1316736"/>
            <a:ext cx="4596384" cy="830997"/>
          </a:xfrm>
          <a:prstGeom prst="rect">
            <a:avLst/>
          </a:prstGeom>
          <a:noFill/>
          <a:ln w="38100">
            <a:solidFill>
              <a:srgbClr val="9966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Embedded Excel Worksheet 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Click to modify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199007" y="2237677"/>
          <a:ext cx="6650038" cy="3101975"/>
        </p:xfrm>
        <a:graphic>
          <a:graphicData uri="http://schemas.openxmlformats.org/presentationml/2006/ole">
            <p:oleObj spid="_x0000_s296962" name="Worksheet" r:id="rId3" imgW="6649391" imgH="3101712" progId="Excel.Sheet.12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99872" y="5504688"/>
            <a:ext cx="8339328" cy="98488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marL="280988" indent="-280988">
              <a:spcBef>
                <a:spcPts val="1200"/>
              </a:spcBef>
              <a:buClr>
                <a:srgbClr val="996633"/>
              </a:buClr>
              <a:buFont typeface="Arial" pitchFamily="34" charset="0"/>
              <a:buChar char="■"/>
            </a:pPr>
            <a:r>
              <a:rPr lang="en-US" sz="2400" dirty="0" smtClean="0"/>
              <a:t>When a value is changed, its color automatically updates.</a:t>
            </a:r>
          </a:p>
          <a:p>
            <a:pPr marL="280988" indent="-280988">
              <a:spcBef>
                <a:spcPts val="1200"/>
              </a:spcBef>
              <a:buClr>
                <a:srgbClr val="996633"/>
              </a:buClr>
              <a:buFont typeface="Arial" pitchFamily="34" charset="0"/>
              <a:buChar char="■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conditional formatting was not applied to the weights.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47C4-4F22-4041-B573-9087D5AC4897}" type="slidenum">
              <a:rPr lang="en-US"/>
              <a:pPr/>
              <a:t>38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</a:t>
            </a:r>
            <a:r>
              <a:rPr lang="en-US" dirty="0" smtClean="0"/>
              <a:t>Formatting: Procedures</a:t>
            </a:r>
            <a:endParaRPr lang="en-US" dirty="0"/>
          </a:p>
        </p:txBody>
      </p:sp>
      <p:pic>
        <p:nvPicPr>
          <p:cNvPr id="8" name="Picture 7" descr="conditionalFormat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1520" y="1291404"/>
            <a:ext cx="8150913" cy="225646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70561" y="3621024"/>
            <a:ext cx="8290560" cy="3090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Select cells you want to format.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>
                <a:solidFill>
                  <a:srgbClr val="0033CC"/>
                </a:solidFill>
              </a:rPr>
              <a:t>Home</a:t>
            </a:r>
            <a:r>
              <a:rPr lang="en-US" sz="2000" dirty="0" smtClean="0"/>
              <a:t> Ribbon → </a:t>
            </a:r>
            <a:r>
              <a:rPr lang="en-US" sz="2000" dirty="0" smtClean="0">
                <a:solidFill>
                  <a:srgbClr val="0033CC"/>
                </a:solidFill>
              </a:rPr>
              <a:t>Conditional Formatting </a:t>
            </a:r>
            <a:r>
              <a:rPr lang="en-US" sz="2000" dirty="0" smtClean="0"/>
              <a:t> → </a:t>
            </a:r>
            <a:r>
              <a:rPr lang="en-US" sz="2000" dirty="0" smtClean="0">
                <a:solidFill>
                  <a:srgbClr val="0033CC"/>
                </a:solidFill>
              </a:rPr>
              <a:t>New Rule...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Select: “</a:t>
            </a:r>
            <a:r>
              <a:rPr lang="en-US" sz="2000" dirty="0" smtClean="0">
                <a:solidFill>
                  <a:srgbClr val="0033CC"/>
                </a:solidFill>
              </a:rPr>
              <a:t>Use a formula to determine which cells you want to format</a:t>
            </a:r>
            <a:r>
              <a:rPr lang="en-US" sz="2000" dirty="0" smtClean="0"/>
              <a:t>”.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Enter first rule: </a:t>
            </a:r>
            <a:r>
              <a:rPr lang="en-US" sz="2000" dirty="0" smtClean="0">
                <a:solidFill>
                  <a:srgbClr val="0033CC"/>
                </a:solidFill>
              </a:rPr>
              <a:t>=B3&lt;70%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Click “</a:t>
            </a:r>
            <a:r>
              <a:rPr lang="en-US" sz="2000" dirty="0" smtClean="0">
                <a:solidFill>
                  <a:srgbClr val="0033CC"/>
                </a:solidFill>
              </a:rPr>
              <a:t>Format</a:t>
            </a:r>
            <a:r>
              <a:rPr lang="en-US" sz="2000" dirty="0" smtClean="0"/>
              <a:t>” and, from the font tab, select desired formatting.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Click “</a:t>
            </a:r>
            <a:r>
              <a:rPr lang="en-US" sz="2000" dirty="0" smtClean="0">
                <a:solidFill>
                  <a:srgbClr val="0033CC"/>
                </a:solidFill>
              </a:rPr>
              <a:t>OK</a:t>
            </a:r>
            <a:r>
              <a:rPr lang="en-US" sz="2000" dirty="0" smtClean="0"/>
              <a:t>”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  <a:buFont typeface="+mj-lt"/>
              <a:buAutoNum type="arabicPeriod"/>
            </a:pPr>
            <a:r>
              <a:rPr lang="en-US" sz="2000" dirty="0" smtClean="0"/>
              <a:t>Repeat steps 1-6 for second rule: </a:t>
            </a:r>
            <a:r>
              <a:rPr lang="en-US" sz="2000" dirty="0" smtClean="0">
                <a:solidFill>
                  <a:srgbClr val="0033CC"/>
                </a:solidFill>
              </a:rPr>
              <a:t>=B3&gt;=90%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947C4-4F22-4041-B573-9087D5AC4897}" type="slidenum">
              <a:rPr lang="en-US"/>
              <a:pPr/>
              <a:t>39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829056" y="277813"/>
            <a:ext cx="7857744" cy="712787"/>
          </a:xfrm>
        </p:spPr>
        <p:txBody>
          <a:bodyPr/>
          <a:lstStyle/>
          <a:p>
            <a:r>
              <a:rPr lang="en-US" dirty="0"/>
              <a:t>Conditional </a:t>
            </a:r>
            <a:r>
              <a:rPr lang="en-US" dirty="0" smtClean="0"/>
              <a:t>Formatting: Order Matters</a:t>
            </a:r>
            <a:endParaRPr lang="en-US" dirty="0"/>
          </a:p>
        </p:txBody>
      </p:sp>
      <p:pic>
        <p:nvPicPr>
          <p:cNvPr id="7" name="Picture 6" descr="conditionalFormat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92470" y="3755137"/>
            <a:ext cx="7401935" cy="287156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0" name="Picture 9" descr="conditionalFormat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8248" y="1243584"/>
            <a:ext cx="2459282" cy="2976420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413761" y="1536192"/>
            <a:ext cx="5230368" cy="1438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</a:pPr>
            <a:r>
              <a:rPr lang="en-US" sz="2200" dirty="0" smtClean="0"/>
              <a:t>In this example, the order in which the rules are applied is important.</a:t>
            </a:r>
          </a:p>
          <a:p>
            <a:pPr marL="457200" indent="-457200">
              <a:spcBef>
                <a:spcPts val="1200"/>
              </a:spcBef>
              <a:buClr>
                <a:srgbClr val="996633"/>
              </a:buClr>
              <a:buSzPct val="90000"/>
            </a:pPr>
            <a:r>
              <a:rPr lang="en-US" sz="2200" dirty="0" smtClean="0">
                <a:solidFill>
                  <a:srgbClr val="0033CC"/>
                </a:solidFill>
              </a:rPr>
              <a:t>Why?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7107936" y="4133088"/>
            <a:ext cx="1475232" cy="36576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86144" y="2645664"/>
            <a:ext cx="1682496" cy="769441"/>
          </a:xfrm>
          <a:prstGeom prst="rect">
            <a:avLst/>
          </a:prstGeom>
          <a:noFill/>
          <a:ln w="38100">
            <a:solidFill>
              <a:srgbClr val="99663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Change Rule Order</a:t>
            </a:r>
            <a:endParaRPr lang="en-US" sz="2200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6687312" y="4017264"/>
            <a:ext cx="1572768" cy="292608"/>
          </a:xfrm>
          <a:prstGeom prst="straightConnector1">
            <a:avLst/>
          </a:prstGeom>
          <a:ln w="38100">
            <a:solidFill>
              <a:srgbClr val="9966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5B542-9242-4DAD-B869-42D1CBF296DE}" type="slidenum">
              <a:rPr lang="en-US"/>
              <a:pPr/>
              <a:t>4</a:t>
            </a:fld>
            <a:endParaRPr lang="en-US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Dollar Amount of Contribution</a:t>
            </a:r>
          </a:p>
        </p:txBody>
      </p:sp>
      <p:graphicFrame>
        <p:nvGraphicFramePr>
          <p:cNvPr id="257028" name="Object 4"/>
          <p:cNvGraphicFramePr>
            <a:graphicFrameLocks noChangeAspect="1"/>
          </p:cNvGraphicFramePr>
          <p:nvPr/>
        </p:nvGraphicFramePr>
        <p:xfrm>
          <a:off x="201614" y="2297114"/>
          <a:ext cx="8514124" cy="3200902"/>
        </p:xfrm>
        <a:graphic>
          <a:graphicData uri="http://schemas.openxmlformats.org/presentationml/2006/ole">
            <p:oleObj spid="_x0000_s257028" name="Image" r:id="rId3" imgW="8952381" imgH="3365079" progId="">
              <p:embed/>
            </p:oleObj>
          </a:graphicData>
        </a:graphic>
      </p:graphicFrame>
      <p:sp>
        <p:nvSpPr>
          <p:cNvPr id="257029" name="AutoShape 5"/>
          <p:cNvSpPr>
            <a:spLocks/>
          </p:cNvSpPr>
          <p:nvPr/>
        </p:nvSpPr>
        <p:spPr bwMode="auto">
          <a:xfrm rot="16200000">
            <a:off x="4258469" y="-815181"/>
            <a:ext cx="401638" cy="5708650"/>
          </a:xfrm>
          <a:prstGeom prst="rightBrace">
            <a:avLst>
              <a:gd name="adj1" fmla="val 118445"/>
              <a:gd name="adj2" fmla="val 50000"/>
            </a:avLst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 flipV="1">
            <a:off x="8080375" y="1549400"/>
            <a:ext cx="0" cy="606425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7031" name="Text Box 7"/>
          <p:cNvSpPr txBox="1">
            <a:spLocks noChangeArrowheads="1"/>
          </p:cNvSpPr>
          <p:nvPr/>
        </p:nvSpPr>
        <p:spPr bwMode="auto">
          <a:xfrm>
            <a:off x="2174875" y="1258888"/>
            <a:ext cx="4448175" cy="557212"/>
          </a:xfrm>
          <a:prstGeom prst="rect">
            <a:avLst/>
          </a:prstGeom>
          <a:noFill/>
          <a:ln w="38100">
            <a:solidFill>
              <a:srgbClr val="339933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B5*C5 + B5*D5 + B5*E5</a:t>
            </a:r>
          </a:p>
        </p:txBody>
      </p:sp>
      <p:sp>
        <p:nvSpPr>
          <p:cNvPr id="257032" name="Line 8"/>
          <p:cNvSpPr>
            <a:spLocks noChangeShapeType="1"/>
          </p:cNvSpPr>
          <p:nvPr/>
        </p:nvSpPr>
        <p:spPr bwMode="auto">
          <a:xfrm>
            <a:off x="6624638" y="1549400"/>
            <a:ext cx="1455737" cy="0"/>
          </a:xfrm>
          <a:prstGeom prst="line">
            <a:avLst/>
          </a:prstGeom>
          <a:noFill/>
          <a:ln w="381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57033" name="Text Box 9"/>
          <p:cNvSpPr txBox="1">
            <a:spLocks noChangeArrowheads="1"/>
          </p:cNvSpPr>
          <p:nvPr/>
        </p:nvSpPr>
        <p:spPr bwMode="auto">
          <a:xfrm>
            <a:off x="868102" y="5518775"/>
            <a:ext cx="79314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The contribution information from columns B, C, D, and E is totaled in column F. Thus, when </a:t>
            </a:r>
            <a:r>
              <a:rPr lang="en-US" sz="2400" dirty="0">
                <a:solidFill>
                  <a:srgbClr val="C00000"/>
                </a:solidFill>
              </a:rPr>
              <a:t>the </a:t>
            </a:r>
            <a:r>
              <a:rPr lang="en-US" sz="2400" i="1" dirty="0">
                <a:solidFill>
                  <a:srgbClr val="C00000"/>
                </a:solidFill>
              </a:rPr>
              <a:t>value</a:t>
            </a:r>
            <a:r>
              <a:rPr lang="en-US" sz="2400" dirty="0">
                <a:solidFill>
                  <a:srgbClr val="C00000"/>
                </a:solidFill>
              </a:rPr>
              <a:t> column is calculated, columns B, C, D and E and not </a:t>
            </a:r>
            <a:r>
              <a:rPr lang="en-US" sz="2400" dirty="0" smtClean="0">
                <a:solidFill>
                  <a:srgbClr val="C00000"/>
                </a:solidFill>
              </a:rPr>
              <a:t>needed.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2AFB7-4534-412B-A775-B3CAA743BD0B}" type="slidenum">
              <a:rPr lang="en-US"/>
              <a:pPr/>
              <a:t>5</a:t>
            </a:fld>
            <a:endParaRPr lang="en-US"/>
          </a:p>
        </p:txBody>
      </p:sp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Quiz: Value at End of Each Year</a:t>
            </a:r>
            <a:endParaRPr lang="en-US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010025"/>
            <a:ext cx="7772400" cy="2595563"/>
          </a:xfrm>
        </p:spPr>
        <p:txBody>
          <a:bodyPr/>
          <a:lstStyle/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/>
              <a:t>What equation should be entered in G5 and filled down?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a)</a:t>
            </a:r>
            <a:r>
              <a:rPr lang="en-US" dirty="0"/>
              <a:t> =E5 + F5*B5 	</a:t>
            </a:r>
            <a:r>
              <a:rPr lang="en-US" dirty="0">
                <a:solidFill>
                  <a:srgbClr val="996633"/>
                </a:solidFill>
              </a:rPr>
              <a:t>b)</a:t>
            </a:r>
            <a:r>
              <a:rPr lang="en-US" dirty="0"/>
              <a:t> =G4*F5 + E5*F5 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c)</a:t>
            </a:r>
            <a:r>
              <a:rPr lang="en-US" dirty="0"/>
              <a:t> =G4 + F5*B4	</a:t>
            </a:r>
            <a:r>
              <a:rPr lang="en-US" dirty="0">
                <a:solidFill>
                  <a:srgbClr val="996633"/>
                </a:solidFill>
              </a:rPr>
              <a:t>d)</a:t>
            </a:r>
            <a:r>
              <a:rPr lang="en-US" dirty="0"/>
              <a:t> =G4 + G4*F5</a:t>
            </a:r>
          </a:p>
          <a:p>
            <a:pPr>
              <a:buFont typeface="Wingdings" pitchFamily="2" charset="2"/>
              <a:buNone/>
              <a:tabLst>
                <a:tab pos="4059238" algn="l"/>
              </a:tabLst>
            </a:pPr>
            <a:r>
              <a:rPr lang="en-US" dirty="0">
                <a:solidFill>
                  <a:srgbClr val="996633"/>
                </a:solidFill>
              </a:rPr>
              <a:t>e)</a:t>
            </a:r>
            <a:r>
              <a:rPr lang="en-US" dirty="0"/>
              <a:t> =G4 + G4*F5 + E5</a:t>
            </a:r>
          </a:p>
        </p:txBody>
      </p:sp>
      <p:graphicFrame>
        <p:nvGraphicFramePr>
          <p:cNvPr id="256006" name="Object 6"/>
          <p:cNvGraphicFramePr>
            <a:graphicFrameLocks noChangeAspect="1"/>
          </p:cNvGraphicFramePr>
          <p:nvPr/>
        </p:nvGraphicFramePr>
        <p:xfrm>
          <a:off x="341313" y="1290638"/>
          <a:ext cx="8613775" cy="2654300"/>
        </p:xfrm>
        <a:graphic>
          <a:graphicData uri="http://schemas.openxmlformats.org/presentationml/2006/ole">
            <p:oleObj spid="_x0000_s256006" name="Image" r:id="rId3" imgW="10920635" imgH="3365079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provides a number of ways to test value relative to one another.</a:t>
            </a:r>
          </a:p>
          <a:p>
            <a:r>
              <a:rPr lang="en-US" dirty="0" smtClean="0"/>
              <a:t>Each test asks a question about two values (either constants, equations, or cell references)</a:t>
            </a:r>
          </a:p>
          <a:p>
            <a:r>
              <a:rPr lang="en-US" dirty="0" smtClean="0"/>
              <a:t>The result of each question is either TRUE or FALSE, </a:t>
            </a:r>
          </a:p>
          <a:p>
            <a:r>
              <a:rPr lang="en-US" dirty="0" smtClean="0"/>
              <a:t>These are called Logical Tests, and the resulting values are called Boolean values (after mathematician George Boole)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provides a number of ways to test value relative to one another: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2286000"/>
          <a:ext cx="7493001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400"/>
                <a:gridCol w="1905000"/>
                <a:gridCol w="4165601"/>
              </a:tblGrid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Logical Operator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Asks the question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=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</a:t>
                      </a:r>
                      <a:r>
                        <a:rPr lang="en-US" sz="2000" baseline="0" dirty="0" smtClean="0"/>
                        <a:t> =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A1 equal</a:t>
                      </a:r>
                      <a:r>
                        <a:rPr lang="en-US" sz="2000" baseline="0" dirty="0" smtClean="0"/>
                        <a:t> to B1?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&lt;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&lt;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</a:t>
                      </a:r>
                      <a:r>
                        <a:rPr lang="en-US" sz="2000" baseline="0" dirty="0" smtClean="0"/>
                        <a:t> A1 less than B1?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&gt;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 &gt;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A1 greater than B1?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&lt;=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 &lt;=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A1 less than or equal</a:t>
                      </a:r>
                      <a:r>
                        <a:rPr lang="en-US" sz="2000" baseline="0" dirty="0" smtClean="0"/>
                        <a:t> to B1?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&gt;=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 &gt;=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A1 greater than or equal</a:t>
                      </a:r>
                      <a:r>
                        <a:rPr lang="en-US" sz="2000" baseline="0" dirty="0" smtClean="0"/>
                        <a:t> to B1?</a:t>
                      </a:r>
                      <a:endParaRPr lang="en-US" sz="2000" dirty="0"/>
                    </a:p>
                  </a:txBody>
                  <a:tcPr/>
                </a:tc>
              </a:tr>
              <a:tr h="584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&lt;&gt;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A1 &lt;&gt; B1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Is A1 not equal to B1?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ROW(), ROW(reference)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 descr="row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9788" y="2346657"/>
            <a:ext cx="3695238" cy="2095238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grpSp>
        <p:nvGrpSpPr>
          <p:cNvPr id="13" name="Group 12"/>
          <p:cNvGrpSpPr/>
          <p:nvPr/>
        </p:nvGrpSpPr>
        <p:grpSpPr>
          <a:xfrm>
            <a:off x="756685" y="2358232"/>
            <a:ext cx="3965784" cy="2095238"/>
            <a:chOff x="756685" y="2358232"/>
            <a:chExt cx="3965784" cy="2095238"/>
          </a:xfrm>
        </p:grpSpPr>
        <p:pic>
          <p:nvPicPr>
            <p:cNvPr id="5" name="Picture 4" descr="row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6685" y="2358232"/>
              <a:ext cx="3695238" cy="2095238"/>
            </a:xfrm>
            <a:prstGeom prst="rect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</p:pic>
        <p:sp>
          <p:nvSpPr>
            <p:cNvPr id="7" name="TextBox 6"/>
            <p:cNvSpPr txBox="1"/>
            <p:nvPr/>
          </p:nvSpPr>
          <p:spPr>
            <a:xfrm>
              <a:off x="4294206" y="2916820"/>
              <a:ext cx="4282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+</a:t>
              </a:r>
              <a:endParaRPr lang="en-US" sz="36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5400000">
              <a:off x="4091651" y="3825432"/>
              <a:ext cx="1030147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708106" y="1336275"/>
            <a:ext cx="7772400" cy="1198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90000"/>
              <a:buFont typeface="Wingdings" pitchFamily="2" charset="2"/>
              <a:buNone/>
              <a:tabLst>
                <a:tab pos="4059238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ROW()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returns </a:t>
            </a:r>
            <a:r>
              <a:rPr lang="en-US" sz="2800" kern="0" dirty="0" smtClean="0">
                <a:latin typeface="+mn-lt"/>
              </a:rPr>
              <a:t>the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row number of its location.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4" name="Picture 13" descr="row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7973" y="4769923"/>
            <a:ext cx="5485715" cy="173968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15" name="Picture 14" descr="row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50472" y="4793071"/>
            <a:ext cx="2539683" cy="173968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</a:t>
            </a:r>
            <a:r>
              <a:rPr lang="en-US" dirty="0" smtClean="0"/>
              <a:t>(number, divisor)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377" y="1295402"/>
            <a:ext cx="7853423" cy="1332051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In computing, the </a:t>
            </a:r>
            <a:r>
              <a:rPr lang="en-US" sz="2400" b="1" i="1" dirty="0" smtClean="0">
                <a:solidFill>
                  <a:srgbClr val="996633"/>
                </a:solidFill>
              </a:rPr>
              <a:t>modulo</a:t>
            </a:r>
            <a:r>
              <a:rPr lang="en-US" sz="2400" dirty="0" smtClean="0"/>
              <a:t> operation finds the remainder of division of one number by another. </a:t>
            </a:r>
          </a:p>
          <a:p>
            <a:pPr>
              <a:spcBef>
                <a:spcPts val="1200"/>
              </a:spcBef>
              <a:buNone/>
            </a:pPr>
            <a:r>
              <a:rPr lang="en-US" sz="2400" dirty="0" smtClean="0"/>
              <a:t>The second number is called the </a:t>
            </a:r>
            <a:r>
              <a:rPr lang="en-US" sz="2400" b="1" i="1" dirty="0" smtClean="0">
                <a:solidFill>
                  <a:srgbClr val="996633"/>
                </a:solidFill>
              </a:rPr>
              <a:t>divisor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68717-75A7-4CAE-B47A-F5B797127C6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8" name="Picture 7" descr="mod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9801" y="2692400"/>
            <a:ext cx="3349928" cy="3926377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9" name="Picture 8" descr="mod0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36734" y="2652877"/>
            <a:ext cx="2628710" cy="3987245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4099472" y="3111554"/>
            <a:ext cx="428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endParaRPr lang="en-US" sz="3600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3896917" y="4020166"/>
            <a:ext cx="1030147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10872</TotalTime>
  <Words>1659</Words>
  <Application>Microsoft Office PowerPoint</Application>
  <PresentationFormat>On-screen Show (4:3)</PresentationFormat>
  <Paragraphs>307</Paragraphs>
  <Slides>39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Layers</vt:lpstr>
      <vt:lpstr>Image</vt:lpstr>
      <vt:lpstr>Worksheet</vt:lpstr>
      <vt:lpstr>CS-150L Computing for Business Students Lab 10: Conditional Logic and the Annuity</vt:lpstr>
      <vt:lpstr>Schedule</vt:lpstr>
      <vt:lpstr>Notes on Lab </vt:lpstr>
      <vt:lpstr>Total Dollar Amount of Contribution</vt:lpstr>
      <vt:lpstr>Quiz: Value at End of Each Year</vt:lpstr>
      <vt:lpstr>Logical Tests</vt:lpstr>
      <vt:lpstr>Logical Tests</vt:lpstr>
      <vt:lpstr>ROW(), ROW(reference) Function</vt:lpstr>
      <vt:lpstr>MOD(number, divisor) Function</vt:lpstr>
      <vt:lpstr>Using MOD() and ROW() Together</vt:lpstr>
      <vt:lpstr>Quiz: ROW() and MOD()</vt:lpstr>
      <vt:lpstr>“Logical” Equation</vt:lpstr>
      <vt:lpstr>Quiz: Logical Equation</vt:lpstr>
      <vt:lpstr>Fill Background on Every Odd Row</vt:lpstr>
      <vt:lpstr>Fill Background on Every Odd Row</vt:lpstr>
      <vt:lpstr>Fill Background on Every Odd Row</vt:lpstr>
      <vt:lpstr>Quiz</vt:lpstr>
      <vt:lpstr>The Magic of IF</vt:lpstr>
      <vt:lpstr>The Magic of IF</vt:lpstr>
      <vt:lpstr>If() Examples</vt:lpstr>
      <vt:lpstr>IF Example (Click to Open Excel)</vt:lpstr>
      <vt:lpstr>Quiz: If</vt:lpstr>
      <vt:lpstr>Applying If: First Weekday of Every Month</vt:lpstr>
      <vt:lpstr>Quiz: If Categories</vt:lpstr>
      <vt:lpstr>Excel Date Functions (Click to Open Excel)</vt:lpstr>
      <vt:lpstr>Employer Contribution</vt:lpstr>
      <vt:lpstr>MONTH(date) Syntax</vt:lpstr>
      <vt:lpstr>Annual Contribution:  With and without an extra Month Column</vt:lpstr>
      <vt:lpstr>Quiz: Correct Syntax</vt:lpstr>
      <vt:lpstr>First Wednesday of Month – 7 cases</vt:lpstr>
      <vt:lpstr>Pattern Finding – 2 Cases</vt:lpstr>
      <vt:lpstr>Quiz: Reading If</vt:lpstr>
      <vt:lpstr>Quiz: Reading Nested If</vt:lpstr>
      <vt:lpstr>Quiz : Reading If – Same Equation</vt:lpstr>
      <vt:lpstr>Conditional Formatting</vt:lpstr>
      <vt:lpstr>Conditional Formatting</vt:lpstr>
      <vt:lpstr>Conditional Formatting: Example</vt:lpstr>
      <vt:lpstr>Conditional Formatting: Procedures</vt:lpstr>
      <vt:lpstr>Conditional Formatting: Order Matters</vt:lpstr>
    </vt:vector>
  </TitlesOfParts>
  <Company>University of New Mexico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CS-150L – Lab 12</dc:title>
  <dc:creator>Joel Castellanos</dc:creator>
  <cp:lastModifiedBy>Matthew J. Barrick</cp:lastModifiedBy>
  <cp:revision>348</cp:revision>
  <dcterms:created xsi:type="dcterms:W3CDTF">2007-11-20T15:05:15Z</dcterms:created>
  <dcterms:modified xsi:type="dcterms:W3CDTF">2010-11-10T21:29:40Z</dcterms:modified>
</cp:coreProperties>
</file>