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46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45" r:id="rId27"/>
    <p:sldId id="313" r:id="rId28"/>
    <p:sldId id="314" r:id="rId29"/>
    <p:sldId id="315" r:id="rId30"/>
    <p:sldId id="347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996633"/>
    <a:srgbClr val="009900"/>
    <a:srgbClr val="008000"/>
    <a:srgbClr val="0000CC"/>
    <a:srgbClr val="000099"/>
    <a:srgbClr val="FF9900"/>
    <a:srgbClr val="8080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2" autoAdjust="0"/>
  </p:normalViewPr>
  <p:slideViewPr>
    <p:cSldViewPr snapToGrid="0"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6FAA8333-0771-442F-B09B-7431B240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EA282ECB-8262-46C5-9D32-8515AC7BF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FD9E54FA-0CA6-45FD-A0D1-D5D3D4987BB7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72FF-AACC-42E0-A8D4-DCE67FC45680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E73D-9BE9-40DA-A04C-21E54BFF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329D-2C18-420C-9CA8-80AE1C6B7F70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1AA7-90A7-4190-85B6-14DA7F48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089" y="6390042"/>
            <a:ext cx="458097" cy="304800"/>
          </a:xfrm>
          <a:ln/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2AD9-5345-4D27-A142-F9EFFE2A6335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8EA5-7820-4F76-815F-6F1158A9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AEE9-BB75-467B-915F-77A512A8D38A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7E4C-6D7E-433E-BBF3-295F8DF1E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165B-78B1-4754-9B3B-B43A292CAC4A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09A3-6BDC-49A3-B53C-442EB205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16F9-44D5-4C8D-8F3B-919DEBD4B79F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B4C2-0855-4D59-9E94-0B724E09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3039-2217-491B-A86E-24B6836E94AF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B8DD-39ED-4179-9565-D7A10A1D5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3CB1-988B-4355-9E34-B9418DE39312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5A2A-FFE8-46A7-B05F-4286320A5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C99-FF60-428F-A9A2-1BBAB877C9D1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DFB5-8ACB-4D57-9737-A6C87C3E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6147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6C5D5CDB-F643-4A20-BA8B-E03C64C3171B}" type="datetime1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26E487-B5E1-4CC4-9C98-53071A53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3821CB-BB18-4869-82B7-86DD14EAB821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813" y="1004888"/>
            <a:ext cx="7034212" cy="23479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CS-150L</a:t>
            </a:r>
            <a:br>
              <a:rPr lang="en-US" sz="3600" dirty="0" smtClean="0"/>
            </a:br>
            <a:r>
              <a:rPr lang="en-US" sz="3600" dirty="0" smtClean="0"/>
              <a:t>Computing for Business Students</a:t>
            </a:r>
            <a:br>
              <a:rPr lang="en-US" sz="3600" dirty="0" smtClean="0"/>
            </a:br>
            <a:r>
              <a:rPr lang="en-US" sz="3600" i="1" dirty="0" smtClean="0"/>
              <a:t>Lab 3 – Excel Basics</a:t>
            </a:r>
            <a:endParaRPr lang="en-US" sz="3600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 eaLnBrk="1" hangingPunct="1"/>
            <a:r>
              <a:rPr lang="en-US" sz="2000" dirty="0" smtClean="0"/>
              <a:t>Instructor: </a:t>
            </a:r>
          </a:p>
          <a:p>
            <a:pPr marL="457200" indent="-457200" algn="l" eaLnBrk="1" hangingPunct="1"/>
            <a:r>
              <a:rPr lang="en-US" sz="2000" dirty="0" smtClean="0"/>
              <a:t>   Matthew Barrick</a:t>
            </a:r>
          </a:p>
          <a:p>
            <a:pPr marL="457200" indent="-457200" algn="l" eaLnBrk="1" hangingPunct="1"/>
            <a:r>
              <a:rPr lang="en-US" sz="2000" dirty="0" smtClean="0"/>
              <a:t>   </a:t>
            </a:r>
            <a:r>
              <a:rPr lang="en-US" sz="2000" b="1" dirty="0" smtClean="0"/>
              <a:t>e-mail:</a:t>
            </a:r>
            <a:r>
              <a:rPr lang="en-US" sz="2000" dirty="0" smtClean="0"/>
              <a:t> barrick@cs.unm.edu</a:t>
            </a:r>
          </a:p>
          <a:p>
            <a:pPr marL="457200" indent="-457200" algn="l" eaLnBrk="1" hangingPunct="1"/>
            <a:r>
              <a:rPr lang="en-US" sz="2000" b="1" dirty="0" smtClean="0"/>
              <a:t>  </a:t>
            </a:r>
            <a:r>
              <a:rPr lang="en-US" sz="2000" dirty="0" smtClean="0"/>
              <a:t> www.cs.unm.edu/~barrick</a:t>
            </a:r>
          </a:p>
          <a:p>
            <a:pPr marL="457200" indent="-457200" algn="l" eaLnBrk="1" hangingPunct="1"/>
            <a:r>
              <a:rPr lang="en-US" sz="2000" dirty="0" smtClean="0"/>
              <a:t>   </a:t>
            </a:r>
            <a:r>
              <a:rPr lang="en-US" sz="2000" b="1" dirty="0" smtClean="0"/>
              <a:t>Office:</a:t>
            </a:r>
            <a:r>
              <a:rPr lang="en-US" sz="2000" dirty="0" smtClean="0"/>
              <a:t> Farris Engineering  Center (FEC) room 106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924425" y="3695700"/>
          <a:ext cx="3619500" cy="2362200"/>
        </p:xfrm>
        <a:graphic>
          <a:graphicData uri="http://schemas.openxmlformats.org/presentationml/2006/ole">
            <p:oleObj spid="_x0000_s1026" name="Image" r:id="rId3" imgW="3619048" imgH="23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To Excel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E736201A-61DB-498A-BDF7-45D4BDE3A36C}" type="slidenum">
              <a:rPr lang="en-US"/>
              <a:pPr/>
              <a:t>10</a:t>
            </a:fld>
            <a:endParaRPr lang="en-US"/>
          </a:p>
        </p:txBody>
      </p:sp>
      <p:pic>
        <p:nvPicPr>
          <p:cNvPr id="38916" name="Picture 6" descr="Exce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285875"/>
            <a:ext cx="8164512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A7C58A06-74BE-415C-BB75-54D3475C75C9}" type="slidenum">
              <a:rPr lang="en-US"/>
              <a:pPr/>
              <a:t>11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Excel: Rows, Columns, and Cells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9938" y="4954588"/>
            <a:ext cx="7826375" cy="1287462"/>
          </a:xfrm>
          <a:noFill/>
        </p:spPr>
        <p:txBody>
          <a:bodyPr/>
          <a:lstStyle/>
          <a:p>
            <a:pPr eaLnBrk="1" hangingPunct="1"/>
            <a:r>
              <a:rPr lang="en-US" sz="2200" b="1" i="1" dirty="0" smtClean="0"/>
              <a:t>Column F</a:t>
            </a:r>
            <a:r>
              <a:rPr lang="en-US" sz="2200" dirty="0" smtClean="0"/>
              <a:t> contains the checking account balance.</a:t>
            </a:r>
          </a:p>
          <a:p>
            <a:pPr eaLnBrk="1" hangingPunct="1"/>
            <a:r>
              <a:rPr lang="en-US" sz="2200" b="1" i="1" dirty="0" smtClean="0"/>
              <a:t>Row 4</a:t>
            </a:r>
            <a:r>
              <a:rPr lang="en-US" sz="2200" dirty="0" smtClean="0"/>
              <a:t> contains a share draft transaction on 8/8/08</a:t>
            </a:r>
          </a:p>
          <a:p>
            <a:pPr eaLnBrk="1" hangingPunct="1"/>
            <a:r>
              <a:rPr lang="en-US" sz="2200" b="1" i="1" dirty="0" smtClean="0"/>
              <a:t>Cell D8</a:t>
            </a:r>
            <a:r>
              <a:rPr lang="en-US" sz="2200" dirty="0" smtClean="0"/>
              <a:t> contains the </a:t>
            </a:r>
            <a:r>
              <a:rPr lang="en-US" sz="2200" b="1" i="1" dirty="0" smtClean="0">
                <a:solidFill>
                  <a:schemeClr val="hlink"/>
                </a:solidFill>
              </a:rPr>
              <a:t>value</a:t>
            </a:r>
            <a:r>
              <a:rPr lang="en-US" sz="2200" dirty="0" smtClean="0"/>
              <a:t> of a payroll deposit</a:t>
            </a:r>
            <a:r>
              <a:rPr lang="en-US" sz="2200" dirty="0" smtClean="0"/>
              <a:t>.</a:t>
            </a:r>
          </a:p>
          <a:p>
            <a:pPr eaLnBrk="1" hangingPunct="1"/>
            <a:r>
              <a:rPr lang="en-US" sz="2200" dirty="0" smtClean="0"/>
              <a:t>Range A2:A13 contains the dates 8/3/08-8/31/09</a:t>
            </a:r>
            <a:endParaRPr lang="en-US" sz="2200" dirty="0" smtClean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55650" y="1304925"/>
          <a:ext cx="7929563" cy="3316288"/>
        </p:xfrm>
        <a:graphic>
          <a:graphicData uri="http://schemas.openxmlformats.org/presentationml/2006/ole">
            <p:oleObj spid="_x0000_s54274" name="Image" r:id="rId3" imgW="9473016" imgH="39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Absolute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772400" cy="1676400"/>
          </a:xfrm>
        </p:spPr>
        <p:txBody>
          <a:bodyPr/>
          <a:lstStyle/>
          <a:p>
            <a:pPr>
              <a:spcBef>
                <a:spcPts val="1800"/>
              </a:spcBef>
              <a:buNone/>
              <a:tabLst>
                <a:tab pos="1317625" algn="l"/>
              </a:tabLst>
            </a:pPr>
            <a:r>
              <a:rPr lang="en-US" sz="3600" b="1" dirty="0" smtClean="0">
                <a:solidFill>
                  <a:srgbClr val="996633"/>
                </a:solidFill>
              </a:rPr>
              <a:t>A1	</a:t>
            </a:r>
            <a:r>
              <a:rPr lang="en-US" dirty="0" smtClean="0"/>
              <a:t>Relative Reference</a:t>
            </a:r>
          </a:p>
          <a:p>
            <a:pPr>
              <a:spcBef>
                <a:spcPts val="1800"/>
              </a:spcBef>
              <a:buNone/>
              <a:tabLst>
                <a:tab pos="1317625" algn="l"/>
              </a:tabLst>
            </a:pPr>
            <a:r>
              <a:rPr lang="en-US" sz="3600" b="1" dirty="0" smtClean="0">
                <a:solidFill>
                  <a:srgbClr val="996633"/>
                </a:solidFill>
              </a:rPr>
              <a:t>$A$1	</a:t>
            </a:r>
            <a:r>
              <a:rPr lang="en-US" dirty="0" smtClean="0"/>
              <a:t>Absolute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96679F12-88A6-4E12-94BC-497EA72F064C}" type="slidenum">
              <a:rPr lang="en-US"/>
              <a:pPr/>
              <a:t>13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Credit, Debit, and Balance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3567113"/>
            <a:ext cx="7823200" cy="2716212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The above layout is used by the New Mexico Educator's Federal Credit Union.</a:t>
            </a:r>
          </a:p>
          <a:p>
            <a:pPr eaLnBrk="1" hangingPunct="1"/>
            <a:r>
              <a:rPr lang="en-US" sz="2400" smtClean="0"/>
              <a:t>Keeping the debits and credits in separate columns allows each to be added up independently so that the total debits and credits can be calculated</a:t>
            </a:r>
          </a:p>
          <a:p>
            <a:pPr eaLnBrk="1" hangingPunct="1"/>
            <a:r>
              <a:rPr lang="en-US" sz="2400" smtClean="0"/>
              <a:t>The smaller of the two totals is then subtracted from the larger to get the account balance.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14375" y="1230313"/>
          <a:ext cx="8102600" cy="2171700"/>
        </p:xfrm>
        <a:graphic>
          <a:graphicData uri="http://schemas.openxmlformats.org/presentationml/2006/ole">
            <p:oleObj spid="_x0000_s55298" name="Image" r:id="rId3" imgW="9473016" imgH="25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B530B5BF-FB84-43DD-A0F4-D4294C18D36D}" type="slidenum">
              <a:rPr lang="en-US"/>
              <a:pPr/>
              <a:t>14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Credit?, Debit?: Look to the Balance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144838"/>
            <a:ext cx="8183562" cy="36004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Debits and credits are a system of notation used to keep track of money movements (transactions) into and out of an account: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Money paid into an account is a </a:t>
            </a:r>
            <a:r>
              <a:rPr lang="en-US" sz="2000" i="1" smtClean="0"/>
              <a:t>debit</a:t>
            </a:r>
            <a:r>
              <a:rPr lang="en-US" sz="2000" smtClean="0"/>
              <a:t>, 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Money taken out of an account is a </a:t>
            </a:r>
            <a:r>
              <a:rPr lang="en-US" sz="2000" i="1" smtClean="0"/>
              <a:t>credit</a:t>
            </a:r>
            <a:r>
              <a:rPr lang="en-US" sz="2000" smtClean="0"/>
              <a:t>. 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From your perspective, when you pay money into your bank account it is recorded as a debit, your bank account is in debt to you - the bank owes you money. 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From the bank's perspective, when you pay money into the bank it has come out of your account (a credit) into their vault: your account is in credit - your account is owed money.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714375" y="1001713"/>
          <a:ext cx="8002588" cy="2144712"/>
        </p:xfrm>
        <a:graphic>
          <a:graphicData uri="http://schemas.openxmlformats.org/presentationml/2006/ole">
            <p:oleObj spid="_x0000_s56322" name="Image" r:id="rId3" imgW="9473016" imgH="25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D238B18D-2BC8-43D8-AC61-EDC086D01D07}" type="slidenum">
              <a:rPr lang="en-US"/>
              <a:pPr/>
              <a:t>15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>Quiz: Excel Cell Value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488" y="3260725"/>
            <a:ext cx="7772400" cy="6572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smtClean="0"/>
              <a:t>What is the </a:t>
            </a:r>
            <a:r>
              <a:rPr lang="en-US" sz="2400" b="1" i="1" smtClean="0"/>
              <a:t>value</a:t>
            </a:r>
            <a:r>
              <a:rPr lang="en-US" sz="2400" smtClean="0"/>
              <a:t> in cell C4?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01725" y="3990975"/>
            <a:ext cx="77628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400" b="0"/>
              <a:t>$67,200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400" b="0"/>
              <a:t>Total Operating Expenses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400" b="0"/>
              <a:t>Gopher Games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400" b="0"/>
              <a:t>Black numbers with a white background.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400" b="0"/>
              <a:t>2005 Total Operating Expenses for Gopher Games.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862013" y="1344613"/>
          <a:ext cx="7813675" cy="1749425"/>
        </p:xfrm>
        <a:graphic>
          <a:graphicData uri="http://schemas.openxmlformats.org/presentationml/2006/ole">
            <p:oleObj spid="_x0000_s57346" name="Image" r:id="rId3" imgW="10780952" imgH="24126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90F641FF-1C43-4C02-BA5E-86AC2D6D0D86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Functions and Arguments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295400"/>
            <a:ext cx="7812087" cy="5287963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smtClean="0"/>
              <a:t>Build-in Excel functions accept input (also called </a:t>
            </a:r>
            <a:r>
              <a:rPr lang="en-US" sz="2400" b="1" i="1" smtClean="0"/>
              <a:t>arguments</a:t>
            </a:r>
            <a:r>
              <a:rPr lang="en-US" sz="2400" smtClean="0"/>
              <a:t> or </a:t>
            </a:r>
            <a:r>
              <a:rPr lang="en-US" sz="2400" b="1" i="1" smtClean="0"/>
              <a:t>parameters</a:t>
            </a:r>
            <a:r>
              <a:rPr lang="en-US" sz="2400" smtClean="0"/>
              <a:t>) and </a:t>
            </a:r>
            <a:r>
              <a:rPr lang="en-US" sz="2400" b="1" i="1" smtClean="0"/>
              <a:t>return a value</a:t>
            </a:r>
            <a:r>
              <a:rPr lang="en-US" sz="2400" smtClean="0"/>
              <a:t>.</a:t>
            </a:r>
          </a:p>
          <a:p>
            <a:pPr lvl="1" eaLnBrk="1" hangingPunct="1">
              <a:spcBef>
                <a:spcPct val="55000"/>
              </a:spcBef>
            </a:pPr>
            <a:r>
              <a:rPr lang="en-US" sz="2800" smtClean="0"/>
              <a:t>=SUM (4, 3, 10)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2400" smtClean="0"/>
              <a:t>Here, the function SUM, has three </a:t>
            </a:r>
            <a:r>
              <a:rPr lang="en-US" sz="2400" b="1" i="1" smtClean="0"/>
              <a:t>arguments</a:t>
            </a:r>
            <a:r>
              <a:rPr lang="en-US" sz="2400" smtClean="0"/>
              <a:t>: 4,3 and 10. The function </a:t>
            </a:r>
            <a:r>
              <a:rPr lang="en-US" sz="2400" b="1" i="1" smtClean="0"/>
              <a:t>returns</a:t>
            </a:r>
            <a:r>
              <a:rPr lang="en-US" sz="2400" smtClean="0"/>
              <a:t> the value 17.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sz="2800" smtClean="0"/>
              <a:t>=PRODUCT (A1:A5)</a:t>
            </a:r>
          </a:p>
          <a:p>
            <a:pPr lvl="2" eaLnBrk="1" hangingPunct="1">
              <a:spcBef>
                <a:spcPct val="55000"/>
              </a:spcBef>
            </a:pPr>
            <a:r>
              <a:rPr lang="en-US" sz="2400" smtClean="0"/>
              <a:t>Here, the function PRODUCT, has one </a:t>
            </a:r>
            <a:r>
              <a:rPr lang="en-US" sz="2400" b="1" i="1" smtClean="0"/>
              <a:t>argument</a:t>
            </a:r>
            <a:r>
              <a:rPr lang="en-US" sz="2400" smtClean="0"/>
              <a:t>: A1:A5. This argument specifies the cells A1, A2, A3, A4 and A5. The function </a:t>
            </a:r>
            <a:r>
              <a:rPr lang="en-US" sz="2400" b="1" i="1" smtClean="0"/>
              <a:t>returns</a:t>
            </a:r>
            <a:r>
              <a:rPr lang="en-US" sz="2400" smtClean="0"/>
              <a:t> the product of the values in those five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74077457-2834-418A-9931-26B540FF7577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Formula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dirty="0" smtClean="0"/>
              <a:t>A </a:t>
            </a:r>
            <a:r>
              <a:rPr lang="en-US" sz="2400" b="1" i="1" dirty="0" smtClean="0"/>
              <a:t>formula</a:t>
            </a:r>
            <a:r>
              <a:rPr lang="en-US" sz="2400" b="1" dirty="0" smtClean="0"/>
              <a:t> </a:t>
            </a:r>
            <a:r>
              <a:rPr lang="en-US" sz="2400" dirty="0" smtClean="0"/>
              <a:t>in a spreadsheet, such as Excel, is a mathematical equation used to calculate a value. 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dirty="0" smtClean="0"/>
              <a:t>In Excel, formulas must begin with an equal ( = ) sign.</a:t>
            </a:r>
          </a:p>
          <a:p>
            <a:pPr lvl="1" eaLnBrk="1" hangingPunct="1">
              <a:spcBef>
                <a:spcPct val="55000"/>
              </a:spcBef>
              <a:buNone/>
            </a:pPr>
            <a:r>
              <a:rPr lang="en-US" sz="2800" dirty="0" smtClean="0"/>
              <a:t>=AVERAGE (4, 3, 10)</a:t>
            </a:r>
          </a:p>
          <a:p>
            <a:pPr lvl="1" eaLnBrk="1" hangingPunct="1">
              <a:spcBef>
                <a:spcPct val="55000"/>
              </a:spcBef>
              <a:buNone/>
            </a:pPr>
            <a:r>
              <a:rPr lang="en-US" sz="2800" dirty="0" smtClean="0"/>
              <a:t>	</a:t>
            </a:r>
          </a:p>
          <a:p>
            <a:pPr lvl="1" eaLnBrk="1" hangingPunct="1">
              <a:spcBef>
                <a:spcPct val="55000"/>
              </a:spcBef>
              <a:buNone/>
            </a:pPr>
            <a:r>
              <a:rPr lang="en-US" sz="2800" dirty="0" smtClean="0"/>
              <a:t>=AVERAGE(A1, B5) * 3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 flipH="1" flipV="1">
            <a:off x="4592955" y="3252153"/>
            <a:ext cx="0" cy="46355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 flipV="1">
            <a:off x="4104409" y="3262398"/>
            <a:ext cx="750" cy="467937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 flipV="1">
            <a:off x="3707130" y="3283903"/>
            <a:ext cx="3175" cy="442912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5283774" y="4260273"/>
            <a:ext cx="1823607" cy="13508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896936" y="5114925"/>
            <a:ext cx="5202527" cy="120032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996633"/>
                </a:solidFill>
              </a:rPr>
              <a:t>Arguments that are Cell </a:t>
            </a:r>
            <a:r>
              <a:rPr lang="en-US" sz="2400" b="0" dirty="0">
                <a:solidFill>
                  <a:srgbClr val="996633"/>
                </a:solidFill>
              </a:rPr>
              <a:t>References: </a:t>
            </a:r>
          </a:p>
          <a:p>
            <a:r>
              <a:rPr lang="en-US" sz="2400" b="0" dirty="0">
                <a:solidFill>
                  <a:srgbClr val="996633"/>
                </a:solidFill>
              </a:rPr>
              <a:t>       A1: Column </a:t>
            </a:r>
            <a:r>
              <a:rPr lang="en-US" sz="2400" b="0" dirty="0" smtClean="0">
                <a:solidFill>
                  <a:srgbClr val="996633"/>
                </a:solidFill>
              </a:rPr>
              <a:t>A, </a:t>
            </a:r>
            <a:r>
              <a:rPr lang="en-US" sz="2400" b="0" dirty="0">
                <a:solidFill>
                  <a:srgbClr val="996633"/>
                </a:solidFill>
              </a:rPr>
              <a:t>Row 1</a:t>
            </a:r>
          </a:p>
          <a:p>
            <a:r>
              <a:rPr lang="en-US" sz="2400" b="0" dirty="0">
                <a:solidFill>
                  <a:srgbClr val="996633"/>
                </a:solidFill>
              </a:rPr>
              <a:t>       B5: Column </a:t>
            </a:r>
            <a:r>
              <a:rPr lang="en-US" sz="2400" b="0" dirty="0" smtClean="0">
                <a:solidFill>
                  <a:srgbClr val="996633"/>
                </a:solidFill>
              </a:rPr>
              <a:t>B, </a:t>
            </a:r>
            <a:r>
              <a:rPr lang="en-US" sz="2400" b="0" dirty="0">
                <a:solidFill>
                  <a:srgbClr val="996633"/>
                </a:solidFill>
              </a:rPr>
              <a:t>Row 5</a:t>
            </a:r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 flipV="1">
            <a:off x="3646170" y="4583430"/>
            <a:ext cx="22860" cy="52578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727075" y="3519488"/>
            <a:ext cx="1527175" cy="49530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96633"/>
                </a:solidFill>
              </a:rPr>
              <a:t>Function</a:t>
            </a:r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>
            <a:off x="2255838" y="3824288"/>
            <a:ext cx="338772" cy="427672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 flipV="1">
            <a:off x="2252028" y="3257550"/>
            <a:ext cx="354012" cy="402273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V="1">
            <a:off x="4286250" y="4567238"/>
            <a:ext cx="1588" cy="564832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H="1">
            <a:off x="3702368" y="3707765"/>
            <a:ext cx="172085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6029758" y="4582248"/>
            <a:ext cx="1473517" cy="46166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996633"/>
                </a:solidFill>
              </a:rPr>
              <a:t>Operator</a:t>
            </a:r>
            <a:endParaRPr lang="en-US" sz="3200" dirty="0">
              <a:solidFill>
                <a:srgbClr val="996633"/>
              </a:solidFill>
              <a:sym typeface="Symbol" pitchFamily="18" charset="2"/>
            </a:endParaRPr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 flipH="1" flipV="1">
            <a:off x="4852987" y="4420552"/>
            <a:ext cx="207385" cy="442392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flipH="1" flipV="1">
            <a:off x="5039590" y="4831773"/>
            <a:ext cx="997526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115559" y="3048029"/>
            <a:ext cx="278153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 smtClean="0">
                <a:solidFill>
                  <a:srgbClr val="996633"/>
                </a:solidFill>
              </a:rPr>
              <a:t>Arguments that are Constants</a:t>
            </a:r>
            <a:endParaRPr lang="en-US" sz="2400" b="0" dirty="0">
              <a:solidFill>
                <a:srgbClr val="996633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379787" y="4021312"/>
            <a:ext cx="15276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 smtClean="0">
                <a:solidFill>
                  <a:srgbClr val="996633"/>
                </a:solidFill>
              </a:rPr>
              <a:t>Constant</a:t>
            </a:r>
            <a:endParaRPr lang="en-US" sz="2400" b="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C3634F0E-F5F1-4C74-813E-D3E3F4C7DA1B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Operators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3938588" algn="l"/>
              </a:tabLst>
            </a:pPr>
            <a:r>
              <a:rPr lang="en-US" sz="2400" dirty="0" smtClean="0"/>
              <a:t>An </a:t>
            </a:r>
            <a:r>
              <a:rPr lang="en-US" sz="2400" b="1" i="1" dirty="0" smtClean="0"/>
              <a:t>operator</a:t>
            </a:r>
            <a:r>
              <a:rPr lang="en-US" sz="2400" dirty="0" smtClean="0"/>
              <a:t> in Excel is a symbol that represents an arithmetic operation in a spreadsheet formula. The most operators used in CS-150 are:</a:t>
            </a:r>
          </a:p>
          <a:p>
            <a:pPr lvl="1" eaLnBrk="1" hangingPunct="1">
              <a:tabLst>
                <a:tab pos="3938588" algn="l"/>
              </a:tabLst>
            </a:pPr>
            <a:r>
              <a:rPr lang="en-US" sz="2400" dirty="0" smtClean="0"/>
              <a:t>addition ( + )	= 6 + 3 has a value of 9</a:t>
            </a:r>
          </a:p>
          <a:p>
            <a:pPr lvl="1" eaLnBrk="1" hangingPunct="1">
              <a:tabLst>
                <a:tab pos="3938588" algn="l"/>
              </a:tabLst>
            </a:pPr>
            <a:r>
              <a:rPr lang="en-US" sz="2400" dirty="0" smtClean="0"/>
              <a:t>division ( / )	= 6 / 3 has a value of 2</a:t>
            </a:r>
          </a:p>
          <a:p>
            <a:pPr lvl="1" eaLnBrk="1" hangingPunct="1">
              <a:tabLst>
                <a:tab pos="3938588" algn="l"/>
              </a:tabLst>
            </a:pPr>
            <a:r>
              <a:rPr lang="en-US" sz="2400" dirty="0" smtClean="0"/>
              <a:t>subtraction ( - )	= 6 - 3 has a value of 3</a:t>
            </a:r>
          </a:p>
          <a:p>
            <a:pPr lvl="1" eaLnBrk="1" hangingPunct="1">
              <a:tabLst>
                <a:tab pos="3938588" algn="l"/>
              </a:tabLst>
            </a:pPr>
            <a:r>
              <a:rPr lang="en-US" sz="2400" dirty="0" smtClean="0"/>
              <a:t>multiplication ( * )	= 6 * 3 has a value of 18</a:t>
            </a:r>
          </a:p>
          <a:p>
            <a:pPr lvl="1" eaLnBrk="1" hangingPunct="1">
              <a:tabLst>
                <a:tab pos="3938588" algn="l"/>
              </a:tabLst>
            </a:pPr>
            <a:r>
              <a:rPr lang="en-US" sz="2400" dirty="0" smtClean="0"/>
              <a:t>exponentiation ( ^ )	= 6 ^ 3 has a value of</a:t>
            </a:r>
          </a:p>
          <a:p>
            <a:pPr lvl="1" eaLnBrk="1" hangingPunct="1">
              <a:buFont typeface="Wingdings" pitchFamily="2" charset="2"/>
              <a:buNone/>
              <a:tabLst>
                <a:tab pos="3938588" algn="l"/>
              </a:tabLst>
            </a:pPr>
            <a:r>
              <a:rPr lang="en-US" sz="2400" dirty="0" smtClean="0"/>
              <a:t>		                 6 * 6 * 6 or 216</a:t>
            </a:r>
          </a:p>
          <a:p>
            <a:pPr lvl="1" eaLnBrk="1" hangingPunct="1">
              <a:buFont typeface="Wingdings" pitchFamily="2" charset="2"/>
              <a:buNone/>
              <a:tabLst>
                <a:tab pos="3938588" algn="l"/>
              </a:tabLst>
            </a:pPr>
            <a:r>
              <a:rPr lang="en-US" sz="2400" dirty="0" smtClean="0"/>
              <a:t>                           Read "</a:t>
            </a:r>
            <a:r>
              <a:rPr lang="en-US" sz="2400" i="1" dirty="0" smtClean="0"/>
              <a:t>six raised to the third power</a:t>
            </a:r>
            <a:r>
              <a:rPr lang="en-US" sz="2400" dirty="0" smtClean="0"/>
              <a:t>"</a:t>
            </a:r>
          </a:p>
          <a:p>
            <a:pPr lvl="1" eaLnBrk="1" hangingPunct="1">
              <a:buFont typeface="Wingdings" pitchFamily="2" charset="2"/>
              <a:buNone/>
              <a:tabLst>
                <a:tab pos="3938588" algn="l"/>
              </a:tabLst>
            </a:pPr>
            <a:r>
              <a:rPr lang="en-US" sz="2400" dirty="0" smtClean="0"/>
              <a:t>                               or "</a:t>
            </a:r>
            <a:r>
              <a:rPr lang="en-US" sz="2400" i="1" dirty="0" smtClean="0"/>
              <a:t>six to the power of three</a:t>
            </a:r>
            <a:r>
              <a:rPr lang="en-US" sz="2400" dirty="0" smtClean="0"/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643375C5-59B6-4C5A-BD96-4ECD2EF1EABF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Addition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295400"/>
            <a:ext cx="8043862" cy="5410200"/>
          </a:xfrm>
        </p:spPr>
        <p:txBody>
          <a:bodyPr/>
          <a:lstStyle/>
          <a:p>
            <a:pPr marL="1377950" indent="-13779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996633"/>
                </a:solidFill>
              </a:rPr>
              <a:t>=SUM (4, 3, 10)</a:t>
            </a:r>
            <a:r>
              <a:rPr lang="en-US" dirty="0" smtClean="0"/>
              <a:t>	</a:t>
            </a:r>
          </a:p>
          <a:p>
            <a:pPr marL="1377950" indent="-46355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i="1" dirty="0" smtClean="0"/>
              <a:t>Function</a:t>
            </a:r>
            <a:r>
              <a:rPr lang="en-US" dirty="0" smtClean="0"/>
              <a:t> that returns the sum of the three arguments (value is17).</a:t>
            </a:r>
          </a:p>
          <a:p>
            <a:pPr marL="1377950" indent="-13779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996633"/>
                </a:solidFill>
              </a:rPr>
              <a:t>=4+3+10</a:t>
            </a:r>
            <a:endParaRPr lang="en-US" dirty="0" smtClean="0"/>
          </a:p>
          <a:p>
            <a:pPr marL="1377950" indent="-463550" eaLnBrk="1" hangingPunct="1">
              <a:spcBef>
                <a:spcPts val="0"/>
              </a:spcBef>
              <a:buNone/>
            </a:pPr>
            <a:r>
              <a:rPr lang="en-US" i="1" dirty="0" smtClean="0"/>
              <a:t>Equation</a:t>
            </a:r>
            <a:r>
              <a:rPr lang="en-US" dirty="0" smtClean="0"/>
              <a:t> or</a:t>
            </a:r>
            <a:r>
              <a:rPr lang="en-US" i="1" dirty="0" smtClean="0"/>
              <a:t> Formula</a:t>
            </a:r>
            <a:r>
              <a:rPr lang="en-US" dirty="0" smtClean="0"/>
              <a:t> that calculates the sum of the three numbers (value is17).</a:t>
            </a:r>
          </a:p>
          <a:p>
            <a:pPr marL="1377950" indent="-13779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996633"/>
                </a:solidFill>
              </a:rPr>
              <a:t>=SUM(4+3+10)	</a:t>
            </a:r>
          </a:p>
          <a:p>
            <a:pPr marL="1377950" indent="-463550" eaLnBrk="1" hangingPunct="1">
              <a:spcBef>
                <a:spcPts val="0"/>
              </a:spcBef>
              <a:buNone/>
              <a:tabLst>
                <a:tab pos="2401888" algn="l"/>
              </a:tabLst>
            </a:pPr>
            <a:r>
              <a:rPr lang="en-US" i="1" dirty="0" smtClean="0"/>
              <a:t>First:</a:t>
            </a:r>
            <a:r>
              <a:rPr lang="en-US" dirty="0" smtClean="0"/>
              <a:t>	The three numbers are added. </a:t>
            </a:r>
          </a:p>
          <a:p>
            <a:pPr marL="1377950" indent="-463550" eaLnBrk="1" hangingPunct="1">
              <a:spcBef>
                <a:spcPts val="0"/>
              </a:spcBef>
              <a:buNone/>
              <a:tabLst>
                <a:tab pos="2401888" algn="l"/>
              </a:tabLst>
            </a:pPr>
            <a:r>
              <a:rPr lang="en-US" i="1" dirty="0" smtClean="0"/>
              <a:t>Second:</a:t>
            </a:r>
            <a:r>
              <a:rPr lang="en-US" dirty="0" smtClean="0"/>
              <a:t>	The function SUM is given the single argument 17.</a:t>
            </a:r>
          </a:p>
          <a:p>
            <a:pPr marL="1377950" indent="-463550" eaLnBrk="1" hangingPunct="1">
              <a:spcBef>
                <a:spcPts val="0"/>
              </a:spcBef>
              <a:buNone/>
              <a:tabLst>
                <a:tab pos="2401888" algn="l"/>
              </a:tabLst>
            </a:pPr>
            <a:r>
              <a:rPr lang="en-US" dirty="0" smtClean="0"/>
              <a:t>This is </a:t>
            </a:r>
            <a:r>
              <a:rPr lang="en-US" b="1" i="1" dirty="0" smtClean="0"/>
              <a:t>redundant</a:t>
            </a:r>
          </a:p>
        </p:txBody>
      </p:sp>
      <p:pic>
        <p:nvPicPr>
          <p:cNvPr id="57345" name="Picture 1" descr="C:\Documents and Settings\joelc\My Documents\My Pictures\Microsoft Clip Organizer\j04417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44" y="5179771"/>
            <a:ext cx="1288085" cy="128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3 Skills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Follow instructions involving basic spreadsheet terminology</a:t>
            </a:r>
          </a:p>
          <a:p>
            <a:r>
              <a:rPr lang="en-US" sz="2400" dirty="0" smtClean="0"/>
              <a:t>Recognize and Fix Excel errors</a:t>
            </a:r>
          </a:p>
          <a:p>
            <a:r>
              <a:rPr lang="en-US" sz="2400" dirty="0" smtClean="0"/>
              <a:t>Learn to selection quality formatting and consistent layout options</a:t>
            </a:r>
          </a:p>
          <a:p>
            <a:r>
              <a:rPr lang="en-US" sz="2400" dirty="0" smtClean="0"/>
              <a:t>Relative vs. Absolute 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Master basic Excel formatting: fonts, background shading, width/height, number format, merging cells</a:t>
            </a:r>
          </a:p>
          <a:p>
            <a:r>
              <a:rPr lang="en-US" sz="2400" dirty="0" smtClean="0"/>
              <a:t>Develop and apply equations for checking account balance after each transaction and detailed time sheets</a:t>
            </a:r>
          </a:p>
          <a:p>
            <a:endParaRPr lang="en-US" sz="24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AB6C1-477A-4B85-8076-51774984647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1613CA6F-29BA-48CE-B9D4-6845C7495346}" type="slidenum">
              <a:rPr lang="en-US"/>
              <a:pPr/>
              <a:t>20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SUM: Using Cell Ranges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5399088"/>
            <a:ext cx="7772400" cy="1014412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smtClean="0"/>
              <a:t>SUM(</a:t>
            </a:r>
            <a:r>
              <a:rPr lang="en-US" sz="2400" i="1" smtClean="0"/>
              <a:t>number1</a:t>
            </a:r>
            <a:r>
              <a:rPr lang="en-US" sz="2400" smtClean="0"/>
              <a:t> [,</a:t>
            </a:r>
            <a:r>
              <a:rPr lang="en-US" sz="2400" i="1" smtClean="0"/>
              <a:t>number2</a:t>
            </a:r>
            <a:r>
              <a:rPr lang="en-US" sz="2400" smtClean="0"/>
              <a:t>] [,</a:t>
            </a:r>
            <a:r>
              <a:rPr lang="en-US" sz="2400" i="1" smtClean="0"/>
              <a:t>number3</a:t>
            </a:r>
            <a:r>
              <a:rPr lang="en-US" sz="2400" smtClean="0"/>
              <a:t>] [,...])</a:t>
            </a:r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smtClean="0"/>
              <a:t>SUM(</a:t>
            </a:r>
            <a:r>
              <a:rPr lang="en-US" sz="2400" i="1" smtClean="0"/>
              <a:t>cellRef1</a:t>
            </a:r>
            <a:r>
              <a:rPr lang="en-US" sz="2400" smtClean="0"/>
              <a:t>:</a:t>
            </a:r>
            <a:r>
              <a:rPr lang="en-US" sz="2400" i="1" smtClean="0"/>
              <a:t>cellRef2</a:t>
            </a:r>
            <a:r>
              <a:rPr lang="en-US" sz="2400" smtClean="0"/>
              <a:t>)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87338" y="968375"/>
          <a:ext cx="6569075" cy="3243263"/>
        </p:xfrm>
        <a:graphic>
          <a:graphicData uri="http://schemas.openxmlformats.org/presentationml/2006/ole">
            <p:oleObj spid="_x0000_s58370" name="Image" r:id="rId3" imgW="6019048" imgH="2971429" progId="">
              <p:embed/>
            </p:oleObj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819650" y="4389438"/>
            <a:ext cx="4160838" cy="86042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96633"/>
                </a:solidFill>
              </a:rPr>
              <a:t>Square brackets, [ ], indicate that the argument is optional.</a:t>
            </a: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>
            <a:off x="4471988" y="5019675"/>
            <a:ext cx="328612" cy="439738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3116263" y="4632325"/>
            <a:ext cx="1671637" cy="850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77" name="Picture 9" descr="j03519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38" y="3324225"/>
            <a:ext cx="774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A0CDEB1E-F947-4B1D-AEE6-16701E920CB0}" type="slidenum">
              <a:rPr lang="en-US"/>
              <a:pPr/>
              <a:t>21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</p:spPr>
        <p:txBody>
          <a:bodyPr/>
          <a:lstStyle/>
          <a:p>
            <a:pPr eaLnBrk="1" hangingPunct="1"/>
            <a:r>
              <a:rPr lang="en-US" smtClean="0"/>
              <a:t>SUM – Across and Rectangles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3454400"/>
            <a:ext cx="7772400" cy="301625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SUM(cellRef1:cellRef2)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Can be used for a range in </a:t>
            </a:r>
          </a:p>
          <a:p>
            <a:pPr marL="533400" indent="-533400" eaLnBrk="1" hangingPunct="1"/>
            <a:r>
              <a:rPr lang="en-US" smtClean="0"/>
              <a:t>a column: SUM(B1:B4) = 90</a:t>
            </a:r>
          </a:p>
          <a:p>
            <a:pPr marL="533400" indent="-533400" eaLnBrk="1" hangingPunct="1"/>
            <a:r>
              <a:rPr lang="en-US" smtClean="0"/>
              <a:t>a row, or : SUM(A1:B1) = 62</a:t>
            </a:r>
          </a:p>
          <a:p>
            <a:pPr marL="533400" indent="-533400" eaLnBrk="1" hangingPunct="1"/>
            <a:r>
              <a:rPr lang="en-US" smtClean="0"/>
              <a:t>a rectangle: SUM(A1:B4) = 152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844550" y="1400175"/>
          <a:ext cx="3429000" cy="1960563"/>
        </p:xfrm>
        <a:graphic>
          <a:graphicData uri="http://schemas.openxmlformats.org/presentationml/2006/ole">
            <p:oleObj spid="_x0000_s59394" name="Image" r:id="rId3" imgW="2666667" imgH="1523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873DABAC-6F02-4F35-A71A-2A441433C0AA}" type="slidenum">
              <a:rPr lang="en-US"/>
              <a:pPr/>
              <a:t>22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>Quiz: Excel SUM Function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141605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Which of the following will find the sum of the 4 numbers shown in column A, rows 1 through 4?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974725" y="3203575"/>
            <a:ext cx="38401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/>
              <a:t>a) = sum(50-5)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/>
              <a:t>b) = sum(1A-4A)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/>
              <a:t>c) = sum(1A:4A)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/>
              <a:t>d) = sum(A1:A4)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/>
              <a:t>e) = sum(A1-B4)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4098925" y="2557463"/>
          <a:ext cx="4316413" cy="2466975"/>
        </p:xfrm>
        <a:graphic>
          <a:graphicData uri="http://schemas.openxmlformats.org/presentationml/2006/ole">
            <p:oleObj spid="_x0000_s60418" name="Image" r:id="rId3" imgW="2666667" imgH="15232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BD311790-B69A-448D-85DC-D2D05883E1DE}" type="slidenum">
              <a:rPr lang="en-US"/>
              <a:pPr/>
              <a:t>23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"Reading" a Spreadsheet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229100"/>
            <a:ext cx="8008938" cy="24765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i="1" dirty="0" smtClean="0"/>
              <a:t>What equation should be placed in cell B8?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endParaRPr lang="en-US" sz="1800" dirty="0" smtClean="0"/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From the context of this spreadsheet, cell B8 should be the total hours worked on Monday.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Thus, cell B8</a:t>
            </a:r>
            <a:r>
              <a:rPr lang="en-US" b="1" dirty="0" smtClean="0">
                <a:solidFill>
                  <a:srgbClr val="33CC33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= SUM(B3:B7)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25488" y="1277938"/>
          <a:ext cx="8216900" cy="2805112"/>
        </p:xfrm>
        <a:graphic>
          <a:graphicData uri="http://schemas.openxmlformats.org/presentationml/2006/ole">
            <p:oleObj spid="_x0000_s61442" name="Image" r:id="rId3" imgW="11009524" imgH="37587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1ACB7744-2410-4923-9E45-781FD009FDE6}" type="slidenum">
              <a:rPr lang="en-US"/>
              <a:pPr/>
              <a:t>24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Merged Cells: C1 and D1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323" y="5075400"/>
            <a:ext cx="6603029" cy="1483895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The value of cell C1 is 12.50: </a:t>
            </a:r>
            <a:r>
              <a:rPr lang="en-US" b="1" i="1" dirty="0" smtClean="0"/>
              <a:t>ok, good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However, the value of cell D1 is 0!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7366" y="1214892"/>
            <a:ext cx="7910186" cy="17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arenR"/>
              <a:tabLst>
                <a:tab pos="3657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Cells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arenR"/>
              <a:tabLst>
                <a:tab pos="3657600" algn="l"/>
              </a:tabLst>
              <a:defRPr/>
            </a:pPr>
            <a:r>
              <a:rPr lang="en-US" sz="2400" b="0" kern="0" dirty="0" smtClean="0">
                <a:latin typeface="+mn-lt"/>
              </a:rPr>
              <a:t>Right-click and select: “</a:t>
            </a:r>
            <a:r>
              <a:rPr lang="en-US" sz="2400" kern="0" dirty="0" smtClean="0">
                <a:latin typeface="+mn-lt"/>
              </a:rPr>
              <a:t>Format Cells...</a:t>
            </a:r>
            <a:r>
              <a:rPr lang="en-US" sz="2400" b="0" kern="0" dirty="0" smtClean="0">
                <a:latin typeface="+mn-lt"/>
              </a:rPr>
              <a:t>”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arenR"/>
              <a:tabLst>
                <a:tab pos="3657600" algn="l"/>
              </a:tabLst>
              <a:defRPr/>
            </a:pPr>
            <a:r>
              <a:rPr lang="en-US" sz="2400" b="0" kern="0" dirty="0" smtClean="0">
                <a:latin typeface="+mn-lt"/>
              </a:rPr>
              <a:t>Select the “</a:t>
            </a:r>
            <a:r>
              <a:rPr lang="en-US" sz="2400" kern="0" dirty="0" smtClean="0">
                <a:latin typeface="+mn-lt"/>
              </a:rPr>
              <a:t>Alignment</a:t>
            </a:r>
            <a:r>
              <a:rPr lang="en-US" sz="2400" b="0" kern="0" dirty="0" smtClean="0">
                <a:latin typeface="+mn-lt"/>
              </a:rPr>
              <a:t>” tab of Format Cells dialog.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arenR"/>
              <a:tabLst>
                <a:tab pos="3657600" algn="l"/>
              </a:tabLst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the “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 Cells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Check box.</a:t>
            </a:r>
          </a:p>
        </p:txBody>
      </p:sp>
      <p:pic>
        <p:nvPicPr>
          <p:cNvPr id="2" name="Picture 3" descr="C:\Documents and Settings\joelc\My Documents\My Pictures\Microsoft Clip Organizer\j04417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428" y="5803392"/>
            <a:ext cx="871728" cy="871728"/>
          </a:xfrm>
          <a:prstGeom prst="rect">
            <a:avLst/>
          </a:prstGeom>
          <a:noFill/>
        </p:spPr>
      </p:pic>
      <p:pic>
        <p:nvPicPr>
          <p:cNvPr id="12" name="Picture 11" descr="Lab4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18" y="3216858"/>
            <a:ext cx="6088685" cy="16540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60C7A146-31BB-4EB9-B6DC-0ADE784F889C}" type="slidenum">
              <a:rPr lang="en-US"/>
              <a:pPr/>
              <a:t>25</a:t>
            </a:fld>
            <a:endParaRPr lang="en-US" dirty="0"/>
          </a:p>
        </p:txBody>
      </p:sp>
      <p:graphicFrame>
        <p:nvGraphicFramePr>
          <p:cNvPr id="29698" name="Object 12"/>
          <p:cNvGraphicFramePr>
            <a:graphicFrameLocks noChangeAspect="1"/>
          </p:cNvGraphicFramePr>
          <p:nvPr/>
        </p:nvGraphicFramePr>
        <p:xfrm>
          <a:off x="285750" y="3865563"/>
          <a:ext cx="4076700" cy="2603500"/>
        </p:xfrm>
        <a:graphic>
          <a:graphicData uri="http://schemas.openxmlformats.org/presentationml/2006/ole">
            <p:oleObj spid="_x0000_s62466" name="Image" r:id="rId3" imgW="4076190" imgH="2603175" progId="">
              <p:embed/>
            </p:oleObj>
          </a:graphicData>
        </a:graphic>
      </p:graphicFrame>
      <p:graphicFrame>
        <p:nvGraphicFramePr>
          <p:cNvPr id="29699" name="Object 11"/>
          <p:cNvGraphicFramePr>
            <a:graphicFrameLocks noChangeAspect="1"/>
          </p:cNvGraphicFramePr>
          <p:nvPr/>
        </p:nvGraphicFramePr>
        <p:xfrm>
          <a:off x="4406900" y="1287463"/>
          <a:ext cx="4603750" cy="4065587"/>
        </p:xfrm>
        <a:graphic>
          <a:graphicData uri="http://schemas.openxmlformats.org/presentationml/2006/ole">
            <p:oleObj spid="_x0000_s62467" name="Image" r:id="rId4" imgW="6717460" imgH="5930159" progId="">
              <p:embed/>
            </p:oleObj>
          </a:graphicData>
        </a:graphic>
      </p:graphicFrame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Cells: Alignment Tab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289050"/>
            <a:ext cx="3740150" cy="2484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Select </a:t>
            </a:r>
            <a:r>
              <a:rPr lang="en-US" sz="2400" b="1" i="1" dirty="0" smtClean="0">
                <a:sym typeface="Wingdings" pitchFamily="2" charset="2"/>
              </a:rPr>
              <a:t>Cells...</a:t>
            </a:r>
            <a:r>
              <a:rPr lang="en-US" sz="2400" dirty="0" smtClean="0">
                <a:sym typeface="Wingdings" pitchFamily="2" charset="2"/>
              </a:rPr>
              <a:t> option from the </a:t>
            </a:r>
            <a:r>
              <a:rPr lang="en-US" sz="2400" b="1" i="1" dirty="0" smtClean="0">
                <a:sym typeface="Wingdings" pitchFamily="2" charset="2"/>
              </a:rPr>
              <a:t>Format</a:t>
            </a:r>
            <a:r>
              <a:rPr lang="en-US" sz="2400" dirty="0" smtClean="0">
                <a:sym typeface="Wingdings" pitchFamily="2" charset="2"/>
              </a:rPr>
              <a:t> Menu.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Center (</a:t>
            </a:r>
            <a:r>
              <a:rPr lang="en-US" sz="2400" dirty="0" err="1" smtClean="0">
                <a:sym typeface="Wingdings" pitchFamily="2" charset="2"/>
              </a:rPr>
              <a:t>Hor</a:t>
            </a:r>
            <a:r>
              <a:rPr lang="en-US" sz="2400" dirty="0" smtClean="0">
                <a:sym typeface="Wingdings" pitchFamily="2" charset="2"/>
              </a:rPr>
              <a:t> &amp; </a:t>
            </a:r>
            <a:r>
              <a:rPr lang="en-US" sz="2400" dirty="0" err="1" smtClean="0">
                <a:sym typeface="Wingdings" pitchFamily="2" charset="2"/>
              </a:rPr>
              <a:t>Vert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Wrap Text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Merge Cells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965575" y="2362200"/>
            <a:ext cx="795338" cy="904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989388" y="2378075"/>
            <a:ext cx="750887" cy="5207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2805113" y="2755900"/>
            <a:ext cx="1847850" cy="79375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2914650" y="3240088"/>
            <a:ext cx="1738313" cy="722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60C7A146-31BB-4EB9-B6DC-0ADE784F889C}" type="slidenum">
              <a:rPr lang="en-US"/>
              <a:pPr/>
              <a:t>26</a:t>
            </a:fld>
            <a:endParaRPr lang="en-US" dirty="0"/>
          </a:p>
        </p:txBody>
      </p:sp>
      <p:graphicFrame>
        <p:nvGraphicFramePr>
          <p:cNvPr id="29698" name="Object 12"/>
          <p:cNvGraphicFramePr>
            <a:graphicFrameLocks noChangeAspect="1"/>
          </p:cNvGraphicFramePr>
          <p:nvPr/>
        </p:nvGraphicFramePr>
        <p:xfrm>
          <a:off x="285750" y="3865563"/>
          <a:ext cx="4076700" cy="2603500"/>
        </p:xfrm>
        <a:graphic>
          <a:graphicData uri="http://schemas.openxmlformats.org/presentationml/2006/ole">
            <p:oleObj spid="_x0000_s81922" name="Image" r:id="rId3" imgW="4076190" imgH="2603175" progId="">
              <p:embed/>
            </p:oleObj>
          </a:graphicData>
        </a:graphic>
      </p:graphicFrame>
      <p:graphicFrame>
        <p:nvGraphicFramePr>
          <p:cNvPr id="29699" name="Object 11"/>
          <p:cNvGraphicFramePr>
            <a:graphicFrameLocks noChangeAspect="1"/>
          </p:cNvGraphicFramePr>
          <p:nvPr/>
        </p:nvGraphicFramePr>
        <p:xfrm>
          <a:off x="4406900" y="1287463"/>
          <a:ext cx="4603750" cy="4065587"/>
        </p:xfrm>
        <a:graphic>
          <a:graphicData uri="http://schemas.openxmlformats.org/presentationml/2006/ole">
            <p:oleObj spid="_x0000_s81923" name="Image" r:id="rId4" imgW="6717460" imgH="5930159" progId="">
              <p:embed/>
            </p:oleObj>
          </a:graphicData>
        </a:graphic>
      </p:graphicFrame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Cells: Alignment Tab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289050"/>
            <a:ext cx="3740150" cy="2484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Select </a:t>
            </a:r>
            <a:r>
              <a:rPr lang="en-US" sz="2400" b="1" i="1" dirty="0" smtClean="0">
                <a:sym typeface="Wingdings" pitchFamily="2" charset="2"/>
              </a:rPr>
              <a:t>Cells...</a:t>
            </a:r>
            <a:r>
              <a:rPr lang="en-US" sz="2400" dirty="0" smtClean="0">
                <a:sym typeface="Wingdings" pitchFamily="2" charset="2"/>
              </a:rPr>
              <a:t> option from the </a:t>
            </a:r>
            <a:r>
              <a:rPr lang="en-US" sz="2400" b="1" i="1" dirty="0" smtClean="0">
                <a:sym typeface="Wingdings" pitchFamily="2" charset="2"/>
              </a:rPr>
              <a:t>Format</a:t>
            </a:r>
            <a:r>
              <a:rPr lang="en-US" sz="2400" dirty="0" smtClean="0">
                <a:sym typeface="Wingdings" pitchFamily="2" charset="2"/>
              </a:rPr>
              <a:t> Menu.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Center (</a:t>
            </a:r>
            <a:r>
              <a:rPr lang="en-US" sz="2400" dirty="0" err="1" smtClean="0">
                <a:sym typeface="Wingdings" pitchFamily="2" charset="2"/>
              </a:rPr>
              <a:t>Hor</a:t>
            </a:r>
            <a:r>
              <a:rPr lang="en-US" sz="2400" dirty="0" smtClean="0">
                <a:sym typeface="Wingdings" pitchFamily="2" charset="2"/>
              </a:rPr>
              <a:t> &amp; </a:t>
            </a:r>
            <a:r>
              <a:rPr lang="en-US" sz="2400" dirty="0" err="1" smtClean="0">
                <a:sym typeface="Wingdings" pitchFamily="2" charset="2"/>
              </a:rPr>
              <a:t>Vert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Wrap Text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Merge Cells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965575" y="2362200"/>
            <a:ext cx="795338" cy="904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989388" y="2378075"/>
            <a:ext cx="750887" cy="5207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2805113" y="2755900"/>
            <a:ext cx="1847850" cy="79375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2914650" y="3240088"/>
            <a:ext cx="1738313" cy="722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74660" y="5988424"/>
            <a:ext cx="281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Demo Here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F2E91A25-20A1-47FA-88A2-73D1669E8688}" type="slidenum">
              <a:rPr lang="en-US"/>
              <a:pPr/>
              <a:t>27</a:t>
            </a:fld>
            <a:endParaRPr lang="en-US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title"/>
          </p:nvPr>
        </p:nvSpPr>
        <p:spPr>
          <a:xfrm>
            <a:off x="777875" y="277813"/>
            <a:ext cx="7962900" cy="712787"/>
          </a:xfrm>
        </p:spPr>
        <p:txBody>
          <a:bodyPr/>
          <a:lstStyle/>
          <a:p>
            <a:pPr eaLnBrk="1" hangingPunct="1"/>
            <a:r>
              <a:rPr lang="en-US" smtClean="0"/>
              <a:t>Format Cells: Orientation &amp; Wrap Text</a:t>
            </a:r>
          </a:p>
        </p:txBody>
      </p:sp>
      <p:sp>
        <p:nvSpPr>
          <p:cNvPr id="307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29225" y="5781675"/>
            <a:ext cx="3502025" cy="509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ym typeface="Wingdings" pitchFamily="2" charset="2"/>
              </a:rPr>
              <a:t>Orientation: 90 degrees</a:t>
            </a:r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>
            <a:off x="3965575" y="2362200"/>
            <a:ext cx="795338" cy="904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3989388" y="2378075"/>
            <a:ext cx="750887" cy="5207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22" name="Object 14"/>
          <p:cNvGraphicFramePr>
            <a:graphicFrameLocks noChangeAspect="1"/>
          </p:cNvGraphicFramePr>
          <p:nvPr/>
        </p:nvGraphicFramePr>
        <p:xfrm>
          <a:off x="3411538" y="1311275"/>
          <a:ext cx="5497512" cy="4262438"/>
        </p:xfrm>
        <a:graphic>
          <a:graphicData uri="http://schemas.openxmlformats.org/presentationml/2006/ole">
            <p:oleObj spid="_x0000_s63490" name="Image" r:id="rId3" imgW="6717460" imgH="5206349" progId="">
              <p:embed/>
            </p:oleObj>
          </a:graphicData>
        </a:graphic>
      </p:graphicFrame>
      <p:graphicFrame>
        <p:nvGraphicFramePr>
          <p:cNvPr id="30723" name="Object 15"/>
          <p:cNvGraphicFramePr>
            <a:graphicFrameLocks noChangeAspect="1"/>
          </p:cNvGraphicFramePr>
          <p:nvPr/>
        </p:nvGraphicFramePr>
        <p:xfrm>
          <a:off x="838200" y="2495550"/>
          <a:ext cx="774700" cy="2286000"/>
        </p:xfrm>
        <a:graphic>
          <a:graphicData uri="http://schemas.openxmlformats.org/presentationml/2006/ole">
            <p:oleObj spid="_x0000_s63491" name="Image" r:id="rId4" imgW="774330" imgH="2285714" progId="">
              <p:embed/>
            </p:oleObj>
          </a:graphicData>
        </a:graphic>
      </p:graphicFrame>
      <p:graphicFrame>
        <p:nvGraphicFramePr>
          <p:cNvPr id="30724" name="Object 16"/>
          <p:cNvGraphicFramePr>
            <a:graphicFrameLocks noChangeAspect="1"/>
          </p:cNvGraphicFramePr>
          <p:nvPr/>
        </p:nvGraphicFramePr>
        <p:xfrm>
          <a:off x="1814513" y="2484438"/>
          <a:ext cx="774700" cy="2286000"/>
        </p:xfrm>
        <a:graphic>
          <a:graphicData uri="http://schemas.openxmlformats.org/presentationml/2006/ole">
            <p:oleObj spid="_x0000_s63492" name="Image" r:id="rId5" imgW="774330" imgH="2285714" progId="">
              <p:embed/>
            </p:oleObj>
          </a:graphicData>
        </a:graphic>
      </p:graphicFrame>
      <p:sp>
        <p:nvSpPr>
          <p:cNvPr id="30730" name="Rectangle 17"/>
          <p:cNvSpPr>
            <a:spLocks noChangeArrowheads="1"/>
          </p:cNvSpPr>
          <p:nvPr/>
        </p:nvSpPr>
        <p:spPr bwMode="auto">
          <a:xfrm>
            <a:off x="754063" y="5141913"/>
            <a:ext cx="2038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 b="0">
                <a:sym typeface="Wingdings" pitchFamily="2" charset="2"/>
              </a:rPr>
              <a:t>Wrap Text: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000" b="0">
                <a:sym typeface="Wingdings" pitchFamily="2" charset="2"/>
              </a:rPr>
              <a:t>Unchecked &amp;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000" b="0">
                <a:sym typeface="Wingdings" pitchFamily="2" charset="2"/>
              </a:rPr>
              <a:t>Checked</a:t>
            </a:r>
          </a:p>
        </p:txBody>
      </p:sp>
      <p:sp>
        <p:nvSpPr>
          <p:cNvPr id="30731" name="Line 8"/>
          <p:cNvSpPr>
            <a:spLocks noChangeShapeType="1"/>
          </p:cNvSpPr>
          <p:nvPr/>
        </p:nvSpPr>
        <p:spPr bwMode="auto">
          <a:xfrm flipV="1">
            <a:off x="2219325" y="4051300"/>
            <a:ext cx="1555750" cy="12557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9"/>
          <p:cNvSpPr>
            <a:spLocks noChangeShapeType="1"/>
          </p:cNvSpPr>
          <p:nvPr/>
        </p:nvSpPr>
        <p:spPr bwMode="auto">
          <a:xfrm flipH="1" flipV="1">
            <a:off x="8072438" y="4383088"/>
            <a:ext cx="7937" cy="14636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Rectangle 18"/>
          <p:cNvSpPr>
            <a:spLocks noChangeArrowheads="1"/>
          </p:cNvSpPr>
          <p:nvPr/>
        </p:nvSpPr>
        <p:spPr bwMode="auto">
          <a:xfrm>
            <a:off x="677863" y="1260475"/>
            <a:ext cx="25876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 b="0">
                <a:sym typeface="Wingdings" pitchFamily="2" charset="2"/>
              </a:rPr>
              <a:t>Text Alignment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000" b="0">
                <a:sym typeface="Wingdings" pitchFamily="2" charset="2"/>
              </a:rPr>
              <a:t>Horizontal: Center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000" b="0">
                <a:sym typeface="Wingdings" pitchFamily="2" charset="2"/>
              </a:rPr>
              <a:t>Vertical: Bottom</a:t>
            </a:r>
          </a:p>
        </p:txBody>
      </p:sp>
      <p:sp>
        <p:nvSpPr>
          <p:cNvPr id="30734" name="Line 19"/>
          <p:cNvSpPr>
            <a:spLocks noChangeShapeType="1"/>
          </p:cNvSpPr>
          <p:nvPr/>
        </p:nvSpPr>
        <p:spPr bwMode="auto">
          <a:xfrm>
            <a:off x="3167063" y="1976438"/>
            <a:ext cx="577850" cy="6461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>
            <a:off x="2990850" y="2228850"/>
            <a:ext cx="788988" cy="9937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1BE4D924-7CDB-4D66-AF62-3060C967A224}" type="slidenum">
              <a:rPr lang="en-US"/>
              <a:pPr/>
              <a:t>28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Quiz: Excel Reading a Spreadsheet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229100"/>
            <a:ext cx="8008938" cy="2198688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sz="2400" smtClean="0"/>
              <a:t>Which is the best formula to enter in cell G3?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sz="2400" smtClean="0"/>
              <a:t>a) =sum(B3:F3)	d) =2 + 8 + 4 + 8 + 1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sz="2400" smtClean="0"/>
              <a:t>b) =sum(B3:F7)	e) =25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sz="2400" smtClean="0"/>
              <a:t>c) =sum(B3:B7)</a:t>
            </a:r>
            <a:endParaRPr 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725488" y="1277938"/>
          <a:ext cx="8216900" cy="2805112"/>
        </p:xfrm>
        <a:graphic>
          <a:graphicData uri="http://schemas.openxmlformats.org/presentationml/2006/ole">
            <p:oleObj spid="_x0000_s64514" name="Image" r:id="rId3" imgW="11009524" imgH="37587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1417FC88-4C1D-4639-8E2A-472E935B15D0}" type="slidenum">
              <a:rPr lang="en-US"/>
              <a:pPr/>
              <a:t>29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Quiz: Excel Evaluate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229100"/>
            <a:ext cx="8008938" cy="2198688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What is the value of =D1*B3?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a) 0	d) 25.00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b) 24	e) 14.50</a:t>
            </a:r>
          </a:p>
          <a:p>
            <a:pPr marL="533400" indent="-533400" eaLnBrk="1" hangingPunct="1">
              <a:buFont typeface="Wingdings" pitchFamily="2" charset="2"/>
              <a:buNone/>
              <a:tabLst>
                <a:tab pos="3657600" algn="l"/>
              </a:tabLst>
            </a:pPr>
            <a:r>
              <a:rPr lang="en-US" dirty="0" smtClean="0"/>
              <a:t>c) 24.50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25488" y="1277938"/>
          <a:ext cx="8216900" cy="2805112"/>
        </p:xfrm>
        <a:graphic>
          <a:graphicData uri="http://schemas.openxmlformats.org/presentationml/2006/ole">
            <p:oleObj spid="_x0000_s65538" name="Image" r:id="rId3" imgW="11009524" imgH="3758730" progId="">
              <p:embed/>
            </p:oleObj>
          </a:graphicData>
        </a:graphic>
      </p:graphicFrame>
      <p:pic>
        <p:nvPicPr>
          <p:cNvPr id="13318" name="Picture 6" descr="C:\Documents and Settings\joelc\My Documents\My Pictures\Microsoft Clip Organizer\j044192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5127" y="4286250"/>
            <a:ext cx="176879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the Online Tutorials (Especially if you have little to no experience with Excel)</a:t>
            </a:r>
          </a:p>
          <a:p>
            <a:r>
              <a:rPr lang="en-US" dirty="0" smtClean="0"/>
              <a:t>Read the Front Material for the lab</a:t>
            </a:r>
          </a:p>
          <a:p>
            <a:pPr lvl="1"/>
            <a:r>
              <a:rPr lang="en-US" dirty="0" smtClean="0"/>
              <a:t>There is material in there you need</a:t>
            </a:r>
          </a:p>
          <a:p>
            <a:pPr lvl="1"/>
            <a:r>
              <a:rPr lang="en-US" dirty="0" smtClean="0"/>
              <a:t>There are rules about how to make your spreadsheets that will effect your grades</a:t>
            </a:r>
          </a:p>
          <a:p>
            <a:pPr lvl="1"/>
            <a:r>
              <a:rPr lang="en-US" dirty="0" smtClean="0"/>
              <a:t>Useful information about common errors</a:t>
            </a:r>
          </a:p>
          <a:p>
            <a:pPr lvl="1"/>
            <a:r>
              <a:rPr lang="en-US" dirty="0" smtClean="0"/>
              <a:t>Details of the evils of “Hard Coded” values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Absolute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772400" cy="1676400"/>
          </a:xfrm>
        </p:spPr>
        <p:txBody>
          <a:bodyPr/>
          <a:lstStyle/>
          <a:p>
            <a:pPr>
              <a:spcBef>
                <a:spcPts val="1800"/>
              </a:spcBef>
              <a:buNone/>
              <a:tabLst>
                <a:tab pos="1317625" algn="l"/>
              </a:tabLst>
            </a:pPr>
            <a:r>
              <a:rPr lang="en-US" sz="3600" b="1" dirty="0" smtClean="0">
                <a:solidFill>
                  <a:srgbClr val="996633"/>
                </a:solidFill>
              </a:rPr>
              <a:t>A1	</a:t>
            </a:r>
            <a:r>
              <a:rPr lang="en-US" dirty="0" smtClean="0"/>
              <a:t>Relative Reference</a:t>
            </a:r>
          </a:p>
          <a:p>
            <a:pPr>
              <a:spcBef>
                <a:spcPts val="1800"/>
              </a:spcBef>
              <a:buNone/>
              <a:tabLst>
                <a:tab pos="1317625" algn="l"/>
              </a:tabLst>
            </a:pPr>
            <a:r>
              <a:rPr lang="en-US" sz="3600" b="1" dirty="0" smtClean="0">
                <a:solidFill>
                  <a:srgbClr val="996633"/>
                </a:solidFill>
              </a:rPr>
              <a:t>$A$1	</a:t>
            </a:r>
            <a:r>
              <a:rPr lang="en-US" dirty="0" smtClean="0"/>
              <a:t>Absolute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the Online Tutorials (Especially if you have little to no experience with Excel)</a:t>
            </a:r>
          </a:p>
          <a:p>
            <a:r>
              <a:rPr lang="en-US" dirty="0" smtClean="0"/>
              <a:t>Read the Front Material for the lab</a:t>
            </a:r>
          </a:p>
          <a:p>
            <a:pPr lvl="1"/>
            <a:r>
              <a:rPr lang="en-US" dirty="0" smtClean="0"/>
              <a:t>There is material in there you need</a:t>
            </a:r>
          </a:p>
          <a:p>
            <a:pPr lvl="1"/>
            <a:r>
              <a:rPr lang="en-US" dirty="0" smtClean="0"/>
              <a:t>There are rules about how to make your spreadsheets that will effect your grades</a:t>
            </a:r>
          </a:p>
          <a:p>
            <a:pPr lvl="1"/>
            <a:r>
              <a:rPr lang="en-US" dirty="0" smtClean="0"/>
              <a:t>Useful information about common errors</a:t>
            </a:r>
          </a:p>
          <a:p>
            <a:pPr lvl="1"/>
            <a:r>
              <a:rPr lang="en-US" dirty="0" smtClean="0"/>
              <a:t>Details of the evils of “Hard Coded” values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DE88-2758-40A0-957D-13C1B60490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309" y="5555673"/>
            <a:ext cx="80910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dirty="0" smtClean="0"/>
              <a:t>I know that it is tempting to skip this material, but it is vital for this lab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1A5CA7C8-4A8B-44D7-8422-0A635A7CBB8D}" type="slidenum">
              <a:rPr lang="en-US"/>
              <a:pPr/>
              <a:t>5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Paper Spreadsheets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851150"/>
            <a:ext cx="7889875" cy="3590925"/>
          </a:xfrm>
        </p:spPr>
        <p:txBody>
          <a:bodyPr/>
          <a:lstStyle/>
          <a:p>
            <a:pPr lvl="1" eaLnBrk="1" hangingPunct="1"/>
            <a:r>
              <a:rPr lang="en-US" sz="2200" dirty="0" smtClean="0"/>
              <a:t>Columns for categories of expenditures across the top, </a:t>
            </a:r>
          </a:p>
          <a:p>
            <a:pPr lvl="1" eaLnBrk="1" hangingPunct="1"/>
            <a:r>
              <a:rPr lang="en-US" sz="2200" dirty="0" smtClean="0"/>
              <a:t>Invoices listed down the left margin, </a:t>
            </a:r>
          </a:p>
          <a:p>
            <a:pPr lvl="1" eaLnBrk="1" hangingPunct="1"/>
            <a:r>
              <a:rPr lang="en-US" sz="2200" dirty="0" smtClean="0"/>
              <a:t>The amount of each payment in the cell where its row and column intersect.</a:t>
            </a:r>
          </a:p>
          <a:p>
            <a:pPr eaLnBrk="1" hangingPunct="1"/>
            <a:r>
              <a:rPr lang="en-US" sz="2400" dirty="0" smtClean="0"/>
              <a:t>Traditionally, these were "spread" across facing pages of a bound ledger (book for keeping accounting records) or on oversized sheets of paper ruled into rows and columns in that format and approximately twice as wide as ordinary paper.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09613" y="1301750"/>
            <a:ext cx="4598987" cy="1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 b="0" dirty="0"/>
              <a:t>The word "spreadsheet" came to mean the format used to present book-keeping ledgers: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214938" y="158750"/>
          <a:ext cx="3709987" cy="2678113"/>
        </p:xfrm>
        <a:graphic>
          <a:graphicData uri="http://schemas.openxmlformats.org/presentationml/2006/ole">
            <p:oleObj spid="_x0000_s53250" name="Image" r:id="rId3" imgW="6984127" imgH="50412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376C4E57-8A9C-4F72-B25E-2C78ECBFCA39}" type="slidenum">
              <a:rPr lang="en-US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Spreadsheets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sz="2400" smtClean="0"/>
              <a:t>Simulates a paper spreadsheet. 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smtClean="0"/>
              <a:t>Displays multiple cells that together make up a grid consisting of rows and columns, each cell containing either alphanumeric text or numeric values. 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smtClean="0"/>
              <a:t>Cell may alternatively contain a formula that defines how the contents of that cell is to be calculated from the contents of any other cell (or combination of cells) each time any cell is updated. 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smtClean="0"/>
              <a:t>Frequently used for financial information because of their ability to re-calculate the entire sheet automatically after a change to a single cell is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AEEB09BA-BFD8-4654-9F6F-FF76EDD7A7E0}" type="slidenum">
              <a:rPr lang="en-US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Computer Spreadsheets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sz="2400" dirty="0" smtClean="0"/>
              <a:t>In 1971, Rene K. </a:t>
            </a:r>
            <a:r>
              <a:rPr lang="en-US" sz="2400" dirty="0" err="1" smtClean="0"/>
              <a:t>Pardo</a:t>
            </a:r>
            <a:r>
              <a:rPr lang="en-US" sz="2400" dirty="0" smtClean="0"/>
              <a:t> and Remy Landau filed a patent on a spreadsheet related algorithm. 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dirty="0" err="1" smtClean="0"/>
              <a:t>Visicalc</a:t>
            </a:r>
            <a:r>
              <a:rPr lang="en-US" sz="2400" dirty="0" smtClean="0"/>
              <a:t> is usually considered the first electronic spreadsheet, and it helped turn the Apple II computer into a success and greatly assisted in their widespread application. 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dirty="0" smtClean="0"/>
              <a:t>Lotus 1-2-3 was the leading spreadsheet of DOS era.</a:t>
            </a:r>
          </a:p>
          <a:p>
            <a:pPr eaLnBrk="1" hangingPunct="1">
              <a:spcBef>
                <a:spcPct val="55000"/>
              </a:spcBef>
            </a:pPr>
            <a:r>
              <a:rPr lang="en-US" sz="2400" dirty="0" smtClean="0"/>
              <a:t>Excel is now generally considered to have the largest market share.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C9EDFAC6-6ED8-46F6-93CC-14F3A56F8F84}" type="slidenum">
              <a:rPr lang="en-US"/>
              <a:pPr/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1295400"/>
            <a:ext cx="7745412" cy="5246688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smtClean="0"/>
              <a:t>Microsoft Excel is a spreadsheet application written and distributed by Microsoft for Microsoft Windows and Mac OS X. </a:t>
            </a:r>
          </a:p>
          <a:p>
            <a:pPr eaLnBrk="1" hangingPunct="1">
              <a:spcBef>
                <a:spcPct val="55000"/>
              </a:spcBef>
            </a:pPr>
            <a:r>
              <a:rPr lang="en-US" smtClean="0"/>
              <a:t>It features calculation, graphing tools, pivot tables and, except for Excel 2008 for Mac OS X, a macro programming language called VBA (Visual Basic for Applications). </a:t>
            </a:r>
          </a:p>
          <a:p>
            <a:pPr eaLnBrk="1" hangingPunct="1">
              <a:spcBef>
                <a:spcPct val="55000"/>
              </a:spcBef>
            </a:pPr>
            <a:r>
              <a:rPr lang="en-US" smtClean="0"/>
              <a:t>It is overwhelmingly the dominant spreadsheet application available for these platforms and has been so since version 5 in 1993.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8071583C-29E0-4A40-B713-DC947279A94B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47838"/>
            <a:ext cx="7772400" cy="1558925"/>
          </a:xfrm>
        </p:spPr>
        <p:txBody>
          <a:bodyPr/>
          <a:lstStyle/>
          <a:p>
            <a:pPr eaLnBrk="1" hangingPunct="1"/>
            <a:r>
              <a:rPr lang="en-US" smtClean="0"/>
              <a:t>Saying your software is the best in the world "because more people use" it is like saying McDonalds makes the best food in the world.</a:t>
            </a:r>
          </a:p>
        </p:txBody>
      </p:sp>
      <p:pic>
        <p:nvPicPr>
          <p:cNvPr id="37893" name="Picture 4" descr="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5" y="3257550"/>
            <a:ext cx="34099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logo_excel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516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878513" y="3184525"/>
            <a:ext cx="228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--unknown author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4199</TotalTime>
  <Words>1442</Words>
  <Application>Microsoft Office PowerPoint</Application>
  <PresentationFormat>On-screen Show (4:3)</PresentationFormat>
  <Paragraphs>207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Layers</vt:lpstr>
      <vt:lpstr>Image</vt:lpstr>
      <vt:lpstr>CS-150L Computing for Business Students Lab 3 – Excel Basics</vt:lpstr>
      <vt:lpstr>Lab 3 Skills</vt:lpstr>
      <vt:lpstr>Lab 3 Preparation</vt:lpstr>
      <vt:lpstr>Lab 3 Preparation</vt:lpstr>
      <vt:lpstr>Paper Spreadsheets</vt:lpstr>
      <vt:lpstr>Computer Spreadsheets</vt:lpstr>
      <vt:lpstr>History of Computer Spreadsheets</vt:lpstr>
      <vt:lpstr>Excel</vt:lpstr>
      <vt:lpstr>Excel</vt:lpstr>
      <vt:lpstr>Welcome To Excel</vt:lpstr>
      <vt:lpstr>Excel: Rows, Columns, and Cells</vt:lpstr>
      <vt:lpstr>Relative and Absolute Reference</vt:lpstr>
      <vt:lpstr>Credit, Debit, and Balance</vt:lpstr>
      <vt:lpstr>Credit?, Debit?: Look to the Balance</vt:lpstr>
      <vt:lpstr>Quiz: Excel Cell Value</vt:lpstr>
      <vt:lpstr>Excel Functions and Arguments</vt:lpstr>
      <vt:lpstr>Excel Formula</vt:lpstr>
      <vt:lpstr>Excel Operators</vt:lpstr>
      <vt:lpstr>Excel Addition</vt:lpstr>
      <vt:lpstr>SUM: Using Cell Ranges</vt:lpstr>
      <vt:lpstr>SUM – Across and Rectangles</vt:lpstr>
      <vt:lpstr>Quiz: Excel SUM Function</vt:lpstr>
      <vt:lpstr>"Reading" a Spreadsheet</vt:lpstr>
      <vt:lpstr>Merged Cells: C1 and D1</vt:lpstr>
      <vt:lpstr>Format Cells: Alignment Tab</vt:lpstr>
      <vt:lpstr>Format Cells: Alignment Tab</vt:lpstr>
      <vt:lpstr>Format Cells: Orientation &amp; Wrap Text</vt:lpstr>
      <vt:lpstr>Quiz: Excel Reading a Spreadsheet</vt:lpstr>
      <vt:lpstr>Quiz: Excel Evaluate</vt:lpstr>
      <vt:lpstr>Relative and Absolute Reference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IT UNM</cp:lastModifiedBy>
  <cp:revision>197</cp:revision>
  <dcterms:created xsi:type="dcterms:W3CDTF">2007-11-20T15:05:15Z</dcterms:created>
  <dcterms:modified xsi:type="dcterms:W3CDTF">2010-09-08T21:16:05Z</dcterms:modified>
</cp:coreProperties>
</file>