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8"/>
  </p:notesMasterIdLst>
  <p:handoutMasterIdLst>
    <p:handoutMasterId r:id="rId79"/>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95" r:id="rId70"/>
    <p:sldId id="396" r:id="rId71"/>
    <p:sldId id="397" r:id="rId72"/>
    <p:sldId id="398" r:id="rId73"/>
    <p:sldId id="390" r:id="rId74"/>
    <p:sldId id="409" r:id="rId75"/>
    <p:sldId id="399" r:id="rId76"/>
    <p:sldId id="410" r:id="rId77"/>
  </p:sldIdLst>
  <p:sldSz cx="9144000" cy="6858000" type="screen4x3"/>
  <p:notesSz cx="6858000" cy="9144000"/>
  <p:embeddedFontLst>
    <p:embeddedFont>
      <p:font typeface="Calibri" panose="020F0502020204030204" pitchFamily="34" charset="0"/>
      <p:regular r:id="rId80"/>
      <p:bold r:id="rId81"/>
      <p:italic r:id="rId82"/>
      <p:boldItalic r:id="rId83"/>
    </p:embeddedFont>
    <p:embeddedFont>
      <p:font typeface="Cambria Math" panose="02040503050406030204" pitchFamily="18" charset="0"/>
      <p:regular r:id="rId84"/>
    </p:embeddedFont>
    <p:embeddedFont>
      <p:font typeface="Constantia" panose="02030602050306030303" pitchFamily="18" charset="0"/>
      <p:regular r:id="rId85"/>
      <p:bold r:id="rId86"/>
      <p:italic r:id="rId87"/>
      <p:boldItalic r:id="rId88"/>
    </p:embeddedFont>
    <p:embeddedFont>
      <p:font typeface="Wingdings 2" pitchFamily="2" charset="2"/>
      <p:regular r:id="rId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447" autoAdjust="0"/>
  </p:normalViewPr>
  <p:slideViewPr>
    <p:cSldViewPr>
      <p:cViewPr varScale="1">
        <p:scale>
          <a:sx n="63" d="100"/>
          <a:sy n="63" d="100"/>
        </p:scale>
        <p:origin x="10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3/5/19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624661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3/5/19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319266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3/5/19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3/5/19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3/5/19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5.png"/><Relationship Id="rId5" Type="http://schemas.openxmlformats.org/officeDocument/2006/relationships/tags" Target="../tags/tag8.xml"/><Relationship Id="rId10" Type="http://schemas.openxmlformats.org/officeDocument/2006/relationships/image" Target="../media/image14.png"/><Relationship Id="rId4" Type="http://schemas.openxmlformats.org/officeDocument/2006/relationships/tags" Target="../tags/tag7.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1.png"/><Relationship Id="rId17" Type="http://schemas.openxmlformats.org/officeDocument/2006/relationships/image" Target="../media/image10.png"/><Relationship Id="rId2" Type="http://schemas.openxmlformats.org/officeDocument/2006/relationships/tags" Target="../tags/tag12.xml"/><Relationship Id="rId16" Type="http://schemas.openxmlformats.org/officeDocument/2006/relationships/image" Target="../media/image2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19.png"/><Relationship Id="rId10" Type="http://schemas.openxmlformats.org/officeDocument/2006/relationships/tags" Target="../tags/tag20.xml"/><Relationship Id="rId19" Type="http://schemas.openxmlformats.org/officeDocument/2006/relationships/image" Target="../media/image22.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5.xml"/><Relationship Id="rId7" Type="http://schemas.openxmlformats.org/officeDocument/2006/relationships/image" Target="../media/image2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29.png"/><Relationship Id="rId5" Type="http://schemas.openxmlformats.org/officeDocument/2006/relationships/tags" Target="../tags/tag27.xml"/><Relationship Id="rId10" Type="http://schemas.openxmlformats.org/officeDocument/2006/relationships/image" Target="../media/image28.png"/><Relationship Id="rId4" Type="http://schemas.openxmlformats.org/officeDocument/2006/relationships/tags" Target="../tags/tag26.xml"/><Relationship Id="rId9"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4.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3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8.png"/><Relationship Id="rId5" Type="http://schemas.openxmlformats.org/officeDocument/2006/relationships/tags" Target="../tags/tag36.xml"/><Relationship Id="rId10" Type="http://schemas.openxmlformats.org/officeDocument/2006/relationships/image" Target="../media/image37.png"/><Relationship Id="rId4" Type="http://schemas.openxmlformats.org/officeDocument/2006/relationships/tags" Target="../tags/tag35.xml"/><Relationship Id="rId9"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0.xml"/><Relationship Id="rId7" Type="http://schemas.openxmlformats.org/officeDocument/2006/relationships/image" Target="../media/image3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4.xml"/><Relationship Id="rId7" Type="http://schemas.openxmlformats.org/officeDocument/2006/relationships/image" Target="../media/image40.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2.png"/><Relationship Id="rId4" Type="http://schemas.openxmlformats.org/officeDocument/2006/relationships/tags" Target="../tags/tag45.xml"/><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49.xml"/><Relationship Id="rId7" Type="http://schemas.openxmlformats.org/officeDocument/2006/relationships/image" Target="../media/image2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4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49.png"/><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a:t>Here is a 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a:t>
            </a:r>
            <a:r>
              <a:rPr lang="en-US">
                <a:latin typeface="Cambria Math" pitchFamily="18" charset="0"/>
                <a:ea typeface="Cambria Math" pitchFamily="18" charset="0"/>
              </a:rPr>
              <a:t>the 14</a:t>
            </a:r>
            <a:r>
              <a:rPr lang="en-US" baseline="3000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14 is returned.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p:sp>
        <p:nvSpPr>
          <p:cNvPr id="3" name="Content Placeholder 2"/>
          <p:cNvSpPr>
            <a:spLocks noGrp="1"/>
          </p:cNvSpPr>
          <p:nvPr>
            <p:ph idx="1"/>
          </p:nvPr>
        </p:nvSpPr>
        <p:spPr/>
        <p:txBody>
          <a:bodyPr>
            <a:normAutofit fontScale="77500" lnSpcReduction="2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the </a:t>
            </a:r>
            <a:r>
              <a:rPr lang="en-US" i="1" dirty="0"/>
              <a:t>n</a:t>
            </a:r>
            <a:r>
              <a:rPr lang="en-US" dirty="0"/>
              <a:t>+</a:t>
            </a:r>
            <a:r>
              <a:rPr lang="en-US" dirty="0">
                <a:latin typeface="Cambria Math" pitchFamily="18" charset="0"/>
                <a:ea typeface="Cambria Math" pitchFamily="18" charset="0"/>
              </a:rPr>
              <a:t>1</a:t>
            </a:r>
            <a:r>
              <a:rPr lang="en-US" baseline="30000" dirty="0"/>
              <a:t>st</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a:t>
            </a:r>
            <a:r>
              <a:rPr lang="en-US">
                <a:latin typeface="Cambria Math"/>
                <a:ea typeface="Cambria Math"/>
              </a:rPr>
              <a:t>leaving 42 </a:t>
            </a:r>
            <a:r>
              <a:rPr lang="en-US" dirty="0">
                <a:latin typeface="Cambria Math"/>
                <a:ea typeface="Cambria Math"/>
              </a:rPr>
              <a:t>−25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Greedy.</a:t>
            </a:r>
          </a:p>
          <a:p>
            <a:pPr marL="850392" lvl="1" indent="-457200">
              <a:buFont typeface="+mj-lt"/>
              <a:buAutoNum type="arabicPeriod"/>
            </a:pPr>
            <a:r>
              <a:rPr lang="en-US" dirty="0"/>
              <a:t>Then, </a:t>
            </a:r>
            <a:r>
              <a:rPr lang="en-US" i="1" dirty="0"/>
              <a:t>q’</a:t>
            </a:r>
            <a:r>
              <a:rPr lang="en-US" i="1" dirty="0">
                <a:latin typeface="Cambria Math"/>
                <a:ea typeface="Cambria Math"/>
              </a:rPr>
              <a:t> </a:t>
            </a:r>
            <a:r>
              <a:rPr lang="en-US" dirty="0">
                <a:latin typeface="Cambria Math"/>
                <a:ea typeface="Cambria Math"/>
              </a:rPr>
              <a:t>≤ </a:t>
            </a:r>
            <a:r>
              <a:rPr lang="en-US" i="1" dirty="0">
                <a:ea typeface="Cambria Math"/>
              </a:rPr>
              <a:t>q</a:t>
            </a:r>
            <a:r>
              <a:rPr lang="en-US" dirty="0">
                <a:latin typeface="Cambria Math"/>
                <a:ea typeface="Cambria Math"/>
              </a:rPr>
              <a:t> where </a:t>
            </a:r>
            <a:r>
              <a:rPr lang="en-US" i="1" dirty="0"/>
              <a:t>q</a:t>
            </a:r>
            <a:r>
              <a:rPr lang="en-US" i="1" dirty="0">
                <a:latin typeface="Cambria Math"/>
                <a:ea typeface="Cambria Math"/>
              </a:rPr>
              <a:t>̍</a:t>
            </a:r>
            <a:r>
              <a:rPr lang="en-US" dirty="0"/>
              <a:t> is the number of quarters used by the optimal and </a:t>
            </a:r>
            <a:r>
              <a:rPr lang="en-US" i="1" dirty="0"/>
              <a:t>q</a:t>
            </a:r>
            <a:r>
              <a:rPr lang="en-US" dirty="0"/>
              <a:t> is the number of quarters used by Greedy. Also, by Lemma </a:t>
            </a:r>
            <a:r>
              <a:rPr lang="en-US" dirty="0">
                <a:latin typeface="Cambria Math" pitchFamily="18" charset="0"/>
                <a:ea typeface="Cambria Math" pitchFamily="18" charset="0"/>
              </a:rPr>
              <a:t>1, </a:t>
            </a:r>
            <a:r>
              <a:rPr lang="en-US" i="1" dirty="0"/>
              <a:t>q</a:t>
            </a:r>
            <a:r>
              <a:rPr lang="en-US" i="1" dirty="0">
                <a:latin typeface="Cambria Math"/>
                <a:ea typeface="Cambria Math"/>
              </a:rPr>
              <a:t> </a:t>
            </a:r>
            <a:r>
              <a:rPr lang="en-US" dirty="0">
                <a:latin typeface="Cambria Math"/>
                <a:ea typeface="Cambria Math"/>
              </a:rPr>
              <a:t>≤ </a:t>
            </a:r>
            <a:r>
              <a:rPr lang="en-US" i="1" dirty="0">
                <a:ea typeface="Cambria Math"/>
              </a:rPr>
              <a:t>q’</a:t>
            </a:r>
            <a:r>
              <a:rPr lang="en-US" dirty="0">
                <a:latin typeface="Cambria Math"/>
                <a:ea typeface="Cambria Math"/>
              </a:rPr>
              <a:t> </a:t>
            </a:r>
            <a:r>
              <a:rPr lang="en-US" dirty="0">
                <a:latin typeface="Cambria Math" pitchFamily="18" charset="0"/>
                <a:ea typeface="Cambria Math" pitchFamily="18" charset="0"/>
              </a:rPr>
              <a:t>since the value of the coins other than quarters in Optimal can not be greater than 24 cents.</a:t>
            </a:r>
          </a:p>
          <a:p>
            <a:pPr marL="850392" lvl="1" indent="-457200">
              <a:buFont typeface="+mj-lt"/>
              <a:buAutoNum type="arabicPeriod"/>
            </a:pPr>
            <a:r>
              <a:rPr lang="en-US" dirty="0">
                <a:latin typeface="Cambria Math" pitchFamily="18" charset="0"/>
                <a:ea typeface="Cambria Math" pitchFamily="18" charset="0"/>
              </a:rPr>
              <a:t>Finally, by Lemma 1, the two algorithms must have the same number of dimes, nickels, and pennies for the remaining amount.</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 </a:t>
            </a:r>
          </a:p>
        </p:txBody>
      </p:sp>
      <p:sp>
        <p:nvSpPr>
          <p:cNvPr id="3" name="Content Placeholder 2"/>
          <p:cNvSpPr>
            <a:spLocks noGrp="1"/>
          </p:cNvSpPr>
          <p:nvPr>
            <p:ph idx="1"/>
          </p:nvPr>
        </p:nvSpPr>
        <p:spPr/>
        <p:txBody>
          <a:bodyPr/>
          <a:lstStyle/>
          <a:p>
            <a:r>
              <a:rPr lang="en-US" dirty="0"/>
              <a:t>Optimality depends on the denominations available.</a:t>
            </a:r>
          </a:p>
          <a:p>
            <a:r>
              <a:rPr lang="en-US" dirty="0"/>
              <a:t>For U.S. coins, optimality still holds if we add half dollar coins (</a:t>
            </a:r>
            <a:r>
              <a:rPr lang="en-US" dirty="0">
                <a:latin typeface="Cambria Math" pitchFamily="18" charset="0"/>
                <a:ea typeface="Cambria Math" pitchFamily="18" charset="0"/>
              </a:rPr>
              <a:t>50</a:t>
            </a:r>
            <a:r>
              <a:rPr lang="en-US" dirty="0"/>
              <a:t> cents) and dollar coins (</a:t>
            </a:r>
            <a:r>
              <a:rPr lang="en-US" dirty="0">
                <a:latin typeface="Cambria Math" pitchFamily="18" charset="0"/>
                <a:ea typeface="Cambria Math" pitchFamily="18" charset="0"/>
              </a:rPr>
              <a:t>100</a:t>
            </a:r>
            <a:r>
              <a:rPr lang="en-US" dirty="0"/>
              <a:t> cents).</a:t>
            </a:r>
          </a:p>
          <a:p>
            <a:r>
              <a:rPr lang="en-US" dirty="0"/>
              <a:t>But if we allow only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and pennies (</a:t>
            </a:r>
            <a:r>
              <a:rPr lang="en-US" dirty="0">
                <a:latin typeface="Cambria Math" pitchFamily="18" charset="0"/>
                <a:ea typeface="Cambria Math" pitchFamily="18" charset="0"/>
              </a:rPr>
              <a:t>1</a:t>
            </a:r>
            <a:r>
              <a:rPr lang="en-US" dirty="0"/>
              <a:t> cent), the algorithm no longer produces the minimum number of coins.</a:t>
            </a:r>
          </a:p>
          <a:p>
            <a:pPr lvl="1"/>
            <a:r>
              <a:rPr lang="en-US" dirty="0"/>
              <a:t>Consider the example of </a:t>
            </a:r>
            <a:r>
              <a:rPr lang="en-US" dirty="0">
                <a:latin typeface="Cambria Math" pitchFamily="18" charset="0"/>
                <a:ea typeface="Cambria Math" pitchFamily="18" charset="0"/>
              </a:rPr>
              <a:t>31</a:t>
            </a:r>
            <a:r>
              <a:rPr lang="en-US" dirty="0"/>
              <a:t> cents. The optimal number of coins is </a:t>
            </a:r>
            <a:r>
              <a:rPr lang="en-US" dirty="0">
                <a:latin typeface="Cambria Math" pitchFamily="18" charset="0"/>
                <a:ea typeface="Cambria Math" pitchFamily="18" charset="0"/>
              </a:rPr>
              <a:t>4</a:t>
            </a:r>
            <a:r>
              <a:rPr lang="en-US" dirty="0"/>
              <a:t>, i.e., </a:t>
            </a:r>
            <a:r>
              <a:rPr lang="en-US" dirty="0">
                <a:latin typeface="Cambria Math" pitchFamily="18" charset="0"/>
                <a:ea typeface="Cambria Math" pitchFamily="18" charset="0"/>
              </a:rPr>
              <a:t>3</a:t>
            </a:r>
            <a:r>
              <a:rPr lang="en-US" dirty="0"/>
              <a:t> dimes and </a:t>
            </a:r>
            <a:r>
              <a:rPr lang="en-US" dirty="0">
                <a:latin typeface="Cambria Math" pitchFamily="18" charset="0"/>
                <a:ea typeface="Cambria Math" pitchFamily="18" charset="0"/>
              </a:rPr>
              <a:t>1</a:t>
            </a:r>
            <a:r>
              <a:rPr lang="en-US" dirty="0"/>
              <a:t> penny. What does the algorithm output?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Scheduling</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We have a group of proposed talks with start and end times. Construct a greedy algorithm to schedule as many as possible in a lecture hall, under the following assumptions:</a:t>
            </a:r>
          </a:p>
          <a:p>
            <a:pPr lvl="1"/>
            <a:r>
              <a:rPr lang="en-US" dirty="0"/>
              <a:t>When a talk starts, it continues till the end.</a:t>
            </a:r>
          </a:p>
          <a:p>
            <a:pPr lvl="1"/>
            <a:r>
              <a:rPr lang="en-US" dirty="0"/>
              <a:t>No two talks can occur at the same time.</a:t>
            </a:r>
          </a:p>
          <a:p>
            <a:pPr lvl="1"/>
            <a:r>
              <a:rPr lang="en-US" dirty="0"/>
              <a:t>A talk can begin at the same time that another ends.</a:t>
            </a:r>
          </a:p>
          <a:p>
            <a:pPr lvl="1"/>
            <a:r>
              <a:rPr lang="en-US" dirty="0"/>
              <a:t>Once we have selected some of the talks, we cannot add a talk which is incompatible with those already selected because it overlaps at least one of these previously selected talks.</a:t>
            </a:r>
          </a:p>
          <a:p>
            <a:pPr lvl="1"/>
            <a:r>
              <a:rPr lang="en-US" dirty="0"/>
              <a:t>How should we make the “best choice” at  each step of the algorithm? That is, which talk do we pick ?</a:t>
            </a:r>
          </a:p>
          <a:p>
            <a:pPr lvl="2"/>
            <a:r>
              <a:rPr lang="en-US" dirty="0"/>
              <a:t>The talk that starts earliest among those compatible with already chosen talks?</a:t>
            </a:r>
          </a:p>
          <a:p>
            <a:pPr lvl="2"/>
            <a:r>
              <a:rPr lang="en-US" dirty="0"/>
              <a:t>The talk that is shortest among those already compatible?</a:t>
            </a:r>
          </a:p>
          <a:p>
            <a:pPr lvl="2"/>
            <a:r>
              <a:rPr lang="en-US" dirty="0"/>
              <a:t>The talk that ends earliest among those compatible with already chosen talks?</a:t>
            </a:r>
          </a:p>
          <a:p>
            <a:pPr lvl="1"/>
            <a:endParaRPr lang="en-US" dirty="0"/>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Scheduling</a:t>
            </a:r>
          </a:p>
        </p:txBody>
      </p:sp>
      <p:sp>
        <p:nvSpPr>
          <p:cNvPr id="3" name="Content Placeholder 2"/>
          <p:cNvSpPr>
            <a:spLocks noGrp="1"/>
          </p:cNvSpPr>
          <p:nvPr>
            <p:ph idx="1"/>
          </p:nvPr>
        </p:nvSpPr>
        <p:spPr/>
        <p:txBody>
          <a:bodyPr/>
          <a:lstStyle/>
          <a:p>
            <a:r>
              <a:rPr lang="en-US" dirty="0"/>
              <a:t>Picking the shortest talk doesn’t work.</a:t>
            </a:r>
          </a:p>
          <a:p>
            <a:endParaRPr lang="en-US" dirty="0"/>
          </a:p>
          <a:p>
            <a:endParaRPr lang="en-US" dirty="0"/>
          </a:p>
          <a:p>
            <a:endParaRPr lang="en-US" dirty="0"/>
          </a:p>
          <a:p>
            <a:endParaRPr lang="en-US" dirty="0"/>
          </a:p>
          <a:p>
            <a:endParaRPr lang="en-US" dirty="0"/>
          </a:p>
          <a:p>
            <a:r>
              <a:rPr lang="en-US" dirty="0"/>
              <a:t>Can you find a counterexample here?</a:t>
            </a:r>
          </a:p>
          <a:p>
            <a:r>
              <a:rPr lang="en-US" dirty="0"/>
              <a:t>But picking the one that ends soonest does work. The algorithm is specified on the next page. </a:t>
            </a:r>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a:t>Talk </a:t>
              </a:r>
              <a:r>
                <a:rPr lang="en-US" dirty="0">
                  <a:latin typeface="Cambria Math" pitchFamily="18" charset="0"/>
                  <a:ea typeface="Cambria Math" pitchFamily="18" charset="0"/>
                </a:rPr>
                <a:t>2</a:t>
              </a: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Start</a:t>
            </a:r>
            <a:r>
              <a:rPr lang="en-US" sz="1100" dirty="0">
                <a:latin typeface="Cambria Math" pitchFamily="18" charset="0"/>
                <a:ea typeface="Cambria Math" pitchFamily="18" charset="0"/>
              </a:rPr>
              <a:t>:  9:00 </a:t>
            </a:r>
            <a:r>
              <a:rPr lang="en-US" sz="1100" dirty="0"/>
              <a:t>AM</a:t>
            </a:r>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End</a:t>
            </a:r>
            <a:r>
              <a:rPr lang="en-US" sz="1100" dirty="0">
                <a:latin typeface="Cambria Math" pitchFamily="18" charset="0"/>
                <a:ea typeface="Cambria Math" pitchFamily="18" charset="0"/>
              </a:rPr>
              <a:t>: 10:00 </a:t>
            </a:r>
            <a:r>
              <a:rPr lang="en-US" sz="1100" dirty="0"/>
              <a:t>AM</a:t>
            </a:r>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a:t> Talk </a:t>
              </a:r>
              <a:r>
                <a:rPr lang="en-US" dirty="0">
                  <a:latin typeface="Cambria Math" pitchFamily="18" charset="0"/>
                  <a:ea typeface="Cambria Math" pitchFamily="18" charset="0"/>
                </a:rPr>
                <a:t>1</a:t>
              </a: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Start</a:t>
              </a:r>
              <a:r>
                <a:rPr lang="en-US" sz="1100" dirty="0">
                  <a:latin typeface="Cambria Math" pitchFamily="18" charset="0"/>
                  <a:ea typeface="Cambria Math" pitchFamily="18" charset="0"/>
                </a:rPr>
                <a:t>: 8:00 </a:t>
              </a:r>
              <a:r>
                <a:rPr lang="en-US" sz="1100" dirty="0"/>
                <a:t>AM</a:t>
              </a:r>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End</a:t>
              </a:r>
              <a:r>
                <a:rPr lang="en-US" sz="1100" dirty="0">
                  <a:latin typeface="Cambria Math" pitchFamily="18" charset="0"/>
                  <a:ea typeface="Cambria Math" pitchFamily="18" charset="0"/>
                </a:rPr>
                <a:t> :9:45 </a:t>
              </a:r>
              <a:r>
                <a:rPr lang="en-US" sz="1100" dirty="0"/>
                <a:t> AM</a:t>
              </a:r>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a:t>Talk </a:t>
              </a:r>
              <a:r>
                <a:rPr lang="en-US" dirty="0">
                  <a:latin typeface="Cambria Math" pitchFamily="18" charset="0"/>
                  <a:ea typeface="Cambria Math" pitchFamily="18" charset="0"/>
                </a:rPr>
                <a:t>3</a:t>
              </a: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End</a:t>
              </a:r>
              <a:r>
                <a:rPr lang="en-US" sz="1100" dirty="0">
                  <a:latin typeface="Cambria Math" pitchFamily="18" charset="0"/>
                  <a:ea typeface="Cambria Math" pitchFamily="18" charset="0"/>
                </a:rPr>
                <a:t>: 11:00 </a:t>
              </a:r>
              <a:r>
                <a:rPr lang="en-US" sz="1100" dirty="0"/>
                <a:t>AM</a:t>
              </a:r>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a:solidFill>
                    <a:schemeClr val="accent1"/>
                  </a:solidFill>
                  <a:latin typeface="Cambria Math" pitchFamily="18" charset="0"/>
                  <a:ea typeface="Cambria Math" pitchFamily="18" charset="0"/>
                </a:rPr>
                <a:t>Start</a:t>
              </a:r>
              <a:r>
                <a:rPr lang="en-US" sz="1100" dirty="0">
                  <a:latin typeface="Cambria Math" pitchFamily="18" charset="0"/>
                  <a:ea typeface="Cambria Math" pitchFamily="18" charset="0"/>
                </a:rPr>
                <a:t>: 9:45 </a:t>
              </a:r>
              <a:r>
                <a:rPr lang="en-US" sz="1100" dirty="0"/>
                <a:t>AM</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Scheduling algorithm</a:t>
            </a:r>
          </a:p>
        </p:txBody>
      </p:sp>
      <p:sp>
        <p:nvSpPr>
          <p:cNvPr id="3" name="Content Placeholder 2"/>
          <p:cNvSpPr>
            <a:spLocks noGrp="1"/>
          </p:cNvSpPr>
          <p:nvPr>
            <p:ph idx="1"/>
          </p:nvPr>
        </p:nvSpPr>
        <p:spPr/>
        <p:txBody>
          <a:bodyPr/>
          <a:lstStyle/>
          <a:p>
            <a:pPr>
              <a:buNone/>
            </a:pPr>
            <a:r>
              <a:rPr lang="en-US" b="1" dirty="0"/>
              <a:t>   Solution</a:t>
            </a:r>
            <a:r>
              <a:rPr lang="en-US" dirty="0"/>
              <a:t>: At each step, choose the talks with the earliest ending time among the talks compatible with those selected.</a:t>
            </a:r>
          </a:p>
          <a:p>
            <a:pPr>
              <a:buNone/>
            </a:pPr>
            <a:endParaRPr lang="en-US" dirty="0"/>
          </a:p>
          <a:p>
            <a:pPr>
              <a:buNone/>
            </a:pPr>
            <a:endParaRPr lang="en-US" dirty="0"/>
          </a:p>
          <a:p>
            <a:pPr>
              <a:buNone/>
            </a:pPr>
            <a:endParaRPr lang="en-US" dirty="0"/>
          </a:p>
          <a:p>
            <a:pPr>
              <a:buNone/>
            </a:pPr>
            <a:endParaRPr lang="en-US" dirty="0"/>
          </a:p>
          <a:p>
            <a:pPr>
              <a:buNone/>
            </a:pPr>
            <a:endParaRPr lang="en-US" dirty="0"/>
          </a:p>
          <a:p>
            <a:r>
              <a:rPr lang="en-US" dirty="0"/>
              <a:t>Will be proven correct by induction in Chapter 5.</a:t>
            </a:r>
          </a:p>
          <a:p>
            <a:pPr>
              <a:buNone/>
            </a:pPr>
            <a:endParaRPr lang="en-US" dirty="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schedule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s</a:t>
            </a:r>
            <a:r>
              <a:rPr lang="en-US" sz="7200" baseline="-25000" dirty="0"/>
              <a:t>1</a:t>
            </a:r>
            <a:r>
              <a:rPr lang="en-US" sz="7200" dirty="0"/>
              <a:t> </a:t>
            </a:r>
            <a:r>
              <a:rPr lang="en-US" sz="7200" dirty="0">
                <a:latin typeface="Cambria Math"/>
                <a:ea typeface="Cambria Math"/>
              </a:rPr>
              <a:t>≤ </a:t>
            </a:r>
            <a:r>
              <a:rPr lang="en-US" sz="7200" i="1" dirty="0"/>
              <a:t>s</a:t>
            </a:r>
            <a:r>
              <a:rPr lang="en-US" sz="7200" baseline="-25000" dirty="0"/>
              <a:t>2</a:t>
            </a:r>
            <a:r>
              <a:rPr lang="en-US" sz="7200" dirty="0"/>
              <a:t> </a:t>
            </a:r>
            <a:r>
              <a:rPr lang="en-US" sz="7200" dirty="0">
                <a:latin typeface="Cambria Math"/>
                <a:ea typeface="Cambria Math"/>
              </a:rPr>
              <a:t>≤ </a:t>
            </a:r>
            <a:r>
              <a:rPr lang="en-US" sz="7200" dirty="0"/>
              <a:t>…</a:t>
            </a:r>
            <a:r>
              <a:rPr lang="en-US" sz="7200" dirty="0">
                <a:latin typeface="Cambria Math"/>
                <a:ea typeface="Cambria Math"/>
              </a:rPr>
              <a:t> ≤ </a:t>
            </a:r>
            <a:r>
              <a:rPr lang="en-US" sz="7200" i="1" dirty="0" err="1"/>
              <a:t>s</a:t>
            </a:r>
            <a:r>
              <a:rPr lang="en-US" sz="7200" i="1" baseline="-25000" dirty="0" err="1"/>
              <a:t>n</a:t>
            </a:r>
            <a:r>
              <a:rPr lang="en-US" sz="7200" i="1" baseline="-25000" dirty="0"/>
              <a:t> </a:t>
            </a:r>
            <a:r>
              <a:rPr lang="en-US" sz="7200" dirty="0"/>
              <a:t>:</a:t>
            </a:r>
            <a:r>
              <a:rPr lang="en-US" sz="7200" i="1" dirty="0"/>
              <a:t> </a:t>
            </a:r>
            <a:r>
              <a:rPr lang="en-US" sz="7200" dirty="0"/>
              <a:t>start times</a:t>
            </a:r>
            <a:r>
              <a:rPr lang="en-US" sz="7200" i="1" dirty="0"/>
              <a:t>, e</a:t>
            </a:r>
            <a:r>
              <a:rPr lang="en-US" sz="7200" baseline="-25000" dirty="0"/>
              <a:t>1</a:t>
            </a:r>
            <a:r>
              <a:rPr lang="en-US" sz="7200" dirty="0"/>
              <a:t> </a:t>
            </a:r>
            <a:r>
              <a:rPr lang="en-US" sz="7200" dirty="0">
                <a:latin typeface="Cambria Math"/>
                <a:ea typeface="Cambria Math"/>
              </a:rPr>
              <a:t>≤ </a:t>
            </a:r>
            <a:r>
              <a:rPr lang="en-US" sz="7200" i="1" dirty="0"/>
              <a:t>e</a:t>
            </a:r>
            <a:r>
              <a:rPr lang="en-US" sz="7200" baseline="-25000" dirty="0"/>
              <a:t>2</a:t>
            </a:r>
            <a:r>
              <a:rPr lang="en-US" sz="7200" dirty="0"/>
              <a:t> </a:t>
            </a:r>
            <a:r>
              <a:rPr lang="en-US" sz="7200" dirty="0">
                <a:latin typeface="Cambria Math"/>
                <a:ea typeface="Cambria Math"/>
              </a:rPr>
              <a:t>≤ </a:t>
            </a:r>
            <a:r>
              <a:rPr lang="en-US" sz="7200" dirty="0"/>
              <a:t>…</a:t>
            </a:r>
            <a:r>
              <a:rPr lang="en-US" sz="7200" dirty="0">
                <a:latin typeface="Cambria Math"/>
                <a:ea typeface="Cambria Math"/>
              </a:rPr>
              <a:t> ≤ </a:t>
            </a:r>
            <a:r>
              <a:rPr lang="en-US" sz="7200" i="1" dirty="0"/>
              <a:t>e</a:t>
            </a:r>
            <a:r>
              <a:rPr lang="en-US" sz="7200" i="1" baseline="-25000" dirty="0"/>
              <a:t>n </a:t>
            </a:r>
            <a:r>
              <a:rPr lang="en-US" sz="7200" dirty="0"/>
              <a:t>:</a:t>
            </a:r>
            <a:r>
              <a:rPr lang="en-US" sz="7200" i="1" dirty="0"/>
              <a:t> </a:t>
            </a:r>
            <a:r>
              <a:rPr lang="en-US" sz="7200" dirty="0"/>
              <a:t>end times</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a:t>sort talks by finish time and reorder so that </a:t>
            </a:r>
            <a:r>
              <a:rPr lang="en-US" sz="7200" i="1" dirty="0"/>
              <a:t>e</a:t>
            </a:r>
            <a:r>
              <a:rPr lang="en-US" sz="7200" baseline="-25000" dirty="0"/>
              <a:t>1</a:t>
            </a:r>
            <a:r>
              <a:rPr lang="en-US" sz="7200" dirty="0"/>
              <a:t> </a:t>
            </a:r>
            <a:r>
              <a:rPr lang="en-US" sz="7200" dirty="0">
                <a:latin typeface="Cambria Math"/>
                <a:ea typeface="Cambria Math"/>
              </a:rPr>
              <a:t>≤ </a:t>
            </a:r>
            <a:r>
              <a:rPr lang="en-US" sz="7200" i="1" dirty="0"/>
              <a:t>e</a:t>
            </a:r>
            <a:r>
              <a:rPr lang="en-US" sz="7200" baseline="-25000" dirty="0"/>
              <a:t>2</a:t>
            </a:r>
            <a:r>
              <a:rPr lang="en-US" sz="7200" dirty="0"/>
              <a:t> </a:t>
            </a:r>
            <a:r>
              <a:rPr lang="en-US" sz="7200" dirty="0">
                <a:latin typeface="Cambria Math"/>
                <a:ea typeface="Cambria Math"/>
              </a:rPr>
              <a:t>≤ </a:t>
            </a:r>
            <a:r>
              <a:rPr lang="en-US" sz="7200" dirty="0"/>
              <a:t>…</a:t>
            </a:r>
            <a:r>
              <a:rPr lang="en-US" sz="7200" dirty="0">
                <a:latin typeface="Cambria Math"/>
                <a:ea typeface="Cambria Math"/>
              </a:rPr>
              <a:t> ≤ </a:t>
            </a:r>
            <a:r>
              <a:rPr lang="en-US" sz="7200" i="1" dirty="0"/>
              <a:t>e</a:t>
            </a:r>
            <a:r>
              <a:rPr lang="en-US" sz="7200" i="1" baseline="-25000" dirty="0"/>
              <a:t>n </a:t>
            </a:r>
          </a:p>
          <a:p>
            <a:pPr marL="274320" lvl="0" indent="-274320">
              <a:spcBef>
                <a:spcPct val="20000"/>
              </a:spcBef>
              <a:buClr>
                <a:schemeClr val="accent3"/>
              </a:buClr>
              <a:buSzPct val="95000"/>
              <a:defRPr/>
            </a:pPr>
            <a:r>
              <a:rPr lang="en-US" sz="7200" i="1" noProof="0" dirty="0"/>
              <a:t>S</a:t>
            </a:r>
            <a:r>
              <a:rPr lang="en-US" sz="7200" noProof="0" dirty="0"/>
              <a:t> :=  </a:t>
            </a:r>
            <a:r>
              <a:rPr lang="en-US" sz="7200" noProof="0" dirty="0">
                <a:latin typeface="Cambria Math"/>
                <a:ea typeface="Cambria Math"/>
              </a:rPr>
              <a:t>∅</a:t>
            </a:r>
            <a:endParaRPr kumimoji="0" lang="en-US" sz="720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for </a:t>
            </a:r>
            <a:r>
              <a:rPr lang="en-US" sz="7200" dirty="0"/>
              <a:t> </a:t>
            </a:r>
            <a:r>
              <a:rPr lang="en-US" sz="7200" i="1" dirty="0"/>
              <a:t>j</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lang="en-US" sz="7200" i="1" dirty="0">
                <a:latin typeface="Cambria Math" pitchFamily="18" charset="0"/>
                <a:ea typeface="Cambria Math" pitchFamily="18" charset="0"/>
              </a:rPr>
              <a:t>n</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a:ln>
                  <a:noFill/>
                </a:ln>
                <a:solidFill>
                  <a:schemeClr val="tx1"/>
                </a:solidFill>
                <a:effectLst/>
                <a:uLnTx/>
                <a:uFillTx/>
                <a:latin typeface="+mn-lt"/>
                <a:ea typeface="+mn-ea"/>
                <a:cs typeface="+mn-cs"/>
              </a:rPr>
              <a:t>    </a:t>
            </a:r>
            <a:r>
              <a:rPr lang="en-US" sz="7200" b="1" dirty="0"/>
              <a:t>if </a:t>
            </a:r>
            <a:r>
              <a:rPr lang="en-US" sz="7200" dirty="0"/>
              <a:t>talk </a:t>
            </a:r>
            <a:r>
              <a:rPr lang="en-US" sz="7200" i="1" dirty="0"/>
              <a:t>j</a:t>
            </a:r>
            <a:r>
              <a:rPr lang="en-US" sz="7200" dirty="0"/>
              <a:t> is compatible with </a:t>
            </a:r>
            <a:r>
              <a:rPr lang="en-US" sz="7200" i="1" dirty="0"/>
              <a:t>S</a:t>
            </a:r>
            <a:r>
              <a:rPr lang="en-US" sz="7200" dirty="0"/>
              <a:t> then </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S</a:t>
            </a:r>
            <a:r>
              <a:rPr kumimoji="0" lang="en-US" sz="7200" i="0" u="none" strike="noStrike" kern="1200" cap="none" spc="0" normalizeH="0" noProof="0" dirty="0">
                <a:ln>
                  <a:noFill/>
                </a:ln>
                <a:solidFill>
                  <a:schemeClr val="tx1"/>
                </a:solidFill>
                <a:effectLst/>
                <a:uLnTx/>
                <a:uFillTx/>
                <a:latin typeface="+mn-lt"/>
                <a:ea typeface="+mn-ea"/>
                <a:cs typeface="+mn-cs"/>
              </a:rPr>
              <a:t> := S </a:t>
            </a:r>
            <a:r>
              <a:rPr kumimoji="0" lang="en-US" sz="7200" i="0" u="none" strike="noStrike" kern="1200" cap="none" spc="0" normalizeH="0" noProof="0" dirty="0">
                <a:ln>
                  <a:noFill/>
                </a:ln>
                <a:solidFill>
                  <a:schemeClr val="tx1"/>
                </a:solidFill>
                <a:effectLst/>
                <a:uLnTx/>
                <a:uFillTx/>
                <a:latin typeface="Cambria Math"/>
                <a:ea typeface="Cambria Math"/>
              </a:rPr>
              <a:t>∅∪</a:t>
            </a:r>
            <a:r>
              <a:rPr kumimoji="0" lang="en-US" sz="7200" i="0" u="none" strike="noStrike" kern="1200" cap="none" spc="0" normalizeH="0" noProof="0" dirty="0">
                <a:ln>
                  <a:noFill/>
                </a:ln>
                <a:solidFill>
                  <a:schemeClr val="tx1"/>
                </a:solidFill>
                <a:effectLst/>
                <a:uLnTx/>
                <a:uFillTx/>
                <a:latin typeface="+mn-lt"/>
                <a:ea typeface="+mn-ea"/>
                <a:cs typeface="+mn-cs"/>
              </a:rPr>
              <a:t>{talk </a:t>
            </a:r>
            <a:r>
              <a:rPr kumimoji="0" lang="en-US" sz="7200" i="1" u="none" strike="noStrike" kern="1200" cap="none" spc="0" normalizeH="0" noProof="0" dirty="0">
                <a:ln>
                  <a:noFill/>
                </a:ln>
                <a:solidFill>
                  <a:schemeClr val="tx1"/>
                </a:solidFill>
                <a:effectLst/>
                <a:uLnTx/>
                <a:uFillTx/>
                <a:latin typeface="+mn-lt"/>
                <a:ea typeface="+mn-ea"/>
                <a:cs typeface="+mn-cs"/>
              </a:rPr>
              <a:t>j</a:t>
            </a:r>
            <a:r>
              <a:rPr kumimoji="0" lang="en-US" sz="7200" i="0" u="none" strike="noStrike" kern="1200" cap="none" spc="0" normalizeH="0" noProof="0" dirty="0">
                <a:ln>
                  <a:noFill/>
                </a:ln>
                <a:solidFill>
                  <a:schemeClr val="tx1"/>
                </a:solidFill>
                <a:effectLst/>
                <a:uLnTx/>
                <a:uFillTx/>
                <a:latin typeface="+mn-lt"/>
                <a:ea typeface="+mn-ea"/>
                <a:cs typeface="+mn-cs"/>
              </a:rPr>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r</a:t>
            </a:r>
            <a:r>
              <a:rPr lang="en-US" sz="7200" b="1" noProof="0" dirty="0" err="1">
                <a:latin typeface="Cambria Math" pitchFamily="18" charset="0"/>
                <a:ea typeface="Cambria Math" pitchFamily="18" charset="0"/>
              </a:rPr>
              <a:t>eturn</a:t>
            </a:r>
            <a:r>
              <a:rPr lang="en-US" sz="7200" noProof="0" dirty="0">
                <a:latin typeface="Cambria Math" pitchFamily="18" charset="0"/>
                <a:ea typeface="Cambria Math" pitchFamily="18" charset="0"/>
              </a:rPr>
              <a:t> S [ S is the set of talks scheduled]</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a:t>
            </a:r>
          </a:p>
        </p:txBody>
      </p:sp>
      <p:sp>
        <p:nvSpPr>
          <p:cNvPr id="3" name="Content Placeholder 2"/>
          <p:cNvSpPr>
            <a:spLocks noGrp="1"/>
          </p:cNvSpPr>
          <p:nvPr>
            <p:ph idx="1"/>
          </p:nvPr>
        </p:nvSpPr>
        <p:spPr/>
        <p:txBody>
          <a:bodyPr>
            <a:normAutofit lnSpcReduction="10000"/>
          </a:bodyPr>
          <a:lstStyle/>
          <a:p>
            <a:pPr>
              <a:buNone/>
            </a:pPr>
            <a:r>
              <a:rPr lang="en-US" b="1" dirty="0"/>
              <a:t>   Example</a:t>
            </a:r>
            <a:r>
              <a:rPr lang="en-US" dirty="0"/>
              <a:t>: 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a:t>
            </a:r>
          </a:p>
        </p:txBody>
      </p:sp>
      <p:sp>
        <p:nvSpPr>
          <p:cNvPr id="3" name="Content Placeholder 2"/>
          <p:cNvSpPr>
            <a:spLocks noGrp="1"/>
          </p:cNvSpPr>
          <p:nvPr>
            <p:ph idx="1"/>
          </p:nvPr>
        </p:nvSpPr>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a:t>
            </a:r>
          </a:p>
        </p:txBody>
      </p:sp>
      <p:sp>
        <p:nvSpPr>
          <p:cNvPr id="3" name="Content Placeholder 2"/>
          <p:cNvSpPr>
            <a:spLocks noGrp="1"/>
          </p:cNvSpPr>
          <p:nvPr>
            <p:ph idx="1"/>
          </p:nvPr>
        </p:nvSpPr>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r>
              <a:rPr lang="en-US" dirty="0"/>
              <a:t>Therefore, there can not be a procedure that can decide whether or not an arbitrary program halts. The halting problem is unsolvable.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Important Points about Big-</a:t>
            </a:r>
            <a:r>
              <a:rPr lang="en-US" i="1" dirty="0"/>
              <a:t>O</a:t>
            </a:r>
            <a:r>
              <a:rPr lang="en-US" dirty="0"/>
              <a:t> Notation</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This is technically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always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when </a:t>
            </a:r>
            <a:r>
              <a:rPr lang="en-US" i="1" dirty="0"/>
              <a:t>x</a:t>
            </a:r>
            <a:r>
              <a:rPr lang="en-US" dirty="0"/>
              <a:t> &gt; </a:t>
            </a:r>
            <a:r>
              <a:rPr lang="en-US" dirty="0">
                <a:latin typeface="Cambria Math" pitchFamily="18" charset="0"/>
                <a:ea typeface="Cambria Math" pitchFamily="18" charset="0"/>
              </a:rPr>
              <a:t>1</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i="1" dirty="0"/>
              <a:t>x</a:t>
            </a:r>
            <a:r>
              <a:rPr lang="en-US" dirty="0"/>
              <a:t> &gt; </a:t>
            </a:r>
            <a:r>
              <a:rPr lang="en-US" dirty="0">
                <a:latin typeface="Cambria Math" pitchFamily="18" charset="0"/>
                <a:ea typeface="Cambria Math" pitchFamily="18" charset="0"/>
              </a:rPr>
              <a:t>2</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a:t>
            </a:r>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lstStyle/>
          <a:p>
            <a:pPr>
              <a:buNone/>
            </a:pPr>
            <a:r>
              <a:rPr lang="en-US" b="1" dirty="0"/>
              <a:t>   Example</a:t>
            </a:r>
            <a:r>
              <a:rPr lang="en-US" dirty="0"/>
              <a:t>: Show that </a:t>
            </a:r>
            <a:r>
              <a:rPr lang="en-US" dirty="0">
                <a:latin typeface="Cambria Math" pitchFamily="18" charset="0"/>
                <a:ea typeface="Cambria Math" pitchFamily="18" charset="0"/>
              </a:rPr>
              <a:t>7</a:t>
            </a:r>
            <a:r>
              <a:rPr lang="en-US" i="1" dirty="0"/>
              <a:t>x</a:t>
            </a:r>
            <a:r>
              <a:rPr lang="en-US" baseline="30000" dirty="0">
                <a:latin typeface="Cambria Math" pitchFamily="18" charset="0"/>
                <a:ea typeface="Cambria Math" pitchFamily="18" charset="0"/>
              </a:rPr>
              <a:t>2</a:t>
            </a:r>
            <a:r>
              <a:rPr lang="en-US" dirty="0"/>
              <a:t>  is </a:t>
            </a:r>
            <a:r>
              <a:rPr lang="en-US" i="1" dirty="0"/>
              <a:t>O</a:t>
            </a:r>
            <a:r>
              <a:rPr lang="en-US" dirty="0"/>
              <a:t>(</a:t>
            </a:r>
            <a:r>
              <a:rPr lang="en-US" i="1" dirty="0"/>
              <a:t>x</a:t>
            </a:r>
            <a:r>
              <a:rPr lang="en-US" baseline="30000" dirty="0">
                <a:latin typeface="Cambria Math" pitchFamily="18" charset="0"/>
                <a:ea typeface="Cambria Math" pitchFamily="18" charset="0"/>
              </a:rPr>
              <a:t>3</a:t>
            </a:r>
            <a:r>
              <a:rPr lang="en-US" dirty="0"/>
              <a:t>).</a:t>
            </a:r>
          </a:p>
          <a:p>
            <a:pPr>
              <a:buNone/>
            </a:pPr>
            <a:r>
              <a:rPr lang="en-US" dirty="0"/>
              <a:t>   </a:t>
            </a:r>
            <a:r>
              <a:rPr lang="en-US" b="1" dirty="0"/>
              <a:t>Solution</a:t>
            </a:r>
            <a:r>
              <a:rPr lang="en-US" dirty="0"/>
              <a:t>: When </a:t>
            </a:r>
            <a:r>
              <a:rPr lang="en-US" i="1" dirty="0"/>
              <a:t>x</a:t>
            </a:r>
            <a:r>
              <a:rPr lang="en-US" dirty="0"/>
              <a:t> &gt; </a:t>
            </a:r>
            <a:r>
              <a:rPr lang="en-US" dirty="0">
                <a:latin typeface="Cambria Math" pitchFamily="18" charset="0"/>
                <a:ea typeface="Cambria Math" pitchFamily="18" charset="0"/>
              </a:rPr>
              <a:t>7</a:t>
            </a:r>
            <a:r>
              <a:rPr lang="en-US" dirty="0"/>
              <a:t>, </a:t>
            </a:r>
            <a:r>
              <a:rPr lang="en-US" dirty="0">
                <a:latin typeface="Cambria Math" pitchFamily="18" charset="0"/>
                <a:ea typeface="Cambria Math" pitchFamily="18" charset="0"/>
              </a:rPr>
              <a:t>7</a:t>
            </a:r>
            <a:r>
              <a:rPr lang="en-US" i="1" dirty="0"/>
              <a:t>x</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&lt; </a:t>
            </a:r>
            <a:r>
              <a:rPr lang="en-US" i="1" dirty="0"/>
              <a:t>x</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dirty="0">
                <a:ea typeface="Cambria Math" pitchFamily="18" charset="0"/>
              </a:rPr>
              <a:t>Take</a:t>
            </a:r>
            <a:r>
              <a:rPr lang="en-US" dirty="0">
                <a:latin typeface="Cambria Math" pitchFamily="18" charset="0"/>
                <a:ea typeface="Cambria Math" pitchFamily="18" charset="0"/>
              </a:rPr>
              <a:t> </a:t>
            </a:r>
            <a:r>
              <a:rPr lang="en-US" i="1" dirty="0">
                <a:ea typeface="Cambria Math" pitchFamily="18" charset="0"/>
              </a:rPr>
              <a:t>C</a:t>
            </a:r>
            <a:r>
              <a:rPr lang="en-US" i="1" dirty="0">
                <a:latin typeface="Cambria Math" pitchFamily="18" charset="0"/>
                <a:ea typeface="Cambria Math" pitchFamily="18" charset="0"/>
              </a:rPr>
              <a:t> </a:t>
            </a:r>
            <a:r>
              <a:rPr lang="en-US" dirty="0">
                <a:latin typeface="Cambria Math" pitchFamily="18" charset="0"/>
                <a:ea typeface="Cambria Math" pitchFamily="18" charset="0"/>
              </a:rPr>
              <a:t>=1 </a:t>
            </a:r>
            <a:r>
              <a:rPr lang="en-US" dirty="0">
                <a:ea typeface="Cambria Math" pitchFamily="18" charset="0"/>
              </a:rPr>
              <a:t>and</a:t>
            </a:r>
            <a:r>
              <a:rPr lang="en-US" dirty="0">
                <a:latin typeface="Cambria Math" pitchFamily="18" charset="0"/>
                <a:ea typeface="Cambria Math" pitchFamily="18" charset="0"/>
              </a:rPr>
              <a:t> </a:t>
            </a:r>
            <a:r>
              <a:rPr lang="en-US" i="1" dirty="0">
                <a:ea typeface="Cambria Math" pitchFamily="18" charset="0"/>
              </a:rPr>
              <a:t>k</a:t>
            </a:r>
            <a:r>
              <a:rPr lang="en-US" dirty="0">
                <a:latin typeface="Cambria Math" pitchFamily="18" charset="0"/>
                <a:ea typeface="Cambria Math" pitchFamily="18" charset="0"/>
              </a:rPr>
              <a:t> = 7 </a:t>
            </a:r>
            <a:r>
              <a:rPr lang="en-US" dirty="0">
                <a:ea typeface="Cambria Math" pitchFamily="18" charset="0"/>
              </a:rPr>
              <a:t>as witnesses to establish that </a:t>
            </a:r>
            <a:r>
              <a:rPr lang="en-US" dirty="0">
                <a:latin typeface="Cambria Math" pitchFamily="18" charset="0"/>
                <a:ea typeface="Cambria Math" pitchFamily="18" charset="0"/>
              </a:rPr>
              <a:t>7</a:t>
            </a:r>
            <a:r>
              <a:rPr lang="en-US" i="1" dirty="0"/>
              <a:t>x</a:t>
            </a:r>
            <a:r>
              <a:rPr lang="en-US" baseline="30000" dirty="0">
                <a:latin typeface="Cambria Math" pitchFamily="18" charset="0"/>
                <a:ea typeface="Cambria Math" pitchFamily="18" charset="0"/>
              </a:rPr>
              <a:t>2</a:t>
            </a:r>
            <a:r>
              <a:rPr lang="en-US" dirty="0"/>
              <a:t>  is </a:t>
            </a:r>
            <a:r>
              <a:rPr lang="en-US" i="1" dirty="0"/>
              <a:t>O</a:t>
            </a:r>
            <a:r>
              <a:rPr lang="en-US" dirty="0"/>
              <a:t>(</a:t>
            </a:r>
            <a:r>
              <a:rPr lang="en-US" i="1" dirty="0"/>
              <a:t>x</a:t>
            </a:r>
            <a:r>
              <a:rPr lang="en-US" baseline="30000" dirty="0">
                <a:latin typeface="Cambria Math" pitchFamily="18" charset="0"/>
                <a:ea typeface="Cambria Math" pitchFamily="18" charset="0"/>
              </a:rPr>
              <a:t>3</a:t>
            </a:r>
            <a:r>
              <a:rPr lang="en-US" dirty="0"/>
              <a:t>).</a:t>
            </a:r>
          </a:p>
          <a:p>
            <a:pPr>
              <a:buNone/>
            </a:pPr>
            <a:r>
              <a:rPr lang="en-US" dirty="0">
                <a:latin typeface="Cambria Math" pitchFamily="18" charset="0"/>
                <a:ea typeface="Cambria Math" pitchFamily="18" charset="0"/>
              </a:rPr>
              <a:t>    (</a:t>
            </a:r>
            <a:r>
              <a:rPr lang="en-US" dirty="0">
                <a:ea typeface="Cambria Math" pitchFamily="18" charset="0"/>
              </a:rPr>
              <a:t>Would</a:t>
            </a:r>
            <a:r>
              <a:rPr lang="en-US" dirty="0">
                <a:latin typeface="Cambria Math" pitchFamily="18" charset="0"/>
                <a:ea typeface="Cambria Math" pitchFamily="18" charset="0"/>
              </a:rPr>
              <a:t> </a:t>
            </a:r>
            <a:r>
              <a:rPr lang="en-US" i="1" dirty="0">
                <a:ea typeface="Cambria Math" pitchFamily="18" charset="0"/>
              </a:rPr>
              <a:t>C</a:t>
            </a:r>
            <a:r>
              <a:rPr lang="en-US" dirty="0">
                <a:latin typeface="Cambria Math" pitchFamily="18" charset="0"/>
                <a:ea typeface="Cambria Math" pitchFamily="18" charset="0"/>
              </a:rPr>
              <a:t> = 7 </a:t>
            </a:r>
            <a:r>
              <a:rPr lang="en-US" dirty="0">
                <a:ea typeface="Cambria Math" pitchFamily="18" charset="0"/>
              </a:rPr>
              <a:t>and</a:t>
            </a:r>
            <a:r>
              <a:rPr lang="en-US" dirty="0">
                <a:latin typeface="Cambria Math" pitchFamily="18" charset="0"/>
                <a:ea typeface="Cambria Math" pitchFamily="18" charset="0"/>
              </a:rPr>
              <a:t> </a:t>
            </a:r>
            <a:r>
              <a:rPr lang="en-US" i="1" dirty="0">
                <a:ea typeface="Cambria Math" pitchFamily="18" charset="0"/>
              </a:rPr>
              <a:t>k</a:t>
            </a:r>
            <a:r>
              <a:rPr lang="en-US" dirty="0">
                <a:latin typeface="Cambria Math" pitchFamily="18" charset="0"/>
                <a:ea typeface="Cambria Math" pitchFamily="18" charset="0"/>
              </a:rPr>
              <a:t> = 1 </a:t>
            </a:r>
            <a:r>
              <a:rPr lang="en-US" dirty="0">
                <a:ea typeface="Cambria Math" pitchFamily="18" charset="0"/>
              </a:rPr>
              <a:t>work?)</a:t>
            </a:r>
          </a:p>
          <a:p>
            <a:pPr>
              <a:buNone/>
            </a:pPr>
            <a:r>
              <a:rPr lang="en-US" dirty="0">
                <a:latin typeface="Cambria Math" pitchFamily="18" charset="0"/>
                <a:ea typeface="Cambria Math" pitchFamily="18" charset="0"/>
              </a:rPr>
              <a:t>    </a:t>
            </a:r>
            <a:r>
              <a:rPr lang="en-US" b="1" dirty="0">
                <a:ea typeface="Cambria Math" pitchFamily="18" charset="0"/>
              </a:rPr>
              <a:t>Example</a:t>
            </a:r>
            <a:r>
              <a:rPr lang="en-US" dirty="0">
                <a:ea typeface="Cambria Math" pitchFamily="18" charset="0"/>
              </a:rPr>
              <a:t>: </a:t>
            </a:r>
            <a:r>
              <a:rPr lang="en-US" dirty="0"/>
              <a:t>Show that </a:t>
            </a:r>
            <a:r>
              <a:rPr lang="en-US" i="1" dirty="0"/>
              <a:t>n</a:t>
            </a:r>
            <a:r>
              <a:rPr lang="en-US" baseline="30000" dirty="0">
                <a:latin typeface="Cambria Math" pitchFamily="18" charset="0"/>
                <a:ea typeface="Cambria Math" pitchFamily="18" charset="0"/>
              </a:rPr>
              <a:t>2</a:t>
            </a:r>
            <a:r>
              <a:rPr lang="en-US" dirty="0"/>
              <a:t>  is  not </a:t>
            </a:r>
            <a:r>
              <a:rPr lang="en-US" i="1" dirty="0"/>
              <a:t>O</a:t>
            </a:r>
            <a:r>
              <a:rPr lang="en-US" dirty="0"/>
              <a:t>(</a:t>
            </a:r>
            <a:r>
              <a:rPr lang="en-US" i="1" dirty="0"/>
              <a:t>n</a:t>
            </a:r>
            <a:r>
              <a:rPr lang="en-US" dirty="0"/>
              <a:t>).</a:t>
            </a:r>
            <a:endParaRPr lang="en-US" dirty="0">
              <a:ea typeface="Cambria Math" pitchFamily="18" charset="0"/>
            </a:endParaRPr>
          </a:p>
          <a:p>
            <a:pPr>
              <a:buNone/>
            </a:pPr>
            <a:r>
              <a:rPr lang="en-US" b="1" dirty="0"/>
              <a:t>    Solution</a:t>
            </a:r>
            <a:r>
              <a:rPr lang="en-US" dirty="0"/>
              <a:t>: Suppose there are constants </a:t>
            </a:r>
            <a:r>
              <a:rPr lang="en-US" i="1" dirty="0"/>
              <a:t>C</a:t>
            </a:r>
            <a:r>
              <a:rPr lang="en-US" dirty="0"/>
              <a:t> and </a:t>
            </a:r>
            <a:r>
              <a:rPr lang="en-US" i="1" dirty="0"/>
              <a:t>k</a:t>
            </a:r>
            <a:r>
              <a:rPr lang="en-US" dirty="0"/>
              <a:t> for which </a:t>
            </a:r>
            <a:r>
              <a:rPr lang="en-US" i="1" dirty="0"/>
              <a:t>n</a:t>
            </a:r>
            <a:r>
              <a:rPr lang="en-US" baseline="30000"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err="1"/>
              <a:t>Cn</a:t>
            </a:r>
            <a:r>
              <a:rPr lang="en-US" dirty="0"/>
              <a:t>, whenever </a:t>
            </a:r>
            <a:r>
              <a:rPr lang="en-US" i="1" dirty="0"/>
              <a:t>n</a:t>
            </a:r>
            <a:r>
              <a:rPr lang="en-US" dirty="0"/>
              <a:t> &gt; </a:t>
            </a:r>
            <a:r>
              <a:rPr lang="en-US" i="1" dirty="0"/>
              <a:t>k</a:t>
            </a:r>
            <a:r>
              <a:rPr lang="en-US" dirty="0"/>
              <a:t>. Then  (by dividing both sides of </a:t>
            </a:r>
            <a:r>
              <a:rPr lang="en-US" i="1" dirty="0"/>
              <a:t>n</a:t>
            </a:r>
            <a:r>
              <a:rPr lang="en-US" baseline="30000"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err="1"/>
              <a:t>Cn</a:t>
            </a:r>
            <a:r>
              <a:rPr lang="en-US" i="1" dirty="0"/>
              <a:t>)</a:t>
            </a:r>
            <a:r>
              <a:rPr lang="en-US" dirty="0"/>
              <a:t> by </a:t>
            </a:r>
            <a:r>
              <a:rPr lang="en-US" i="1" dirty="0"/>
              <a:t>n</a:t>
            </a:r>
            <a:r>
              <a:rPr lang="en-US" dirty="0"/>
              <a:t>, then </a:t>
            </a:r>
            <a:r>
              <a:rPr lang="en-US" i="1" dirty="0"/>
              <a:t>n</a:t>
            </a:r>
            <a:r>
              <a:rPr lang="en-US" dirty="0"/>
              <a:t>  </a:t>
            </a:r>
            <a:r>
              <a:rPr lang="en-US" dirty="0">
                <a:latin typeface="Cambria Math"/>
                <a:ea typeface="Cambria Math"/>
              </a:rPr>
              <a:t>≤</a:t>
            </a:r>
            <a:r>
              <a:rPr lang="en-US" dirty="0"/>
              <a:t> </a:t>
            </a:r>
            <a:r>
              <a:rPr lang="en-US" i="1" dirty="0"/>
              <a:t>C </a:t>
            </a:r>
            <a:r>
              <a:rPr lang="en-US" dirty="0"/>
              <a:t>must hold for all </a:t>
            </a:r>
            <a:r>
              <a:rPr lang="en-US" i="1" dirty="0"/>
              <a:t>n</a:t>
            </a:r>
            <a:r>
              <a:rPr lang="en-US" dirty="0"/>
              <a:t> &gt; </a:t>
            </a:r>
            <a:r>
              <a:rPr lang="en-US" i="1" dirty="0"/>
              <a:t>k</a:t>
            </a:r>
            <a:r>
              <a:rPr lang="en-US" dirty="0"/>
              <a:t>. A contradiction!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a:bodyPr>
          <a:lstStyle/>
          <a:p>
            <a:pPr>
              <a:buNone/>
            </a:pPr>
            <a:r>
              <a:rPr lang="en-US" b="1" dirty="0"/>
              <a:t>Example</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text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i="1" dirty="0">
                <a:ea typeface="Cambria Math" pitchFamily="18" charset="0"/>
              </a:rPr>
              <a:t>n</a:t>
            </a:r>
            <a:r>
              <a:rPr lang="en-US" dirty="0">
                <a:latin typeface="Cambria Math" pitchFamily="18" charset="0"/>
                <a:ea typeface="Cambria Math" pitchFamily="18" charset="0"/>
              </a:rPr>
              <a:t>!</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4038600" y="2641461"/>
            <a:ext cx="5105400" cy="4585870"/>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 </a:t>
            </a:r>
            <a:r>
              <a:rPr lang="en-US" sz="1200" i="1" dirty="0" err="1">
                <a:ea typeface="Cambria Math" pitchFamily="18" charset="0"/>
              </a:rPr>
              <a:t>n</a:t>
            </a:r>
            <a:r>
              <a:rPr lang="en-US" sz="1200" dirty="0">
                <a:latin typeface="Cambria Math" pitchFamily="18" charset="0"/>
                <a:ea typeface="Cambria Math" pitchFamily="18" charset="0"/>
              </a:rPr>
              <a:t>!</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for all positive real numbers </a:t>
            </a:r>
            <a:r>
              <a:rPr lang="en-US" i="1" dirty="0"/>
              <a:t>x</a:t>
            </a:r>
            <a:r>
              <a:rPr lang="en-US" dirty="0"/>
              <a:t>.</a:t>
            </a:r>
          </a:p>
          <a:p>
            <a:pPr lvl="1"/>
            <a:r>
              <a:rPr lang="en-US" dirty="0"/>
              <a:t>Is it also the case that                     is                                  ?  </a:t>
            </a:r>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r>
              <a:rPr lang="en-US" dirty="0"/>
              <a:t>When                             it must  also be the case that</a:t>
            </a:r>
          </a:p>
          <a:p>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981201" y="2438400"/>
            <a:ext cx="2252663"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t>worst-case time </a:t>
            </a:r>
            <a:r>
              <a:rPr lang="en-US" dirty="0"/>
              <a:t>complexity of an algorithm. This provides an upper bound on the number of operations an algorithm uses to solve a problem with input of a particular size.</a:t>
            </a:r>
          </a:p>
          <a:p>
            <a:r>
              <a:rPr lang="en-US" dirty="0"/>
              <a:t>It is usually much more difficult to determine the </a:t>
            </a:r>
            <a:r>
              <a:rPr lang="en-US" i="1" dirty="0"/>
              <a:t>average case time complexity </a:t>
            </a:r>
            <a:r>
              <a:rPr lang="en-US" dirty="0"/>
              <a:t>of an algorithm. This is the average number of operations an algorithm uses to solve a problem over all inputs of a particular size.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for finding   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Worst-Case Complexity of Linear Search</a:t>
            </a:r>
          </a:p>
        </p:txBody>
      </p:sp>
      <p:sp>
        <p:nvSpPr>
          <p:cNvPr id="4" name="Content Placeholder 3"/>
          <p:cNvSpPr>
            <a:spLocks noGrp="1"/>
          </p:cNvSpPr>
          <p:nvPr>
            <p:ph idx="1"/>
          </p:nvPr>
        </p:nvSpPr>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i="1" dirty="0"/>
              <a:t> </a:t>
            </a:r>
            <a:r>
              <a:rPr lang="en-US" sz="2000" dirty="0"/>
              <a:t>To end the loop, one comparison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is made.</a:t>
            </a:r>
          </a:p>
          <a:p>
            <a:pPr lvl="1">
              <a:buFont typeface="Arial" pitchFamily="34" charset="0"/>
              <a:buChar char="•"/>
            </a:pPr>
            <a:r>
              <a:rPr lang="en-US" sz="2000" dirty="0"/>
              <a:t> After the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 and </a:t>
            </a:r>
            <a:r>
              <a:rPr lang="en-US" sz="2000" dirty="0"/>
              <a:t>then an additional comparison is used to exit the loop.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2 comparisons are made.</a:t>
            </a:r>
            <a:r>
              <a:rPr lang="en-US" sz="2000" dirty="0"/>
              <a:t>  Hence, the complexity is Θ(</a:t>
            </a:r>
            <a:r>
              <a:rPr lang="en-US" sz="2000" i="1" dirty="0"/>
              <a:t>n</a:t>
            </a:r>
            <a:r>
              <a:rPr lang="en-US" sz="2000" dirty="0"/>
              <a:t>).</a:t>
            </a:r>
          </a:p>
          <a:p>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Worst-Case Complexity of Binary Search </a:t>
            </a:r>
          </a:p>
        </p:txBody>
      </p:sp>
      <p:sp>
        <p:nvSpPr>
          <p:cNvPr id="4" name="Content Placeholder 3"/>
          <p:cNvSpPr>
            <a:spLocks noGrp="1"/>
          </p:cNvSpPr>
          <p:nvPr>
            <p:ph idx="1"/>
          </p:nvPr>
        </p:nvSpPr>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r>
              <a:rPr lang="en-US" dirty="0"/>
              <a:t>Therefore the complexity is Θ(</a:t>
            </a:r>
            <a:r>
              <a:rPr lang="en-US" i="1" dirty="0"/>
              <a:t>n</a:t>
            </a:r>
            <a:r>
              <a:rPr lang="en-US" baseline="30000" dirty="0">
                <a:latin typeface="Cambria Math" pitchFamily="18" charset="0"/>
                <a:ea typeface="Cambria Math" pitchFamily="18" charset="0"/>
              </a:rPr>
              <a:t>2</a:t>
            </a:r>
            <a:r>
              <a:rPr lang="en-US" dirty="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We will see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a:t>Pseudocode helps us analyze the time required to solve a problem using an algorithm, independent of the actual programming language used to implement the algorithm. </a:t>
            </a:r>
          </a:p>
          <a:p>
            <a:endParaRPr lang="en-US" dirty="0"/>
          </a:p>
          <a:p>
            <a:pPr>
              <a:buNone/>
            </a:pPr>
            <a:r>
              <a:rPr lang="en-US" dirty="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computes the </a:t>
            </a:r>
            <a:r>
              <a:rPr lang="en-US"/>
              <a:t>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err="1"/>
              <a:t>y</a:t>
            </a:r>
            <a:r>
              <a:rPr lang="en-US" i="1" baseline="-25000" dirty="0" err="1"/>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We will develop an algorithm with </a:t>
            </a:r>
            <a:r>
              <a:rPr lang="en-US" i="1" dirty="0"/>
              <a:t>O</a:t>
            </a:r>
            <a:r>
              <a:rPr lang="en-US" dirty="0"/>
              <a:t>(log </a:t>
            </a:r>
            <a:r>
              <a:rPr lang="en-US" i="1" dirty="0"/>
              <a:t>n</a:t>
            </a:r>
            <a:r>
              <a:rPr lang="en-US" dirty="0"/>
              <a:t>) worst-case complexity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closest</a:t>
            </a:r>
            <a:r>
              <a:rPr lang="en-US" sz="2600" i="1" noProof="0" dirty="0"/>
              <a:t> pair</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000" dirty="0"/>
              <a:t>(</a:t>
            </a:r>
            <a:r>
              <a:rPr lang="en-US" sz="2000" i="1" dirty="0"/>
              <a:t>x</a:t>
            </a:r>
            <a:r>
              <a:rPr lang="en-US" sz="2000" baseline="-25000" dirty="0"/>
              <a:t>1</a:t>
            </a:r>
            <a:r>
              <a:rPr lang="en-US" sz="2000" dirty="0"/>
              <a:t>, </a:t>
            </a:r>
            <a:r>
              <a:rPr lang="en-US" sz="2000" i="1" dirty="0"/>
              <a:t>y</a:t>
            </a:r>
            <a:r>
              <a:rPr lang="en-US" sz="2000" baseline="-25000" dirty="0"/>
              <a:t>1</a:t>
            </a:r>
            <a:r>
              <a:rPr lang="en-US" sz="2000" dirty="0"/>
              <a:t>),</a:t>
            </a:r>
            <a:r>
              <a:rPr lang="en-US" sz="2600" dirty="0"/>
              <a:t> </a:t>
            </a:r>
            <a:r>
              <a:rPr lang="en-US" sz="2000" dirty="0"/>
              <a:t>(</a:t>
            </a:r>
            <a:r>
              <a:rPr lang="en-US" sz="2000" i="1" dirty="0"/>
              <a:t>x</a:t>
            </a:r>
            <a:r>
              <a:rPr lang="en-US" sz="2000" baseline="-25000" dirty="0"/>
              <a:t>2</a:t>
            </a:r>
            <a:r>
              <a:rPr lang="en-US" sz="2000" dirty="0"/>
              <a:t>, </a:t>
            </a:r>
            <a:r>
              <a:rPr lang="en-US" sz="2000" i="1" dirty="0"/>
              <a:t>y</a:t>
            </a:r>
            <a:r>
              <a:rPr lang="en-US" sz="2000" baseline="-25000" dirty="0"/>
              <a:t>2</a:t>
            </a:r>
            <a:r>
              <a:rPr lang="en-US" sz="2000" dirty="0"/>
              <a:t>),</a:t>
            </a:r>
            <a:r>
              <a:rPr lang="en-US" sz="2600" dirty="0"/>
              <a:t> …</a:t>
            </a:r>
            <a:r>
              <a:rPr lang="en-US" sz="2600" dirty="0">
                <a:latin typeface="Cambria Math"/>
                <a:ea typeface="Cambria Math"/>
              </a:rPr>
              <a:t> ,</a:t>
            </a:r>
            <a:r>
              <a:rPr lang="en-US" sz="2000" dirty="0"/>
              <a:t>(</a:t>
            </a:r>
            <a:r>
              <a:rPr lang="en-US" sz="2000" i="1" dirty="0" err="1"/>
              <a:t>x</a:t>
            </a:r>
            <a:r>
              <a:rPr lang="en-US" sz="2000" i="1" baseline="-25000" dirty="0" err="1"/>
              <a:t>n</a:t>
            </a:r>
            <a:r>
              <a:rPr lang="en-US" sz="2000" dirty="0"/>
              <a:t>, </a:t>
            </a:r>
            <a:r>
              <a:rPr lang="en-US" sz="2000" i="1" dirty="0" err="1"/>
              <a:t>y</a:t>
            </a:r>
            <a:r>
              <a:rPr lang="en-US" sz="2000" i="1" baseline="-25000" dirty="0" err="1"/>
              <a:t>n</a:t>
            </a:r>
            <a:r>
              <a:rPr lang="en-US" sz="2000" dirty="0"/>
              <a:t>): </a:t>
            </a:r>
            <a:r>
              <a:rPr lang="en-US" sz="2000" i="1" dirty="0"/>
              <a:t>x</a:t>
            </a:r>
            <a:r>
              <a:rPr lang="en-US" sz="2000" i="1" baseline="-25000" dirty="0"/>
              <a:t>i</a:t>
            </a:r>
            <a:r>
              <a:rPr lang="en-US" sz="2000" dirty="0"/>
              <a:t>, </a:t>
            </a:r>
            <a:r>
              <a:rPr lang="en-US" sz="2000" i="1" dirty="0" err="1"/>
              <a:t>y</a:t>
            </a:r>
            <a:r>
              <a:rPr lang="en-US" sz="2000" i="1" baseline="-25000" dirty="0" err="1"/>
              <a:t>i</a:t>
            </a:r>
            <a:r>
              <a:rPr lang="en-US" sz="2000" dirty="0"/>
              <a:t>  real numbers</a:t>
            </a:r>
            <a:r>
              <a:rPr lang="en-US" sz="2600" dirty="0"/>
              <a:t>)</a:t>
            </a:r>
          </a:p>
          <a:p>
            <a:pPr marL="274320" lvl="0" indent="-274320">
              <a:spcBef>
                <a:spcPct val="20000"/>
              </a:spcBef>
              <a:buClr>
                <a:schemeClr val="accent3"/>
              </a:buClr>
              <a:buSzPct val="95000"/>
              <a:defRPr/>
            </a:pPr>
            <a:r>
              <a:rPr lang="en-US" sz="2600" i="1" dirty="0"/>
              <a:t>m</a:t>
            </a:r>
            <a:r>
              <a:rPr kumimoji="0" lang="en-US" sz="2600" b="0" i="1" u="none" strike="noStrike" kern="1200" cap="none" spc="0" normalizeH="0" baseline="0" noProof="0" dirty="0">
                <a:ln>
                  <a:noFill/>
                </a:ln>
                <a:solidFill>
                  <a:schemeClr val="tx1"/>
                </a:solidFill>
                <a:effectLst/>
                <a:uLnTx/>
                <a:uFillTx/>
                <a:latin typeface="+mn-lt"/>
                <a:ea typeface="+mn-ea"/>
                <a:cs typeface="+mn-cs"/>
              </a:rPr>
              <a:t>in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noProof="0" dirty="0"/>
              <a:t>n</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noProof="0" dirty="0" err="1"/>
              <a:t>i</a:t>
            </a:r>
            <a:endParaRPr lang="en-US" sz="2600" dirty="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               if </a:t>
            </a:r>
            <a:r>
              <a:rPr lang="en-US" sz="2600" dirty="0"/>
              <a:t>(</a:t>
            </a:r>
            <a:r>
              <a:rPr lang="en-US" sz="2600" i="1" dirty="0" err="1"/>
              <a:t>x</a:t>
            </a:r>
            <a:r>
              <a:rPr lang="en-US" sz="2600" i="1" baseline="-25000" dirty="0" err="1"/>
              <a:t>j</a:t>
            </a:r>
            <a:r>
              <a:rPr lang="en-US" sz="2600" dirty="0"/>
              <a:t> </a:t>
            </a:r>
            <a:r>
              <a:rPr lang="en-US" sz="2600" dirty="0">
                <a:latin typeface="Cambria Math"/>
                <a:ea typeface="Cambria Math"/>
              </a:rPr>
              <a:t>−</a:t>
            </a:r>
            <a:r>
              <a:rPr lang="en-US" sz="2600" dirty="0"/>
              <a:t> </a:t>
            </a:r>
            <a:r>
              <a:rPr lang="en-US" sz="2600" i="1" dirty="0"/>
              <a:t>x</a:t>
            </a:r>
            <a:r>
              <a:rPr lang="en-US" sz="2600" i="1" baseline="-25000" dirty="0"/>
              <a:t>i</a:t>
            </a:r>
            <a:r>
              <a:rPr lang="en-US" sz="2600" dirty="0"/>
              <a:t>)</a:t>
            </a:r>
            <a:r>
              <a:rPr lang="en-US" sz="2600" baseline="30000" dirty="0"/>
              <a:t>2   </a:t>
            </a:r>
            <a:r>
              <a:rPr lang="en-US" sz="2600" dirty="0"/>
              <a:t>+ (</a:t>
            </a:r>
            <a:r>
              <a:rPr lang="en-US" sz="2600" i="1" dirty="0" err="1"/>
              <a:t>y</a:t>
            </a:r>
            <a:r>
              <a:rPr lang="en-US" sz="2600" i="1" baseline="-25000" dirty="0" err="1"/>
              <a:t>j</a:t>
            </a:r>
            <a:r>
              <a:rPr lang="en-US" sz="2600" dirty="0"/>
              <a:t> </a:t>
            </a:r>
            <a:r>
              <a:rPr lang="en-US" sz="2600" dirty="0">
                <a:latin typeface="Cambria Math"/>
                <a:ea typeface="Cambria Math"/>
              </a:rPr>
              <a:t>−</a:t>
            </a:r>
            <a:r>
              <a:rPr lang="en-US" sz="2600" dirty="0"/>
              <a:t> </a:t>
            </a:r>
            <a:r>
              <a:rPr lang="en-US" sz="2600" i="1" dirty="0" err="1"/>
              <a:t>y</a:t>
            </a:r>
            <a:r>
              <a:rPr lang="en-US" sz="2600" i="1" baseline="-25000" dirty="0" err="1"/>
              <a:t>i</a:t>
            </a:r>
            <a:r>
              <a:rPr lang="en-US" sz="2600" dirty="0"/>
              <a:t>)</a:t>
            </a:r>
            <a:r>
              <a:rPr lang="en-US" sz="2600" baseline="30000" dirty="0"/>
              <a:t>2   </a:t>
            </a:r>
            <a:r>
              <a:rPr lang="en-US" sz="2600" dirty="0"/>
              <a:t> &lt; </a:t>
            </a:r>
            <a:r>
              <a:rPr lang="en-US" sz="2600" i="1" dirty="0"/>
              <a:t>min</a:t>
            </a:r>
          </a:p>
          <a:p>
            <a:pPr marL="274320" lvl="0" indent="-274320">
              <a:spcBef>
                <a:spcPct val="20000"/>
              </a:spcBef>
              <a:buClr>
                <a:schemeClr val="accent3"/>
              </a:buClr>
              <a:buSzPct val="95000"/>
              <a:defRPr/>
            </a:pPr>
            <a:r>
              <a:rPr lang="en-US" sz="2600" i="1" dirty="0"/>
              <a:t>                 </a:t>
            </a:r>
            <a:r>
              <a:rPr lang="en-US" sz="2600" b="1" dirty="0"/>
              <a:t>then </a:t>
            </a:r>
            <a:r>
              <a:rPr lang="en-US" sz="2600" i="1" dirty="0"/>
              <a:t>  </a:t>
            </a:r>
            <a:r>
              <a:rPr lang="en-US" sz="2600" dirty="0"/>
              <a:t>min := (</a:t>
            </a:r>
            <a:r>
              <a:rPr lang="en-US" sz="2600" i="1" dirty="0" err="1"/>
              <a:t>x</a:t>
            </a:r>
            <a:r>
              <a:rPr lang="en-US" sz="2600" i="1" baseline="-25000" dirty="0" err="1"/>
              <a:t>j</a:t>
            </a:r>
            <a:r>
              <a:rPr lang="en-US" sz="2600" dirty="0"/>
              <a:t> </a:t>
            </a:r>
            <a:r>
              <a:rPr lang="en-US" sz="2600" dirty="0">
                <a:latin typeface="Cambria Math"/>
                <a:ea typeface="Cambria Math"/>
              </a:rPr>
              <a:t>−</a:t>
            </a:r>
            <a:r>
              <a:rPr lang="en-US" sz="2600" dirty="0"/>
              <a:t> </a:t>
            </a:r>
            <a:r>
              <a:rPr lang="en-US" sz="2600" i="1" dirty="0"/>
              <a:t>x</a:t>
            </a:r>
            <a:r>
              <a:rPr lang="en-US" sz="2600" i="1" baseline="-25000" dirty="0"/>
              <a:t>i</a:t>
            </a:r>
            <a:r>
              <a:rPr lang="en-US" sz="2600" dirty="0"/>
              <a:t>)</a:t>
            </a:r>
            <a:r>
              <a:rPr lang="en-US" sz="2600" baseline="30000" dirty="0"/>
              <a:t>2   </a:t>
            </a:r>
            <a:r>
              <a:rPr lang="en-US" sz="2600" dirty="0"/>
              <a:t>+ (</a:t>
            </a:r>
            <a:r>
              <a:rPr lang="en-US" sz="2600" i="1" dirty="0" err="1"/>
              <a:t>y</a:t>
            </a:r>
            <a:r>
              <a:rPr lang="en-US" sz="2600" i="1" baseline="-25000" dirty="0" err="1"/>
              <a:t>j</a:t>
            </a:r>
            <a:r>
              <a:rPr lang="en-US" sz="2600" dirty="0"/>
              <a:t> </a:t>
            </a:r>
            <a:r>
              <a:rPr lang="en-US" sz="2600" dirty="0">
                <a:latin typeface="Cambria Math"/>
                <a:ea typeface="Cambria Math"/>
              </a:rPr>
              <a:t>−</a:t>
            </a:r>
            <a:r>
              <a:rPr lang="en-US" sz="2600" dirty="0"/>
              <a:t> </a:t>
            </a:r>
            <a:r>
              <a:rPr lang="en-US" sz="2600" i="1" dirty="0" err="1"/>
              <a:t>y</a:t>
            </a:r>
            <a:r>
              <a:rPr lang="en-US" sz="2600" i="1" baseline="-25000" dirty="0" err="1"/>
              <a:t>i</a:t>
            </a:r>
            <a:r>
              <a:rPr lang="en-US" sz="2600" dirty="0"/>
              <a:t>)</a:t>
            </a:r>
            <a:r>
              <a:rPr lang="en-US" sz="2600" baseline="30000" dirty="0"/>
              <a:t>2  </a:t>
            </a:r>
          </a:p>
          <a:p>
            <a:pPr marL="274320" lvl="0" indent="-274320">
              <a:spcBef>
                <a:spcPct val="20000"/>
              </a:spcBef>
              <a:buClr>
                <a:schemeClr val="accent3"/>
              </a:buClr>
              <a:buSzPct val="95000"/>
              <a:defRPr/>
            </a:pPr>
            <a:r>
              <a:rPr kumimoji="0" lang="en-US" sz="2600" b="0" u="none" strike="noStrike" kern="1200" cap="none" spc="0" normalizeH="0" baseline="30000" noProof="0" dirty="0">
                <a:ln>
                  <a:noFill/>
                </a:ln>
                <a:solidFill>
                  <a:schemeClr val="tx1"/>
                </a:solidFill>
                <a:effectLst/>
                <a:uLnTx/>
                <a:uFillTx/>
                <a:latin typeface="Cambria Math" pitchFamily="18" charset="0"/>
                <a:ea typeface="Cambria Math" pitchFamily="18" charset="0"/>
              </a:rPr>
              <a:t>                                </a:t>
            </a:r>
            <a:r>
              <a:rPr lang="en-US" sz="2600" i="1" dirty="0"/>
              <a:t>closest pair  </a:t>
            </a:r>
            <a:r>
              <a:rPr lang="en-US" sz="2600" dirty="0"/>
              <a:t>:= (</a:t>
            </a:r>
            <a:r>
              <a:rPr lang="en-US" sz="2600" i="1" dirty="0"/>
              <a:t>x</a:t>
            </a:r>
            <a:r>
              <a:rPr lang="en-US" sz="2600" i="1" baseline="-25000" dirty="0"/>
              <a:t>i</a:t>
            </a:r>
            <a:r>
              <a:rPr lang="en-US" sz="2600" dirty="0"/>
              <a:t>, </a:t>
            </a:r>
            <a:r>
              <a:rPr lang="en-US" sz="2600" i="1" dirty="0" err="1"/>
              <a:t>y</a:t>
            </a:r>
            <a:r>
              <a:rPr lang="en-US" sz="2600" i="1" baseline="-25000" dirty="0" err="1"/>
              <a:t>i</a:t>
            </a:r>
            <a:r>
              <a:rPr lang="en-US" sz="2600" dirty="0"/>
              <a:t>),</a:t>
            </a:r>
            <a:r>
              <a:rPr lang="en-US" sz="2600" baseline="30000" dirty="0"/>
              <a:t> </a:t>
            </a:r>
            <a:r>
              <a:rPr lang="en-US" sz="2600" dirty="0"/>
              <a:t>(</a:t>
            </a:r>
            <a:r>
              <a:rPr lang="en-US" sz="2600" i="1" dirty="0" err="1"/>
              <a:t>x</a:t>
            </a:r>
            <a:r>
              <a:rPr lang="en-US" sz="2600" i="1" baseline="-25000" dirty="0" err="1"/>
              <a:t>j</a:t>
            </a:r>
            <a:r>
              <a:rPr lang="en-US" sz="2600" dirty="0"/>
              <a:t>, </a:t>
            </a:r>
            <a:r>
              <a:rPr lang="en-US" sz="2600" i="1" dirty="0" err="1"/>
              <a:t>y</a:t>
            </a:r>
            <a:r>
              <a:rPr lang="en-US" sz="2600" i="1" baseline="-25000" dirty="0" err="1"/>
              <a:t>j</a:t>
            </a:r>
            <a:r>
              <a:rPr lang="en-US" sz="2600" dirty="0"/>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a:t>
            </a:r>
            <a:r>
              <a:rPr lang="en-US" sz="2600" i="1" dirty="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 not be solved in polynomial time?</a:t>
            </a:r>
          </a:p>
          <a:p>
            <a:pPr lvl="1"/>
            <a:r>
              <a:rPr lang="en-US" dirty="0"/>
              <a:t>Note that just because no one has found a polynomial time algorithm is different from showing that the problem can 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sp>
        <p:nvSpPr>
          <p:cNvPr id="5" name="TextBox 4"/>
          <p:cNvSpPr txBox="1"/>
          <p:nvPr/>
        </p:nvSpPr>
        <p:spPr>
          <a:xfrm>
            <a:off x="7467600" y="998589"/>
            <a:ext cx="1219200" cy="400110"/>
          </a:xfrm>
          <a:prstGeom prst="rect">
            <a:avLst/>
          </a:prstGeom>
          <a:noFill/>
        </p:spPr>
        <p:txBody>
          <a:bodyPr wrap="square" rtlCol="0">
            <a:spAutoFit/>
          </a:bodyPr>
          <a:lstStyle/>
          <a:p>
            <a:r>
              <a:rPr lang="en-US" sz="2000" b="1" dirty="0"/>
              <a:t>P = NP?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f(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10530</TotalTime>
  <Words>8314</Words>
  <Application>Microsoft Macintosh PowerPoint</Application>
  <PresentationFormat>On-screen Show (4:3)</PresentationFormat>
  <Paragraphs>694</Paragraphs>
  <Slides>76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Wingdings 2</vt:lpstr>
      <vt:lpstr>Arial</vt:lpstr>
      <vt:lpstr>Constantia</vt:lpstr>
      <vt:lpstr>Calibri</vt:lpstr>
      <vt:lpstr>Cambria Math</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Jared Saia</cp:lastModifiedBy>
  <cp:revision>670</cp:revision>
  <cp:lastPrinted>2019-03-05T16:16:13Z</cp:lastPrinted>
  <dcterms:created xsi:type="dcterms:W3CDTF">2013-11-08T19:53:15Z</dcterms:created>
  <dcterms:modified xsi:type="dcterms:W3CDTF">2019-03-05T16:16:52Z</dcterms:modified>
</cp:coreProperties>
</file>