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367" r:id="rId21"/>
    <p:sldId id="459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440" r:id="rId32"/>
    <p:sldId id="398" r:id="rId33"/>
    <p:sldId id="460" r:id="rId34"/>
    <p:sldId id="399" r:id="rId35"/>
    <p:sldId id="401" r:id="rId36"/>
    <p:sldId id="443" r:id="rId37"/>
    <p:sldId id="442" r:id="rId38"/>
    <p:sldId id="402" r:id="rId39"/>
    <p:sldId id="476" r:id="rId40"/>
    <p:sldId id="466" r:id="rId41"/>
    <p:sldId id="406" r:id="rId42"/>
    <p:sldId id="468" r:id="rId43"/>
    <p:sldId id="474" r:id="rId44"/>
    <p:sldId id="411" r:id="rId45"/>
    <p:sldId id="412" r:id="rId46"/>
    <p:sldId id="414" r:id="rId47"/>
    <p:sldId id="445" r:id="rId48"/>
    <p:sldId id="415" r:id="rId49"/>
    <p:sldId id="444" r:id="rId50"/>
    <p:sldId id="416" r:id="rId51"/>
    <p:sldId id="462" r:id="rId52"/>
    <p:sldId id="417" r:id="rId53"/>
    <p:sldId id="419" r:id="rId54"/>
    <p:sldId id="420" r:id="rId55"/>
    <p:sldId id="463" r:id="rId56"/>
    <p:sldId id="421" r:id="rId57"/>
    <p:sldId id="426" r:id="rId58"/>
    <p:sldId id="428" r:id="rId59"/>
    <p:sldId id="454" r:id="rId60"/>
    <p:sldId id="455" r:id="rId61"/>
    <p:sldId id="456" r:id="rId62"/>
    <p:sldId id="434" r:id="rId63"/>
    <p:sldId id="436" r:id="rId64"/>
    <p:sldId id="437" r:id="rId65"/>
    <p:sldId id="470" r:id="rId66"/>
    <p:sldId id="475" r:id="rId67"/>
    <p:sldId id="471" r:id="rId68"/>
    <p:sldId id="472" r:id="rId69"/>
    <p:sldId id="450" r:id="rId70"/>
    <p:sldId id="451" r:id="rId71"/>
    <p:sldId id="452" r:id="rId7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75"/>
    </p:embeddedFont>
    <p:embeddedFont>
      <p:font typeface="Cambria Math" panose="02040503050406030204" pitchFamily="18" charset="0"/>
      <p:regular r:id="rId76"/>
    </p:embeddedFont>
    <p:embeddedFont>
      <p:font typeface="Constantia" panose="02030602050306030303" pitchFamily="18" charset="0"/>
      <p:regular r:id="rId77"/>
      <p:bold r:id="rId78"/>
      <p:italic r:id="rId79"/>
      <p:bold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660"/>
  </p:normalViewPr>
  <p:slideViewPr>
    <p:cSldViewPr>
      <p:cViewPr>
        <p:scale>
          <a:sx n="83" d="100"/>
          <a:sy n="83" d="100"/>
        </p:scale>
        <p:origin x="-5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a truth table would have 32 rows since we have 5 propositional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6.xml"/><Relationship Id="rId7" Type="http://schemas.openxmlformats.org/officeDocument/2006/relationships/image" Target="../media/image3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7.xml"/><Relationship Id="rId7" Type="http://schemas.openxmlformats.org/officeDocument/2006/relationships/image" Target="../media/image4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1.xml"/><Relationship Id="rId7" Type="http://schemas.openxmlformats.org/officeDocument/2006/relationships/image" Target="../media/image4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Foundations: Logic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Part III: Proofs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</a:t>
            </a:r>
            <a:r>
              <a:rPr lang="en-US" altLang="en-US" sz="1000" dirty="0" smtClean="0"/>
              <a:t>Education.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95400" y="23622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1148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it is not snowing.”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Hypothetical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1703070" cy="1194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3886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snows.”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 </a:t>
            </a:r>
            <a:r>
              <a:rPr lang="en-US" dirty="0" smtClean="0"/>
              <a:t>be “I will get an A.”</a:t>
            </a:r>
          </a:p>
          <a:p>
            <a:endParaRPr lang="en-US" dirty="0" smtClean="0"/>
          </a:p>
          <a:p>
            <a:r>
              <a:rPr lang="en-US" dirty="0" smtClean="0"/>
              <a:t>“If it snows,  then I will study discrete math.”</a:t>
            </a:r>
          </a:p>
          <a:p>
            <a:r>
              <a:rPr lang="en-US" dirty="0" smtClean="0"/>
              <a:t>“If I study discrete math, I will get an A.”</a:t>
            </a:r>
          </a:p>
          <a:p>
            <a:endParaRPr lang="en-US" dirty="0" smtClean="0"/>
          </a:p>
          <a:p>
            <a:r>
              <a:rPr lang="en-US" dirty="0" smtClean="0"/>
              <a:t>“Therefore , If it snows,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2286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∧</a:t>
            </a:r>
            <a:r>
              <a:rPr lang="en-US" dirty="0" smtClean="0"/>
              <a:t> (</a:t>
            </a:r>
            <a:r>
              <a:rPr lang="en-US" dirty="0" err="1" smtClean="0">
                <a:latin typeface="Cambria Math"/>
                <a:ea typeface="Cambria Math"/>
              </a:rPr>
              <a:t>q→</a:t>
            </a:r>
            <a:r>
              <a:rPr lang="en-US" i="1" dirty="0" err="1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))→(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 smtClean="0"/>
          </a:p>
          <a:p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Disjunctive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0" y="2514600"/>
            <a:ext cx="1177290" cy="12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962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or I will study English literature.”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1534478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38100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visit Las Vegas.”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“Therefore, I will  study discrete math or I will visit </a:t>
            </a:r>
          </a:p>
          <a:p>
            <a:r>
              <a:rPr lang="en-US" dirty="0" smtClean="0"/>
              <a:t>Las Vegas.”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14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      p</a:t>
            </a:r>
            <a:r>
              <a:rPr lang="en-US" dirty="0" smtClean="0">
                <a:latin typeface="Cambria Math"/>
                <a:ea typeface="Cambria Math"/>
              </a:rPr>
              <a:t>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962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and English literature”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math.”</a:t>
            </a:r>
          </a:p>
          <a:p>
            <a:endParaRPr lang="en-US" dirty="0" smtClean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0" y="2667000"/>
            <a:ext cx="1177290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 </a:t>
            </a:r>
          </a:p>
          <a:p>
            <a:r>
              <a:rPr lang="en-US" dirty="0" smtClean="0"/>
              <a:t>         (</a:t>
            </a:r>
            <a:r>
              <a:rPr lang="en-US" i="1" dirty="0" err="1" smtClean="0"/>
              <a:t>p</a:t>
            </a:r>
            <a:r>
              <a:rPr lang="en-US" dirty="0" err="1" smtClean="0">
                <a:latin typeface="Cambria Math"/>
                <a:ea typeface="Cambria Math"/>
              </a:rPr>
              <a:t>∧</a:t>
            </a:r>
            <a:r>
              <a:rPr lang="en-US" i="1" dirty="0" err="1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5814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r>
              <a:rPr lang="en-US" dirty="0" smtClean="0"/>
              <a:t>“I will study  English literature.”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 and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1534478" cy="1168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</a:p>
          <a:p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∧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36576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be “I will study English literature.”</a:t>
            </a:r>
          </a:p>
          <a:p>
            <a:r>
              <a:rPr lang="en-US" dirty="0" smtClean="0"/>
              <a:t>Let q be “I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“I will not study discrete math or I will study English literature.”</a:t>
            </a:r>
          </a:p>
          <a:p>
            <a:r>
              <a:rPr lang="en-US" dirty="0" smtClean="0"/>
              <a:t>“I will study  discrete math or 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databases or I </a:t>
            </a:r>
            <a:r>
              <a:rPr lang="en-US" smtClean="0"/>
              <a:t>will study English </a:t>
            </a:r>
            <a:r>
              <a:rPr lang="en-US" dirty="0" smtClean="0"/>
              <a:t>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1525905" cy="122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((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plays an important role in AI and is used in Prolog.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Rules of Inference to Build 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 </a:t>
            </a:r>
            <a:r>
              <a:rPr lang="en-US" i="1" dirty="0" smtClean="0"/>
              <a:t>valid argument </a:t>
            </a:r>
            <a:r>
              <a:rPr lang="en-US" dirty="0" smtClean="0"/>
              <a:t>is a sequence of statements. Each statement is either a premise or follows from previous statements by  rules of inference. The last statement is called conclusion.</a:t>
            </a:r>
          </a:p>
          <a:p>
            <a:r>
              <a:rPr lang="en-US" dirty="0" smtClean="0"/>
              <a:t>A valid argument takes the following form:</a:t>
            </a:r>
          </a:p>
          <a:p>
            <a:pPr>
              <a:buNone/>
            </a:pPr>
            <a:r>
              <a:rPr lang="en-US" dirty="0" smtClean="0"/>
              <a:t>              	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dirty="0" smtClean="0"/>
              <a:t>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S</a:t>
            </a:r>
            <a:r>
              <a:rPr lang="en-US" sz="2800" i="1" baseline="-25000" dirty="0" err="1" smtClean="0"/>
              <a:t>n</a:t>
            </a:r>
            <a:endParaRPr lang="en-US" sz="2800" i="1" baseline="-25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C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3962401"/>
            <a:ext cx="8126730" cy="2180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/>
              <a:t>: From the single proposition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Show that </a:t>
            </a:r>
            <a:r>
              <a:rPr lang="en-US" sz="2400" i="1" dirty="0" smtClean="0"/>
              <a:t>q</a:t>
            </a:r>
            <a:r>
              <a:rPr lang="en-US" sz="2400" dirty="0" smtClean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500" b="1" dirty="0" smtClean="0"/>
              <a:t>Example </a:t>
            </a:r>
            <a:r>
              <a:rPr lang="en-US" sz="1500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500" b="1" dirty="0" smtClean="0"/>
              <a:t>: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With these hypotheses:</a:t>
            </a:r>
          </a:p>
          <a:p>
            <a:pPr lvl="1">
              <a:buNone/>
            </a:pPr>
            <a:r>
              <a:rPr lang="en-US" sz="1500" dirty="0" smtClean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1500" dirty="0" smtClean="0"/>
              <a:t>“We will go swimming only if it is sunny.”</a:t>
            </a:r>
          </a:p>
          <a:p>
            <a:pPr lvl="1">
              <a:buNone/>
            </a:pPr>
            <a:r>
              <a:rPr lang="en-US" sz="1500" dirty="0" smtClean="0"/>
              <a:t>“If we do not go swimming, then we will take a canoe trip.”</a:t>
            </a:r>
          </a:p>
          <a:p>
            <a:pPr lvl="1">
              <a:buNone/>
            </a:pPr>
            <a:r>
              <a:rPr lang="en-US" sz="1500" dirty="0" smtClean="0"/>
              <a:t>“If we take a canoe trip, then we will be home by sunset.”</a:t>
            </a:r>
          </a:p>
          <a:p>
            <a:r>
              <a:rPr lang="en-US" sz="1500" dirty="0" smtClean="0"/>
              <a:t>Using the inference rules, construct a valid argument for the conclusion:</a:t>
            </a:r>
          </a:p>
          <a:p>
            <a:pPr lvl="1">
              <a:buNone/>
            </a:pPr>
            <a:r>
              <a:rPr lang="en-US" sz="1500" dirty="0" smtClean="0"/>
              <a:t>“We will be home by sunset.”</a:t>
            </a:r>
          </a:p>
          <a:p>
            <a:pPr>
              <a:buNone/>
            </a:pPr>
            <a:r>
              <a:rPr lang="en-US" sz="1500" b="1" dirty="0" smtClean="0"/>
              <a:t>Solution</a:t>
            </a:r>
            <a:r>
              <a:rPr lang="en-US" sz="15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  Choose propositional variables:</a:t>
            </a:r>
          </a:p>
          <a:p>
            <a:pPr lvl="1">
              <a:buNone/>
            </a:pPr>
            <a:r>
              <a:rPr lang="en-US" sz="1500" i="1" dirty="0" smtClean="0"/>
              <a:t>p</a:t>
            </a:r>
            <a:r>
              <a:rPr lang="en-US" sz="1500" dirty="0" smtClean="0"/>
              <a:t> : “It is sunny this afternoon.”      </a:t>
            </a:r>
            <a:r>
              <a:rPr lang="en-US" sz="1500" i="1" dirty="0" smtClean="0"/>
              <a:t>r</a:t>
            </a:r>
            <a:r>
              <a:rPr lang="en-US" sz="1500" dirty="0" smtClean="0"/>
              <a:t>  : “We will go swimming.”  </a:t>
            </a:r>
            <a:r>
              <a:rPr lang="en-US" sz="1500" i="1" dirty="0" smtClean="0"/>
              <a:t>t : </a:t>
            </a:r>
            <a:r>
              <a:rPr lang="en-US" sz="1500" dirty="0" smtClean="0"/>
              <a:t>“We will be home by sunset.”</a:t>
            </a:r>
          </a:p>
          <a:p>
            <a:pPr lvl="1">
              <a:buNone/>
            </a:pPr>
            <a:r>
              <a:rPr lang="en-US" sz="1500" i="1" dirty="0" smtClean="0"/>
              <a:t>q</a:t>
            </a:r>
            <a:r>
              <a:rPr lang="en-US" sz="1500" dirty="0" smtClean="0"/>
              <a:t>  : “It is colder than yesterday.”     </a:t>
            </a:r>
            <a:r>
              <a:rPr lang="en-US" sz="1500" i="1" dirty="0" smtClean="0"/>
              <a:t>s  : </a:t>
            </a:r>
            <a:r>
              <a:rPr lang="en-US" sz="1500" dirty="0" smtClean="0"/>
              <a:t>“We will take a canoe trip.” </a:t>
            </a:r>
            <a:endParaRPr lang="en-US" sz="15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Translation into propositional logic: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715000"/>
            <a:ext cx="464058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and Rules of Inference</a:t>
            </a:r>
          </a:p>
          <a:p>
            <a:r>
              <a:rPr lang="en-US" dirty="0" smtClean="0"/>
              <a:t>Proof Methods</a:t>
            </a:r>
          </a:p>
          <a:p>
            <a:r>
              <a:rPr lang="en-US" dirty="0" smtClean="0"/>
              <a:t>Proof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7432358" cy="400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3510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 </a:t>
            </a:r>
            <a:r>
              <a:rPr lang="en-US" dirty="0" smtClean="0"/>
              <a:t>Construct the Valid Argument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Quantified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for quantified statements are a sequence of statements. Each statement is either a premise or follows from previous statements by  rules of inference which include:</a:t>
            </a:r>
          </a:p>
          <a:p>
            <a:pPr lvl="1"/>
            <a:r>
              <a:rPr lang="en-US" dirty="0" smtClean="0"/>
              <a:t>Rules of Inference for Propositional Logic</a:t>
            </a:r>
          </a:p>
          <a:p>
            <a:pPr lvl="1"/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The rules of inference for quantified statements are introduced in the next several slides.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Instantiation (UI)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40386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Our domain consists of all dogs and Fido is a dog.</a:t>
            </a:r>
          </a:p>
          <a:p>
            <a:endParaRPr lang="en-US" dirty="0" smtClean="0"/>
          </a:p>
          <a:p>
            <a:r>
              <a:rPr lang="en-US" dirty="0" smtClean="0"/>
              <a:t>“All dogs are cuddly.”</a:t>
            </a:r>
          </a:p>
          <a:p>
            <a:endParaRPr lang="en-US" dirty="0" smtClean="0"/>
          </a:p>
          <a:p>
            <a:r>
              <a:rPr lang="en-US" dirty="0" smtClean="0"/>
              <a:t>“Therefore,  Fido is cuddly.”</a:t>
            </a:r>
          </a:p>
          <a:p>
            <a:endParaRPr lang="en-US" dirty="0" smtClean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1617345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Generalization (UG)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154805" cy="85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441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Used often implicitly in Mathematical Proofs.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Instantiation (EI)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“There is someone who got an A in the course.”</a:t>
            </a:r>
          </a:p>
          <a:p>
            <a:r>
              <a:rPr lang="en-US" dirty="0" smtClean="0"/>
              <a:t>“Let’s call her </a:t>
            </a:r>
            <a:r>
              <a:rPr lang="en-US" i="1" dirty="0" smtClean="0"/>
              <a:t>a</a:t>
            </a:r>
            <a:r>
              <a:rPr lang="en-US" dirty="0" smtClean="0"/>
              <a:t> and say that </a:t>
            </a:r>
            <a:r>
              <a:rPr lang="en-US" i="1" dirty="0" smtClean="0"/>
              <a:t>a</a:t>
            </a:r>
            <a:r>
              <a:rPr lang="en-US" dirty="0" smtClean="0"/>
              <a:t> got an A”</a:t>
            </a:r>
          </a:p>
          <a:p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2438401"/>
            <a:ext cx="4723448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Generalization (EG)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“Michelle got an A in the class.”</a:t>
            </a:r>
          </a:p>
          <a:p>
            <a:r>
              <a:rPr lang="en-US" dirty="0" smtClean="0"/>
              <a:t>“Therefore,  someone got an A in the class.”</a:t>
            </a:r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363403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Using the rules of inference, construct a valid argument to show that</a:t>
            </a:r>
          </a:p>
          <a:p>
            <a:pPr lvl="1">
              <a:buNone/>
            </a:pPr>
            <a:r>
              <a:rPr lang="en-US" dirty="0" smtClean="0"/>
              <a:t>“John Smith has two legs”</a:t>
            </a:r>
          </a:p>
          <a:p>
            <a:pPr>
              <a:buNone/>
            </a:pPr>
            <a:r>
              <a:rPr lang="en-US" dirty="0" smtClean="0"/>
              <a:t>    is a consequence of the premises:</a:t>
            </a:r>
          </a:p>
          <a:p>
            <a:pPr lvl="1">
              <a:buNone/>
            </a:pPr>
            <a:r>
              <a:rPr lang="en-US" dirty="0" smtClean="0"/>
              <a:t>“Every man has two legs.” “John Smith is a man.”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a man” and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“ </a:t>
            </a:r>
            <a:r>
              <a:rPr lang="en-US" i="1" dirty="0" smtClean="0"/>
              <a:t>x</a:t>
            </a:r>
            <a:r>
              <a:rPr lang="en-US" dirty="0" smtClean="0"/>
              <a:t> has two legs” and let John Smith be a member of the domain. </a:t>
            </a:r>
          </a:p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4888230" cy="175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Use the rules of inference to construct a valid argument showing that the conclusion</a:t>
            </a:r>
          </a:p>
          <a:p>
            <a:pPr lvl="1">
              <a:buNone/>
            </a:pPr>
            <a:r>
              <a:rPr lang="en-US" dirty="0" smtClean="0"/>
              <a:t>“Someone who passed the first exam has not read the book.”</a:t>
            </a:r>
          </a:p>
          <a:p>
            <a:pPr>
              <a:buNone/>
            </a:pPr>
            <a:r>
              <a:rPr lang="en-US" dirty="0" smtClean="0"/>
              <a:t>    follows from the premises</a:t>
            </a:r>
          </a:p>
          <a:p>
            <a:pPr lvl="1">
              <a:buNone/>
            </a:pPr>
            <a:r>
              <a:rPr lang="en-US" dirty="0" smtClean="0"/>
              <a:t>“A student in this class has not read the book.”</a:t>
            </a:r>
          </a:p>
          <a:p>
            <a:pPr lvl="1">
              <a:buNone/>
            </a:pPr>
            <a:r>
              <a:rPr lang="en-US" dirty="0" smtClean="0"/>
              <a:t>“Everyone in this class passed the first exam.”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Let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in this class,”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 </a:t>
            </a:r>
            <a:r>
              <a:rPr lang="en-US" i="1" dirty="0" smtClean="0"/>
              <a:t>x</a:t>
            </a:r>
            <a:r>
              <a:rPr lang="en-US" dirty="0" smtClean="0"/>
              <a:t> has  read the book,” and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 “</a:t>
            </a:r>
            <a:r>
              <a:rPr lang="en-US" i="1" dirty="0" smtClean="0"/>
              <a:t>x</a:t>
            </a:r>
            <a:r>
              <a:rPr lang="en-US" dirty="0" smtClean="0"/>
              <a:t> passed the first exam.”</a:t>
            </a:r>
          </a:p>
          <a:p>
            <a:pPr lvl="1">
              <a:buNone/>
            </a:pPr>
            <a:r>
              <a:rPr lang="en-US" dirty="0" smtClean="0"/>
              <a:t> First we translate the</a:t>
            </a:r>
          </a:p>
          <a:p>
            <a:pPr lvl="1">
              <a:buNone/>
            </a:pPr>
            <a:r>
              <a:rPr lang="en-US" dirty="0" smtClean="0"/>
              <a:t> premises and conclusion </a:t>
            </a:r>
          </a:p>
          <a:p>
            <a:pPr lvl="1">
              <a:buNone/>
            </a:pPr>
            <a:r>
              <a:rPr lang="en-US" dirty="0" smtClean="0"/>
              <a:t> into symbolic form.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1" y="4724402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Using Rules of Inference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6407944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24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to  the Socrates Example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0000" y="2540001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429001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2057400" y="4038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4267200"/>
            <a:ext cx="3743325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for Socrates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278464" cy="2371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Valid Argument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Modus Ponens</a:t>
            </a:r>
            <a:endParaRPr lang="en-US" dirty="0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81200" y="3886200"/>
            <a:ext cx="5092065" cy="1765935"/>
          </a:xfrm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Universal Modus Ponens combines universal instantiation and modus ponens into one rule.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This rule could be used in the Socrates example.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Proofs</a:t>
            </a:r>
          </a:p>
          <a:p>
            <a:r>
              <a:rPr lang="en-US" dirty="0" smtClean="0"/>
              <a:t>Forms of Theorems</a:t>
            </a:r>
          </a:p>
          <a:p>
            <a:r>
              <a:rPr lang="en-US" dirty="0" smtClean="0"/>
              <a:t>Direct Proofs</a:t>
            </a:r>
          </a:p>
          <a:p>
            <a:r>
              <a:rPr lang="en-US" dirty="0" smtClean="0"/>
              <a:t>Indirect Proofs</a:t>
            </a:r>
          </a:p>
          <a:p>
            <a:pPr lvl="1"/>
            <a:r>
              <a:rPr lang="en-US" dirty="0" smtClean="0"/>
              <a:t>Proof of the </a:t>
            </a:r>
            <a:r>
              <a:rPr lang="en-US" dirty="0" err="1" smtClean="0"/>
              <a:t>Contrapositive</a:t>
            </a:r>
            <a:endParaRPr lang="en-US" dirty="0" smtClean="0"/>
          </a:p>
          <a:p>
            <a:pPr lvl="1"/>
            <a:r>
              <a:rPr lang="en-US" dirty="0" smtClean="0"/>
              <a:t>Proof by Contradiction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of Mathematical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proof</a:t>
            </a:r>
            <a:r>
              <a:rPr lang="en-US" dirty="0" smtClean="0"/>
              <a:t> is a valid argument that establishes the truth of a statement.</a:t>
            </a:r>
          </a:p>
          <a:p>
            <a:r>
              <a:rPr lang="en-US" dirty="0" smtClean="0"/>
              <a:t>In math, CS,  and other disciplines, informal proofs  which are generally shorter, are generally used.</a:t>
            </a:r>
          </a:p>
          <a:p>
            <a:pPr lvl="1"/>
            <a:r>
              <a:rPr lang="en-US" dirty="0" smtClean="0"/>
              <a:t>More than one rule of inference are often used in a step. </a:t>
            </a:r>
          </a:p>
          <a:p>
            <a:pPr lvl="1"/>
            <a:r>
              <a:rPr lang="en-US" dirty="0" smtClean="0"/>
              <a:t>Steps may be skipped.</a:t>
            </a:r>
          </a:p>
          <a:p>
            <a:pPr lvl="1"/>
            <a:r>
              <a:rPr lang="en-US" dirty="0" smtClean="0"/>
              <a:t>The rules of inference used are not explicitly stated. </a:t>
            </a:r>
          </a:p>
          <a:p>
            <a:pPr lvl="1"/>
            <a:r>
              <a:rPr lang="en-US" dirty="0" smtClean="0"/>
              <a:t>Easier for to understand and to explain to people. </a:t>
            </a:r>
          </a:p>
          <a:p>
            <a:pPr lvl="1"/>
            <a:r>
              <a:rPr lang="en-US" dirty="0" smtClean="0"/>
              <a:t>But it is also easier to introduce errors. </a:t>
            </a:r>
          </a:p>
          <a:p>
            <a:r>
              <a:rPr lang="en-US" dirty="0" smtClean="0"/>
              <a:t>Proofs have many practical applications:</a:t>
            </a:r>
          </a:p>
          <a:p>
            <a:pPr lvl="1"/>
            <a:r>
              <a:rPr lang="en-US" dirty="0" smtClean="0"/>
              <a:t>verification that computer programs are correct </a:t>
            </a:r>
          </a:p>
          <a:p>
            <a:pPr lvl="1"/>
            <a:r>
              <a:rPr lang="en-US" dirty="0" smtClean="0"/>
              <a:t>establishing that operating systems are secure </a:t>
            </a:r>
          </a:p>
          <a:p>
            <a:pPr lvl="1"/>
            <a:r>
              <a:rPr lang="en-US" dirty="0" smtClean="0"/>
              <a:t>enabling programs to make inferences in artificial intelligence </a:t>
            </a:r>
          </a:p>
          <a:p>
            <a:pPr lvl="1"/>
            <a:r>
              <a:rPr lang="en-US" dirty="0" smtClean="0"/>
              <a:t>showing that system specifications are consistent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theorem</a:t>
            </a:r>
            <a:r>
              <a:rPr lang="en-US" dirty="0" smtClean="0"/>
              <a:t> is a statement that can be shown to be true using: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other theorems</a:t>
            </a:r>
          </a:p>
          <a:p>
            <a:pPr lvl="1"/>
            <a:r>
              <a:rPr lang="en-US" i="1" dirty="0" smtClean="0"/>
              <a:t>axioms</a:t>
            </a:r>
            <a:r>
              <a:rPr lang="en-US" dirty="0" smtClean="0"/>
              <a:t> (statements which are given as true) </a:t>
            </a:r>
          </a:p>
          <a:p>
            <a:pPr lvl="1"/>
            <a:r>
              <a:rPr lang="en-US" dirty="0" smtClean="0"/>
              <a:t>rules of inference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lemma</a:t>
            </a:r>
            <a:r>
              <a:rPr lang="en-US" dirty="0" smtClean="0"/>
              <a:t> is a ‘helping theorem’ or a result which is needed to prove a theorem.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corollary</a:t>
            </a:r>
            <a:r>
              <a:rPr lang="en-US" dirty="0" smtClean="0"/>
              <a:t> is a result which follows directly from a theorem.</a:t>
            </a:r>
          </a:p>
          <a:p>
            <a:r>
              <a:rPr lang="en-US" dirty="0" smtClean="0"/>
              <a:t>Less important theorems are sometimes called </a:t>
            </a:r>
            <a:r>
              <a:rPr lang="en-US" i="1" dirty="0" smtClean="0"/>
              <a:t>propositions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conjecture</a:t>
            </a:r>
            <a:r>
              <a:rPr lang="en-US" dirty="0" smtClean="0"/>
              <a:t> is a statement that is being proposed to be true. Once a proof of a conjecture is found, it becomes a theorem. It may turn out to be false.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 Theorems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theorems assert that a property holds for all elements in a domain, such as the integers, the real numbers, or some of the discrete structures that we will study in this class. </a:t>
            </a:r>
          </a:p>
          <a:p>
            <a:r>
              <a:rPr lang="en-US" dirty="0" smtClean="0"/>
              <a:t>Often the universal quantifier (needed for a precise statement of a theorem) is omitted by standard mathematical convention. </a:t>
            </a:r>
          </a:p>
          <a:p>
            <a:pPr>
              <a:buNone/>
            </a:pPr>
            <a:r>
              <a:rPr lang="en-US" dirty="0" smtClean="0"/>
              <a:t>    For example, the statement: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200" dirty="0" smtClean="0"/>
              <a:t>“If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where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 are positive real numbers,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”</a:t>
            </a:r>
          </a:p>
          <a:p>
            <a:pPr>
              <a:buNone/>
            </a:pPr>
            <a:r>
              <a:rPr lang="en-US" dirty="0" smtClean="0"/>
              <a:t>   really means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200" dirty="0" smtClean="0"/>
              <a:t>“For all positive real numbers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, 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.”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theorems have the form: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prove them, we show that where </a:t>
            </a:r>
            <a:r>
              <a:rPr lang="en-US" i="1" dirty="0" smtClean="0"/>
              <a:t>c</a:t>
            </a:r>
            <a:r>
              <a:rPr lang="en-US" dirty="0" smtClean="0"/>
              <a:t> is an arbitrary element of the domain, </a:t>
            </a:r>
          </a:p>
          <a:p>
            <a:r>
              <a:rPr lang="en-US" dirty="0" smtClean="0"/>
              <a:t>By universal generalization the truth of the original formula follows.</a:t>
            </a:r>
          </a:p>
          <a:p>
            <a:r>
              <a:rPr lang="en-US" dirty="0" smtClean="0"/>
              <a:t>So, we must prove something of the form: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2416969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1714500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4800600"/>
            <a:ext cx="96583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Trivial Proof</a:t>
            </a:r>
            <a:r>
              <a:rPr lang="en-US" dirty="0" smtClean="0"/>
              <a:t>: If we know </a:t>
            </a:r>
            <a:r>
              <a:rPr lang="en-US" i="1" dirty="0" smtClean="0"/>
              <a:t>q</a:t>
            </a:r>
            <a:r>
              <a:rPr lang="en-US" dirty="0" smtClean="0"/>
              <a:t> is true, then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“If it is raining 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1=1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Vacuous Proof</a:t>
            </a:r>
            <a:r>
              <a:rPr lang="en-US" dirty="0" smtClean="0"/>
              <a:t>: If we know </a:t>
            </a:r>
            <a:r>
              <a:rPr lang="en-US" i="1" dirty="0" smtClean="0"/>
              <a:t>p</a:t>
            </a:r>
            <a:r>
              <a:rPr lang="en-US" dirty="0" smtClean="0"/>
              <a:t> is false then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</a:t>
            </a:r>
          </a:p>
          <a:p>
            <a:pPr>
              <a:buNone/>
            </a:pPr>
            <a:r>
              <a:rPr lang="en-US" dirty="0" smtClean="0"/>
              <a:t>“If I am both rich and poor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+ 2 = 5</a:t>
            </a:r>
            <a:r>
              <a:rPr lang="en-US" dirty="0" smtClean="0"/>
              <a:t>.”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[ Even though these examples seem silly, both trivial and vacuous proofs are often used in mathematical induction, as we will see in Chapter 5)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and Odd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 The integer </a:t>
            </a:r>
            <a:r>
              <a:rPr lang="en-US" i="1" dirty="0" smtClean="0"/>
              <a:t>n</a:t>
            </a:r>
            <a:r>
              <a:rPr lang="en-US" dirty="0" smtClean="0"/>
              <a:t> is even if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is odd if there exists an integer </a:t>
            </a:r>
            <a:r>
              <a:rPr lang="en-US" i="1" dirty="0" smtClean="0"/>
              <a:t>k</a:t>
            </a:r>
            <a:r>
              <a:rPr lang="en-US" dirty="0" smtClean="0"/>
              <a:t>,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Note that every integer is either even or odd and no integer is both even and odd.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We will need this basic fact about the integers in some of the example proofs to follow. We will learn more about the integers in Chapter 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</a:p>
          <a:p>
            <a:r>
              <a:rPr lang="en-US" dirty="0" smtClean="0"/>
              <a:t>Inference Rules for Propositional Logic</a:t>
            </a:r>
          </a:p>
          <a:p>
            <a:r>
              <a:rPr lang="en-US" dirty="0" smtClean="0"/>
              <a:t>Using Rules of Inference to Build Arguments</a:t>
            </a:r>
          </a:p>
          <a:p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Building Arguments for Quantified Statements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Direct Proof</a:t>
            </a:r>
            <a:r>
              <a:rPr lang="en-US" dirty="0" smtClean="0"/>
              <a:t>: Assume that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is true. Use rules of inference, axioms, and logical equivalences to show that   </a:t>
            </a:r>
            <a:r>
              <a:rPr lang="en-US" i="1" dirty="0" smtClean="0"/>
              <a:t>q</a:t>
            </a:r>
            <a:r>
              <a:rPr lang="en-US" dirty="0" smtClean="0"/>
              <a:t>  must also be true.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direct proof of the theorem “If </a:t>
            </a:r>
            <a:r>
              <a:rPr lang="en-US" i="1" dirty="0" smtClean="0"/>
              <a:t>n</a:t>
            </a:r>
            <a:r>
              <a:rPr lang="en-US" dirty="0" smtClean="0"/>
              <a:t> 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odd.”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Assume that </a:t>
            </a:r>
            <a:r>
              <a:rPr lang="en-US" i="1" dirty="0" smtClean="0"/>
              <a:t>n</a:t>
            </a:r>
            <a:r>
              <a:rPr lang="en-US" dirty="0" smtClean="0"/>
              <a:t> is odd. Then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for an integer </a:t>
            </a:r>
            <a:r>
              <a:rPr lang="en-US" i="1" dirty="0" smtClean="0"/>
              <a:t>k</a:t>
            </a:r>
            <a:r>
              <a:rPr lang="en-US" dirty="0" smtClean="0"/>
              <a:t>. Squaring both sides of the equation, we get: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+1 = 2(2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+ 1=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, an integer.                             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 smtClean="0"/>
              <a:t>We have proved that if n</a:t>
            </a:r>
            <a:r>
              <a:rPr lang="en-US" i="1" dirty="0" smtClean="0"/>
              <a:t> </a:t>
            </a:r>
            <a:r>
              <a:rPr lang="en-US" dirty="0" smtClean="0"/>
              <a:t>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an odd integer. 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marks the  end of  the proof. Sometimes </a:t>
            </a:r>
            <a:r>
              <a:rPr lang="en-US" b="1" dirty="0" smtClean="0"/>
              <a:t>QED </a:t>
            </a:r>
            <a:r>
              <a:rPr lang="en-US" dirty="0" smtClean="0"/>
              <a:t>is used instead. ) 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2514600" y="6172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Definition: </a:t>
            </a:r>
            <a:r>
              <a:rPr lang="en-US" dirty="0" smtClean="0"/>
              <a:t>The real number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  <a:r>
              <a:rPr lang="en-US" i="1" dirty="0" smtClean="0"/>
              <a:t>rational </a:t>
            </a:r>
            <a:r>
              <a:rPr lang="en-US" dirty="0" smtClean="0"/>
              <a:t>if there exist integers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where  </a:t>
            </a:r>
            <a:r>
              <a:rPr lang="en-US" i="1" dirty="0" smtClean="0"/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≠0</a:t>
            </a:r>
            <a:r>
              <a:rPr lang="en-US" dirty="0" smtClean="0"/>
              <a:t>  such that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 sum of two rational numbers is rational.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r </a:t>
            </a:r>
            <a:r>
              <a:rPr lang="en-US" dirty="0" smtClean="0"/>
              <a:t>and </a:t>
            </a:r>
            <a:r>
              <a:rPr lang="en-US" i="1" dirty="0" smtClean="0"/>
              <a:t>s</a:t>
            </a:r>
            <a:r>
              <a:rPr lang="en-US" dirty="0" smtClean="0"/>
              <a:t> are two rational numbers. Then there must be integers </a:t>
            </a:r>
            <a:r>
              <a:rPr lang="en-US" i="1" dirty="0" smtClean="0"/>
              <a:t>p, q </a:t>
            </a:r>
            <a:r>
              <a:rPr lang="en-US" dirty="0" smtClean="0"/>
              <a:t>and also </a:t>
            </a:r>
            <a:r>
              <a:rPr lang="en-US" i="1" dirty="0" smtClean="0"/>
              <a:t>t, u  </a:t>
            </a:r>
            <a:r>
              <a:rPr lang="en-US" dirty="0" smtClean="0"/>
              <a:t>such that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Thus the sum is rational.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4572000"/>
            <a:ext cx="528351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90600" y="4953001"/>
            <a:ext cx="4514850" cy="52006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495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pu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qt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w </a:t>
            </a:r>
            <a:r>
              <a:rPr lang="en-US" dirty="0" smtClean="0"/>
              <a:t>=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 </a:t>
            </a:r>
            <a:r>
              <a:rPr lang="en-US" i="1" dirty="0" smtClean="0"/>
              <a:t>Proof by Contraposition</a:t>
            </a:r>
            <a:r>
              <a:rPr lang="en-US" dirty="0" smtClean="0"/>
              <a:t>: Assume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 and show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is true also. This is sometimes called an </a:t>
            </a:r>
            <a:r>
              <a:rPr lang="en-US" i="1" dirty="0" smtClean="0"/>
              <a:t>indirect proof </a:t>
            </a:r>
            <a:r>
              <a:rPr lang="en-US" dirty="0" smtClean="0"/>
              <a:t>method. If we give a direct proof of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¬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then we have a proof of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q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>
                <a:ea typeface="Cambria Math"/>
              </a:rPr>
              <a:t>     Why does this work?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n</a:t>
            </a:r>
            <a:r>
              <a:rPr lang="en-US" dirty="0" smtClean="0"/>
              <a:t> is even. So, </a:t>
            </a:r>
            <a:r>
              <a:rPr lang="en-US" i="1" dirty="0" smtClean="0"/>
              <a:t>n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 Thus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= 3(2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+ 2 =6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+2 = 2(3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+ 1)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k</a:t>
            </a:r>
            <a:r>
              <a:rPr lang="en-US" dirty="0" smtClean="0"/>
              <a:t> 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Therefore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ea typeface="Cambria Math" pitchFamily="18" charset="0"/>
              </a:rPr>
              <a:t>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Since we have shown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→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must hold as well. </a:t>
            </a:r>
            <a:r>
              <a:rPr lang="en-US" dirty="0" smtClean="0"/>
              <a:t>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 (not even) 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 (not even).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for an integer </a:t>
            </a:r>
            <a:r>
              <a:rPr lang="en-US" i="1" dirty="0" smtClean="0"/>
              <a:t>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Use proof by contraposition. Assume </a:t>
            </a:r>
            <a:r>
              <a:rPr lang="en-US" i="1" dirty="0" smtClean="0"/>
              <a:t>n</a:t>
            </a:r>
            <a:r>
              <a:rPr lang="en-US" dirty="0" smtClean="0"/>
              <a:t> is even (i.e., not odd).  Therefore,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. Hence,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ea typeface="Cambria Math" pitchFamily="18" charset="0"/>
              </a:rPr>
              <a:t>    and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 </a:t>
            </a:r>
            <a:r>
              <a:rPr lang="en-US" dirty="0" smtClean="0"/>
              <a:t>is even(i.e., not odd).</a:t>
            </a:r>
          </a:p>
          <a:p>
            <a:pPr>
              <a:buNone/>
            </a:pPr>
            <a:r>
              <a:rPr lang="en-US" dirty="0" smtClean="0"/>
              <a:t>    We have shown that if </a:t>
            </a:r>
            <a:r>
              <a:rPr lang="en-US" i="1" dirty="0" smtClean="0"/>
              <a:t>n </a:t>
            </a:r>
            <a:r>
              <a:rPr lang="en-US" dirty="0" smtClean="0"/>
              <a:t>is an even integer, then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is even. Therefore by contraposition, for an integer</a:t>
            </a:r>
            <a:r>
              <a:rPr lang="en-US" i="1" dirty="0" smtClean="0"/>
              <a:t> 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Proof by Contradiction</a:t>
            </a:r>
            <a:r>
              <a:rPr lang="en-US" dirty="0" smtClean="0"/>
              <a:t>: (AKA </a:t>
            </a:r>
            <a:r>
              <a:rPr lang="en-US" i="1" dirty="0" err="1" smtClean="0"/>
              <a:t>reductio</a:t>
            </a:r>
            <a:r>
              <a:rPr lang="en-US" i="1" dirty="0" smtClean="0"/>
              <a:t> ad absurdum</a:t>
            </a:r>
            <a:r>
              <a:rPr lang="en-US" b="1" dirty="0" smtClean="0"/>
              <a:t>)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   To prove  </a:t>
            </a:r>
            <a:r>
              <a:rPr lang="en-US" i="1" dirty="0" smtClean="0"/>
              <a:t>p</a:t>
            </a:r>
            <a:r>
              <a:rPr lang="en-US" dirty="0" smtClean="0"/>
              <a:t>, assume 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and derive a contradiction such as   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¬</a:t>
            </a:r>
            <a:r>
              <a:rPr lang="en-US" i="1" dirty="0" smtClean="0">
                <a:latin typeface="Cambria Math"/>
                <a:ea typeface="Cambria Math"/>
              </a:rPr>
              <a:t>p. </a:t>
            </a:r>
            <a:r>
              <a:rPr lang="en-US" dirty="0" smtClean="0">
                <a:latin typeface="Cambria Math"/>
                <a:ea typeface="Cambria Math"/>
              </a:rPr>
              <a:t>(an indirect form of proof).</a:t>
            </a:r>
            <a:r>
              <a:rPr lang="en-US" dirty="0" smtClean="0"/>
              <a:t> Since we have shown that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b="1" dirty="0" smtClean="0">
                <a:latin typeface="Cambria Math"/>
                <a:ea typeface="Cambria Math"/>
              </a:rPr>
              <a:t>F</a:t>
            </a:r>
            <a:r>
              <a:rPr lang="en-US" dirty="0" smtClean="0"/>
              <a:t> is true , it follows that the </a:t>
            </a:r>
            <a:r>
              <a:rPr lang="en-US" dirty="0" err="1" smtClean="0"/>
              <a:t>contrapositive</a:t>
            </a:r>
            <a:r>
              <a:rPr lang="en-US" dirty="0" smtClean="0"/>
              <a:t>  </a:t>
            </a:r>
            <a:r>
              <a:rPr lang="en-US" b="1" dirty="0" err="1" smtClean="0"/>
              <a:t>T</a:t>
            </a:r>
            <a:r>
              <a:rPr lang="en-US" dirty="0" err="1" smtClean="0">
                <a:latin typeface="Cambria Math"/>
                <a:ea typeface="Cambria Math"/>
              </a:rPr>
              <a:t>→</a:t>
            </a:r>
            <a:r>
              <a:rPr lang="en-US" i="1" dirty="0" err="1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also holds.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</a:t>
            </a:r>
            <a:r>
              <a:rPr lang="en-US" i="1" dirty="0" smtClean="0"/>
              <a:t> </a:t>
            </a:r>
            <a:r>
              <a:rPr lang="en-US" dirty="0" smtClean="0"/>
              <a:t>Prove that if you pick 22 days from the calendar, at least 4 must fall on the same day of the week.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Assume that no more than 3  of the 22 days fall on the same day of the week. Because there are 7 days of the week, we could only have picked 21 days. This contradicts the assumption that we have picked 22 days.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 preview of  Chapter 4.</a:t>
            </a:r>
          </a:p>
          <a:p>
            <a:pPr>
              <a:buNone/>
            </a:pPr>
            <a:r>
              <a:rPr lang="en-US" sz="8000" b="1" dirty="0" smtClean="0"/>
              <a:t>    Example</a:t>
            </a:r>
            <a:r>
              <a:rPr lang="en-US" sz="8000" dirty="0" smtClean="0"/>
              <a:t>: Use a proof by contradiction to give a proof that  </a:t>
            </a:r>
            <a:r>
              <a:rPr lang="en-US" sz="8000" dirty="0" smtClean="0">
                <a:latin typeface="Cambria Math"/>
                <a:ea typeface="Cambria Math"/>
              </a:rPr>
              <a:t>√2 is irrational.</a:t>
            </a:r>
          </a:p>
          <a:p>
            <a:pPr>
              <a:buNone/>
            </a:pPr>
            <a:r>
              <a:rPr lang="en-US" sz="8000" b="1" dirty="0" smtClean="0">
                <a:latin typeface="Cambria Math"/>
                <a:ea typeface="Cambria Math"/>
              </a:rPr>
              <a:t>     </a:t>
            </a:r>
            <a:r>
              <a:rPr lang="en-US" sz="8000" b="1" dirty="0" smtClean="0">
                <a:ea typeface="Cambria Math"/>
              </a:rPr>
              <a:t>Solution</a:t>
            </a:r>
            <a:r>
              <a:rPr lang="en-US" sz="8000" b="1" dirty="0" smtClean="0">
                <a:latin typeface="Cambria Math"/>
                <a:ea typeface="Cambria Math"/>
              </a:rPr>
              <a:t>: </a:t>
            </a:r>
            <a:r>
              <a:rPr lang="en-US" sz="8000" dirty="0" smtClean="0">
                <a:latin typeface="Cambria Math"/>
                <a:ea typeface="Cambria Math"/>
              </a:rPr>
              <a:t>Suppose √2 is rational. Then there exists integers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with √2  </a:t>
            </a:r>
            <a:r>
              <a:rPr lang="en-US" sz="8000" i="1" dirty="0" smtClean="0">
                <a:latin typeface="Cambria Math"/>
                <a:ea typeface="Cambria Math"/>
              </a:rPr>
              <a:t>= a/b</a:t>
            </a:r>
            <a:r>
              <a:rPr lang="en-US" sz="8000" dirty="0" smtClean="0">
                <a:latin typeface="Cambria Math"/>
                <a:ea typeface="Cambria Math"/>
              </a:rPr>
              <a:t>, where </a:t>
            </a:r>
            <a:r>
              <a:rPr lang="en-US" sz="8000" i="1" dirty="0" smtClean="0">
                <a:latin typeface="Cambria Math"/>
                <a:ea typeface="Cambria Math"/>
              </a:rPr>
              <a:t>b≠ 0 </a:t>
            </a:r>
            <a:r>
              <a:rPr lang="en-US" sz="8000" dirty="0" smtClean="0">
                <a:latin typeface="Cambria Math"/>
                <a:ea typeface="Cambria Math"/>
              </a:rPr>
              <a:t>and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 </a:t>
            </a:r>
            <a:r>
              <a:rPr lang="en-US" sz="8000" dirty="0" smtClean="0">
                <a:latin typeface="Cambria Math"/>
                <a:ea typeface="Cambria Math"/>
              </a:rPr>
              <a:t>have no common factors (see Chapter 4). Then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                                        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Therefore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must be even. If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is even then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must be even (an exercise). Since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is even, </a:t>
            </a:r>
            <a:r>
              <a:rPr lang="en-US" sz="8000" i="1" dirty="0" smtClean="0">
                <a:latin typeface="Cambria Math"/>
                <a:ea typeface="Cambria Math"/>
              </a:rPr>
              <a:t>a = </a:t>
            </a:r>
            <a:r>
              <a:rPr lang="en-US" sz="8000" dirty="0" smtClean="0">
                <a:latin typeface="Cambria Math"/>
                <a:ea typeface="Cambria Math"/>
              </a:rPr>
              <a:t>2</a:t>
            </a:r>
            <a:r>
              <a:rPr lang="en-US" sz="8000" i="1" dirty="0" smtClean="0">
                <a:latin typeface="Cambria Math"/>
                <a:ea typeface="Cambria Math"/>
              </a:rPr>
              <a:t>c  </a:t>
            </a:r>
            <a:r>
              <a:rPr lang="en-US" sz="8000" dirty="0" smtClean="0">
                <a:latin typeface="Cambria Math"/>
                <a:ea typeface="Cambria Math"/>
              </a:rPr>
              <a:t>for some integer </a:t>
            </a:r>
            <a:r>
              <a:rPr lang="en-US" sz="8000" i="1" dirty="0" smtClean="0">
                <a:latin typeface="Cambria Math"/>
                <a:ea typeface="Cambria Math"/>
              </a:rPr>
              <a:t>c</a:t>
            </a:r>
            <a:r>
              <a:rPr lang="en-US" sz="8000" dirty="0" smtClean="0">
                <a:latin typeface="Cambria Math"/>
                <a:ea typeface="Cambria Math"/>
              </a:rPr>
              <a:t>. Thus,</a:t>
            </a:r>
          </a:p>
          <a:p>
            <a:pPr>
              <a:buNone/>
            </a:pPr>
            <a:endParaRPr lang="en-US" sz="80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Therefore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baseline="30000" dirty="0" smtClean="0">
                <a:latin typeface="Cambria Math"/>
                <a:ea typeface="Cambria Math"/>
              </a:rPr>
              <a:t>2 </a:t>
            </a:r>
            <a:r>
              <a:rPr lang="en-US" sz="8000" dirty="0" smtClean="0">
                <a:latin typeface="Cambria Math"/>
                <a:ea typeface="Cambria Math"/>
              </a:rPr>
              <a:t> is even.  Again then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must be even as well.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But then 2 must divide both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. This contradicts our assumption that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have no common factors. We have proved by contradiction  that our initial assumption must be false  and  therefore  √2 is  irrational .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</a:t>
            </a:r>
            <a:endParaRPr lang="en-US" sz="8000" b="1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3505200"/>
            <a:ext cx="866775" cy="4381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3581400"/>
            <a:ext cx="1121569" cy="2667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495800"/>
            <a:ext cx="1250156" cy="2667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29200" y="4495800"/>
            <a:ext cx="1092994" cy="2667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8382000" y="6096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Contradiction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preview of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there is no largest prime number.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Assume that there is a largest prime number. Call it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Hence, we can list all the primes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,..,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Form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None of the prime numbers on the list divides </a:t>
            </a:r>
            <a:r>
              <a:rPr lang="en-US" i="1" dirty="0" smtClean="0"/>
              <a:t>r</a:t>
            </a:r>
            <a:r>
              <a:rPr lang="en-US" dirty="0" smtClean="0"/>
              <a:t>. Therefore, by a theorem in Chapter 4, either </a:t>
            </a:r>
            <a:r>
              <a:rPr lang="en-US" i="1" dirty="0" smtClean="0"/>
              <a:t>r</a:t>
            </a:r>
            <a:r>
              <a:rPr lang="en-US" dirty="0" smtClean="0"/>
              <a:t> is prime or there is a smaller prime that divides </a:t>
            </a:r>
            <a:r>
              <a:rPr lang="en-US" i="1" dirty="0" smtClean="0"/>
              <a:t>r</a:t>
            </a:r>
            <a:r>
              <a:rPr lang="en-US" dirty="0" smtClean="0"/>
              <a:t>. This contradicts the assumption that there is a largest prime. Therefore, there is no largest prime.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3886200"/>
            <a:ext cx="4366260" cy="3286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 flipV="1">
            <a:off x="81534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Theorems that are </a:t>
            </a:r>
            <a:r>
              <a:rPr lang="en-US" dirty="0" err="1" smtClean="0"/>
              <a:t>Biconditional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prove a theorem that is a </a:t>
            </a:r>
            <a:r>
              <a:rPr lang="en-US" dirty="0" err="1" smtClean="0"/>
              <a:t>biconditional</a:t>
            </a:r>
            <a:r>
              <a:rPr lang="en-US" dirty="0" smtClean="0"/>
              <a:t> statement, that is, a statement of the form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, we show that    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are both true.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>
                <a:latin typeface="Cambria Math"/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Prove the theorem: “If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an integer, then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odd if and only 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is odd.”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b="1" dirty="0" smtClean="0">
                <a:latin typeface="Cambria Math"/>
                <a:ea typeface="Cambria Math"/>
              </a:rPr>
              <a:t> Solution:  </a:t>
            </a:r>
            <a:r>
              <a:rPr lang="en-US" dirty="0" smtClean="0">
                <a:latin typeface="Cambria Math"/>
                <a:ea typeface="Cambria Math"/>
              </a:rPr>
              <a:t>We have already shown (previous slides) that both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. Therefore we can conclude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Sometimes </a:t>
            </a:r>
            <a:r>
              <a:rPr lang="en-US" sz="2000" i="1" dirty="0" err="1" smtClean="0">
                <a:latin typeface="Cambria Math"/>
                <a:ea typeface="Cambria Math"/>
              </a:rPr>
              <a:t>iff</a:t>
            </a:r>
            <a:r>
              <a:rPr lang="en-US" sz="2000" i="1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is used as an abbreviation for “if an only if,” as in</a:t>
            </a:r>
          </a:p>
          <a:p>
            <a:pPr>
              <a:buNone/>
            </a:pPr>
            <a:r>
              <a:rPr lang="en-US" sz="2000" dirty="0" smtClean="0">
                <a:latin typeface="Cambria Math"/>
                <a:ea typeface="Cambria Math"/>
              </a:rPr>
              <a:t>                  “If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an integer, then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odd </a:t>
            </a:r>
            <a:r>
              <a:rPr lang="en-US" sz="2000" dirty="0" err="1" smtClean="0">
                <a:latin typeface="Cambria Math"/>
                <a:ea typeface="Cambria Math"/>
              </a:rPr>
              <a:t>iif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baseline="30000" dirty="0" smtClean="0">
                <a:latin typeface="Cambria Math"/>
                <a:ea typeface="Cambria Math"/>
              </a:rPr>
              <a:t>2 </a:t>
            </a:r>
            <a:r>
              <a:rPr lang="en-US" sz="2000" dirty="0" smtClean="0">
                <a:latin typeface="Cambria Math"/>
                <a:ea typeface="Cambria Math"/>
              </a:rPr>
              <a:t> is odd.”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this?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7248525" cy="2367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13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“Proof” that </a:t>
            </a:r>
            <a:r>
              <a:rPr lang="en-US" sz="2800" i="1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/>
              <a:t>2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Step 5.  a - b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by the premise and division by 0 is undefined.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If direct methods of proof do not work: </a:t>
            </a:r>
          </a:p>
          <a:p>
            <a:pPr lvl="1"/>
            <a:r>
              <a:rPr lang="en-US" dirty="0" smtClean="0"/>
              <a:t>We may need  a clever use of a proof by contraposition.</a:t>
            </a:r>
          </a:p>
          <a:p>
            <a:pPr lvl="1"/>
            <a:r>
              <a:rPr lang="en-US" dirty="0" smtClean="0"/>
              <a:t> Or a proof by contradiction.</a:t>
            </a:r>
          </a:p>
          <a:p>
            <a:pPr lvl="1"/>
            <a:r>
              <a:rPr lang="en-US" dirty="0" smtClean="0"/>
              <a:t> In the next section, we will see  strategies that can be used when straightforward approaches do not work.</a:t>
            </a:r>
          </a:p>
          <a:p>
            <a:pPr lvl="1"/>
            <a:r>
              <a:rPr lang="en-US" dirty="0" smtClean="0"/>
              <a:t>In Chapter 5, we will see mathematical induction and related techniques.</a:t>
            </a:r>
          </a:p>
          <a:p>
            <a:pPr lvl="1"/>
            <a:r>
              <a:rPr lang="en-US" dirty="0" smtClean="0"/>
              <a:t>In Chapter 6, we will see  combinatorial proofs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the Socrates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two premises:</a:t>
            </a:r>
          </a:p>
          <a:p>
            <a:pPr lvl="1"/>
            <a:r>
              <a:rPr lang="en-US" dirty="0" smtClean="0"/>
              <a:t>“All men are mortal.”</a:t>
            </a:r>
          </a:p>
          <a:p>
            <a:pPr lvl="1"/>
            <a:r>
              <a:rPr lang="en-US" dirty="0" smtClean="0"/>
              <a:t>“Socrates is a man.”</a:t>
            </a:r>
          </a:p>
          <a:p>
            <a:r>
              <a:rPr lang="en-US" dirty="0" smtClean="0"/>
              <a:t>And the conclusion: </a:t>
            </a:r>
          </a:p>
          <a:p>
            <a:pPr lvl="1"/>
            <a:r>
              <a:rPr lang="en-US" dirty="0" smtClean="0"/>
              <a:t>“Socrates is mortal.”</a:t>
            </a:r>
          </a:p>
          <a:p>
            <a:r>
              <a:rPr lang="en-US" dirty="0" smtClean="0"/>
              <a:t>How do we get the conclusion from the premises?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 Methods and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by Cases</a:t>
            </a:r>
          </a:p>
          <a:p>
            <a:r>
              <a:rPr lang="en-US" dirty="0" smtClean="0"/>
              <a:t>Existence Proofs</a:t>
            </a:r>
          </a:p>
          <a:p>
            <a:pPr lvl="1"/>
            <a:r>
              <a:rPr lang="en-US" dirty="0" smtClean="0"/>
              <a:t>Constructive</a:t>
            </a:r>
          </a:p>
          <a:p>
            <a:pPr lvl="1"/>
            <a:r>
              <a:rPr lang="en-US" dirty="0" err="1" smtClean="0"/>
              <a:t>Nonconstructive</a:t>
            </a:r>
            <a:endParaRPr lang="en-US" dirty="0" smtClean="0"/>
          </a:p>
          <a:p>
            <a:r>
              <a:rPr lang="en-US" dirty="0" smtClean="0"/>
              <a:t>Disproof by Counterexample</a:t>
            </a:r>
          </a:p>
          <a:p>
            <a:r>
              <a:rPr lang="en-US" dirty="0" smtClean="0"/>
              <a:t>Nonexistence Proofs</a:t>
            </a:r>
          </a:p>
          <a:p>
            <a:r>
              <a:rPr lang="en-US" dirty="0" smtClean="0"/>
              <a:t>Uniqueness Proofs</a:t>
            </a:r>
          </a:p>
          <a:p>
            <a:r>
              <a:rPr lang="en-US" dirty="0" smtClean="0"/>
              <a:t>Proof Strategies</a:t>
            </a:r>
          </a:p>
          <a:p>
            <a:r>
              <a:rPr lang="en-US" dirty="0" smtClean="0"/>
              <a:t>Proving Universally Quantified Assertions</a:t>
            </a:r>
          </a:p>
          <a:p>
            <a:r>
              <a:rPr lang="en-US" dirty="0" smtClean="0"/>
              <a:t>Open Problems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a conditional statement of the form:</a:t>
            </a:r>
          </a:p>
          <a:p>
            <a:endParaRPr lang="en-US" dirty="0" smtClean="0"/>
          </a:p>
          <a:p>
            <a:r>
              <a:rPr lang="en-US" dirty="0" smtClean="0"/>
              <a:t>Use the tautology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of the implications                   is a </a:t>
            </a:r>
            <a:r>
              <a:rPr lang="en-US" i="1" dirty="0" smtClean="0"/>
              <a:t>case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6675120" cy="8401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33600" y="2514600"/>
            <a:ext cx="3849053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0" y="4953000"/>
            <a:ext cx="1094423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Let 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a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if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 ≥ </a:t>
            </a:r>
            <a:r>
              <a:rPr lang="en-US" i="1" dirty="0" smtClean="0"/>
              <a:t>b,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otherwise                  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</a:t>
            </a:r>
            <a:r>
              <a:rPr lang="en-US" i="1" dirty="0" smtClean="0">
                <a:sym typeface="Symbol"/>
              </a:rPr>
              <a:t>b.</a:t>
            </a:r>
            <a:r>
              <a:rPr lang="en-US" dirty="0" smtClean="0">
                <a:sym typeface="Symbol"/>
              </a:rPr>
              <a:t> </a:t>
            </a:r>
            <a:endParaRPr lang="en-US" i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Show that for all  real numbers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(a @b) @ c = a @ (b @ c)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(This means the operation @ is associative.)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Proof</a:t>
            </a:r>
            <a:r>
              <a:rPr lang="en-US" dirty="0" smtClean="0">
                <a:sym typeface="Symbol"/>
              </a:rPr>
              <a:t>: Let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be arbitrary real numbers.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Then one of the following 6 cases must hold.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ambria Math"/>
              <a:ea typeface="Cambria Math"/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ym typeface="Symbol"/>
              </a:rPr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: a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b ≥ c</a:t>
            </a: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(a @ b) = a, a @ c = a, b @ c = b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Hence (a @ b) @ c = a = a @ (b @ c)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Therefore the equality holds for the first case.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      A complete proof requires that the equality be shown to hold for all 6 cases. But the proofs of the remaining cases are similar. Try them.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Loss of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b="1" dirty="0" smtClean="0"/>
              <a:t>    Example</a:t>
            </a:r>
            <a:r>
              <a:rPr lang="en-US" sz="3400" dirty="0" smtClean="0"/>
              <a:t>: Show that if </a:t>
            </a:r>
            <a:r>
              <a:rPr lang="en-US" sz="3400" i="1" dirty="0" smtClean="0"/>
              <a:t>x</a:t>
            </a:r>
            <a:r>
              <a:rPr lang="en-US" sz="3400" dirty="0" smtClean="0"/>
              <a:t> 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integers  and both </a:t>
            </a:r>
            <a:r>
              <a:rPr lang="en-US" sz="3400" i="1" dirty="0" err="1" smtClean="0"/>
              <a:t>x</a:t>
            </a:r>
            <a:r>
              <a:rPr lang="en-US" sz="3400" dirty="0" err="1" smtClean="0">
                <a:latin typeface="Cambria Math"/>
                <a:ea typeface="Cambria Math"/>
              </a:rPr>
              <a:t>∙</a:t>
            </a:r>
            <a:r>
              <a:rPr lang="en-US" sz="3400" i="1" dirty="0" err="1" smtClean="0"/>
              <a:t>y</a:t>
            </a:r>
            <a:r>
              <a:rPr lang="en-US" sz="3400" dirty="0" smtClean="0"/>
              <a:t> </a:t>
            </a:r>
            <a:r>
              <a:rPr lang="en-US" sz="3400" i="1" dirty="0" smtClean="0"/>
              <a:t>and </a:t>
            </a:r>
            <a:r>
              <a:rPr lang="en-US" sz="3400" i="1" dirty="0" err="1" smtClean="0"/>
              <a:t>x</a:t>
            </a:r>
            <a:r>
              <a:rPr lang="en-US" sz="3400" dirty="0" err="1" smtClean="0"/>
              <a:t>+</a:t>
            </a:r>
            <a:r>
              <a:rPr lang="en-US" sz="3400" i="1" dirty="0" err="1" smtClean="0"/>
              <a:t>y</a:t>
            </a:r>
            <a:r>
              <a:rPr lang="en-US" sz="3400" dirty="0" smtClean="0"/>
              <a:t> are even, then both </a:t>
            </a:r>
            <a:r>
              <a:rPr lang="en-US" sz="3400" i="1" dirty="0" smtClean="0"/>
              <a:t>x</a:t>
            </a:r>
            <a:r>
              <a:rPr lang="en-US" sz="3400" dirty="0" smtClean="0"/>
              <a:t> 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even.</a:t>
            </a:r>
          </a:p>
          <a:p>
            <a:pPr>
              <a:buNone/>
            </a:pPr>
            <a:r>
              <a:rPr lang="en-US" sz="3400" dirty="0" smtClean="0"/>
              <a:t>    </a:t>
            </a:r>
            <a:r>
              <a:rPr lang="en-US" sz="3400" b="1" dirty="0" smtClean="0"/>
              <a:t> Proof</a:t>
            </a:r>
            <a:r>
              <a:rPr lang="en-US" sz="3400" dirty="0" smtClean="0"/>
              <a:t>: Use a proof by contraposition. Suppose  </a:t>
            </a:r>
            <a:r>
              <a:rPr lang="en-US" sz="3400" i="1" dirty="0" smtClean="0"/>
              <a:t>x </a:t>
            </a:r>
            <a:r>
              <a:rPr lang="en-US" sz="3400" dirty="0" smtClean="0"/>
              <a:t>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not both even. Then, one or both are odd. Without loss of generality, assume that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/>
              <a:t> is odd. Then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m</a:t>
            </a:r>
            <a:r>
              <a:rPr lang="en-US" sz="3400" dirty="0" smtClean="0"/>
              <a:t>. </a:t>
            </a:r>
          </a:p>
          <a:p>
            <a:pPr lvl="1">
              <a:buNone/>
            </a:pPr>
            <a:r>
              <a:rPr lang="en-US" sz="3400" dirty="0" smtClean="0"/>
              <a:t>    </a:t>
            </a:r>
            <a:r>
              <a:rPr lang="en-US" sz="3400" i="1" dirty="0" smtClean="0"/>
              <a:t>Case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400" dirty="0" smtClean="0"/>
              <a:t>: </a:t>
            </a:r>
            <a:r>
              <a:rPr lang="en-US" sz="3400" i="1" dirty="0" smtClean="0"/>
              <a:t>y</a:t>
            </a:r>
            <a:r>
              <a:rPr lang="en-US" sz="3400" dirty="0" smtClean="0"/>
              <a:t> is even. Then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n</a:t>
            </a:r>
            <a:r>
              <a:rPr lang="en-US" sz="3400" dirty="0" smtClean="0"/>
              <a:t>, so                                                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i="1" dirty="0" smtClean="0"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+ 1) + 2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2(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 lvl="1">
              <a:buNone/>
            </a:pP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Case 2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sz="3400" i="1" dirty="0" smtClean="0"/>
              <a:t> y</a:t>
            </a:r>
            <a:r>
              <a:rPr lang="en-US" sz="3400" dirty="0" smtClean="0"/>
              <a:t> is odd. Then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3400" i="1" dirty="0" smtClean="0">
                <a:ea typeface="Cambria Math" pitchFamily="18" charset="0"/>
              </a:rPr>
              <a:t>+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n</a:t>
            </a:r>
            <a:r>
              <a:rPr lang="en-US" sz="3400" dirty="0" smtClean="0"/>
              <a:t>, so                                          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/>
                <a:ea typeface="Cambria Math"/>
              </a:rPr>
              <a:t>∙ </a:t>
            </a:r>
            <a:r>
              <a:rPr lang="en-US" sz="3400" i="1" dirty="0" smtClean="0"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+ 1) (2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+ 1) = 2(2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/>
                <a:ea typeface="Cambria Math"/>
              </a:rPr>
              <a:t> ∙</a:t>
            </a:r>
            <a:r>
              <a:rPr lang="en-US" sz="3400" i="1" dirty="0" smtClean="0">
                <a:ea typeface="Cambria Math" pitchFamily="18" charset="0"/>
              </a:rPr>
              <a:t> 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>
              <a:buNone/>
            </a:pPr>
            <a:endParaRPr lang="en-US" sz="3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    </a:t>
            </a:r>
          </a:p>
          <a:p>
            <a:pPr>
              <a:buNone/>
            </a:pP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We only cover the case where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is odd because the case where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is odd is  similar. The use phrase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without  loss of generality</a:t>
            </a: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(WLOG) indicates this.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3962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Proof of theorems of the form                   .</a:t>
            </a:r>
          </a:p>
          <a:p>
            <a:r>
              <a:rPr lang="en-US" b="1" dirty="0" smtClean="0"/>
              <a:t>Constructive</a:t>
            </a:r>
            <a:r>
              <a:rPr lang="en-US" dirty="0" smtClean="0"/>
              <a:t> existence proof: </a:t>
            </a:r>
          </a:p>
          <a:p>
            <a:pPr lvl="1"/>
            <a:r>
              <a:rPr lang="en-US" dirty="0" smtClean="0"/>
              <a:t>Find an explicit value of </a:t>
            </a:r>
            <a:r>
              <a:rPr lang="en-US" i="1" dirty="0" smtClean="0"/>
              <a:t>c</a:t>
            </a:r>
            <a:r>
              <a:rPr lang="en-US" dirty="0" smtClean="0"/>
              <a:t>, for which  </a:t>
            </a:r>
            <a:r>
              <a:rPr lang="en-US" i="1" dirty="0" smtClean="0"/>
              <a:t>P(c) </a:t>
            </a:r>
            <a:r>
              <a:rPr lang="en-US" dirty="0" smtClean="0"/>
              <a:t>is true.</a:t>
            </a:r>
          </a:p>
          <a:p>
            <a:pPr lvl="1"/>
            <a:r>
              <a:rPr lang="en-US" dirty="0" smtClean="0"/>
              <a:t>Then                   is   true by Existential Generalization (EG).</a:t>
            </a:r>
          </a:p>
          <a:p>
            <a:pPr>
              <a:buNone/>
            </a:pPr>
            <a:r>
              <a:rPr lang="en-US" b="1" dirty="0" smtClean="0"/>
              <a:t>    Example</a:t>
            </a:r>
            <a:r>
              <a:rPr lang="en-US" dirty="0" smtClean="0"/>
              <a:t>: Show that there is a positive integer that can be  written as the sum of cubes of positive integers in two different ways: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1729 is such a number since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1729 = 10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=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+ 1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118300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3124200"/>
            <a:ext cx="1183005" cy="38290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 flipV="1">
            <a:off x="6324600" y="5029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10200"/>
            <a:ext cx="886968" cy="1030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Godfrey Harold Hardy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(1877-1947)</a:t>
            </a:r>
            <a:endParaRPr lang="en-US" dirty="0"/>
          </a:p>
        </p:txBody>
      </p:sp>
      <p:pic>
        <p:nvPicPr>
          <p:cNvPr id="12" name="Picture 11" descr="0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52400"/>
            <a:ext cx="887730" cy="1025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Srinivasa</a:t>
            </a:r>
            <a:r>
              <a:rPr lang="en-US" dirty="0" smtClean="0"/>
              <a:t> </a:t>
            </a:r>
            <a:r>
              <a:rPr lang="en-US" dirty="0" err="1" smtClean="0"/>
              <a:t>Ramanujan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(1887-1920)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Nonconstructive</a:t>
            </a:r>
            <a:r>
              <a:rPr lang="en-US" dirty="0" smtClean="0"/>
              <a:t> 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In a </a:t>
            </a:r>
            <a:r>
              <a:rPr lang="en-US" i="1" dirty="0" err="1" smtClean="0"/>
              <a:t>nonconstructive</a:t>
            </a:r>
            <a:r>
              <a:rPr lang="en-US" dirty="0" smtClean="0"/>
              <a:t> existence proof, we assume no </a:t>
            </a:r>
            <a:r>
              <a:rPr lang="en-US" i="1" dirty="0" smtClean="0"/>
              <a:t>c</a:t>
            </a:r>
            <a:r>
              <a:rPr lang="en-US" dirty="0" smtClean="0"/>
              <a:t> exists which makes </a:t>
            </a:r>
            <a:r>
              <a:rPr lang="en-US" i="1" dirty="0" smtClean="0"/>
              <a:t>P(c)</a:t>
            </a:r>
            <a:r>
              <a:rPr lang="en-US" dirty="0" smtClean="0"/>
              <a:t> true and derive  a contradiction.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there exist irrational numbers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such that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dirty="0" smtClean="0"/>
              <a:t> is rational.</a:t>
            </a:r>
          </a:p>
          <a:p>
            <a:pPr>
              <a:buNone/>
            </a:pPr>
            <a:r>
              <a:rPr lang="en-US" b="1" dirty="0" smtClean="0"/>
              <a:t>   Proof:</a:t>
            </a:r>
            <a:r>
              <a:rPr lang="en-US" dirty="0" smtClean="0"/>
              <a:t> We know that </a:t>
            </a:r>
            <a:r>
              <a:rPr lang="en-US" dirty="0" smtClean="0">
                <a:latin typeface="Cambria Math"/>
                <a:ea typeface="Cambria Math"/>
              </a:rPr>
              <a:t>√2 is irrational. Consider the number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. If it is rational, we have two irrational numbers x and y with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rational, namely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/>
                <a:ea typeface="Cambria Math"/>
              </a:rPr>
              <a:t>√2      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√2.</a:t>
            </a:r>
            <a:r>
              <a:rPr lang="en-US" dirty="0" smtClean="0"/>
              <a:t> But if </a:t>
            </a:r>
            <a:r>
              <a:rPr lang="en-US" dirty="0" smtClean="0">
                <a:latin typeface="Cambria Math"/>
                <a:ea typeface="Cambria Math"/>
              </a:rPr>
              <a:t>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 is irrational,                              then we can let 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 so </a:t>
            </a:r>
            <a:r>
              <a:rPr lang="en-US" smtClean="0">
                <a:latin typeface="Cambria Math"/>
                <a:ea typeface="Cambria Math"/>
              </a:rPr>
              <a:t>that             </a:t>
            </a:r>
            <a:r>
              <a:rPr lang="en-US" i="1" smtClean="0"/>
              <a:t>x</a:t>
            </a:r>
            <a:r>
              <a:rPr lang="en-US" i="1" baseline="30000" smtClean="0"/>
              <a:t>y</a:t>
            </a:r>
            <a:r>
              <a:rPr lang="en-US" i="1" baseline="30000" dirty="0" smtClean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 =</a:t>
            </a:r>
            <a:r>
              <a:rPr lang="en-US" dirty="0" smtClean="0">
                <a:latin typeface="Cambria Math"/>
                <a:ea typeface="Cambria Math"/>
              </a:rPr>
              <a:t> (√2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(√2 √2)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= 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924800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                                    .  </a:t>
            </a:r>
          </a:p>
          <a:p>
            <a:r>
              <a:rPr lang="en-US" dirty="0" smtClean="0"/>
              <a:t>To establish that                  is true (or                is false) find a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dirty="0" smtClean="0">
                <a:sym typeface="Symbol"/>
              </a:rPr>
              <a:t>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true or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false. </a:t>
            </a:r>
          </a:p>
          <a:p>
            <a:r>
              <a:rPr lang="en-US" dirty="0" smtClean="0"/>
              <a:t>In this case </a:t>
            </a:r>
            <a:r>
              <a:rPr lang="en-US" i="1" dirty="0" smtClean="0"/>
              <a:t>c</a:t>
            </a:r>
            <a:r>
              <a:rPr lang="en-US" dirty="0" smtClean="0"/>
              <a:t> is called a </a:t>
            </a:r>
            <a:r>
              <a:rPr lang="en-US" i="1" dirty="0" smtClean="0"/>
              <a:t>counterexample</a:t>
            </a:r>
            <a:r>
              <a:rPr lang="en-US" dirty="0" smtClean="0"/>
              <a:t> to the assertion              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“Every positive integer is the sum of the squares of 3 integers.” The integer 7 is a counterexample.  So the claim is false.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28800" y="2057400"/>
            <a:ext cx="2859881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76600" y="2514600"/>
            <a:ext cx="1195388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172200" y="2514600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09800" y="3810000"/>
            <a:ext cx="1002506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theorems asset the existence of a unique element with a particular property, </a:t>
            </a:r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). The two parts of a </a:t>
            </a:r>
            <a:r>
              <a:rPr lang="en-US" i="1" dirty="0" smtClean="0">
                <a:sym typeface="Symbol"/>
              </a:rPr>
              <a:t>uniqueness proof </a:t>
            </a:r>
            <a:r>
              <a:rPr lang="en-US" dirty="0" smtClean="0">
                <a:sym typeface="Symbol"/>
              </a:rPr>
              <a:t>are </a:t>
            </a:r>
          </a:p>
          <a:p>
            <a:pPr lvl="1"/>
            <a:r>
              <a:rPr lang="en-US" i="1" dirty="0" smtClean="0">
                <a:sym typeface="Symbol"/>
              </a:rPr>
              <a:t>Existence</a:t>
            </a:r>
            <a:r>
              <a:rPr lang="en-US" dirty="0" smtClean="0">
                <a:sym typeface="Symbol"/>
              </a:rPr>
              <a:t>: We show that an element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with the property exists.</a:t>
            </a:r>
          </a:p>
          <a:p>
            <a:pPr lvl="1"/>
            <a:r>
              <a:rPr lang="en-US" i="1" dirty="0" smtClean="0">
                <a:sym typeface="Symbol"/>
              </a:rPr>
              <a:t>Uniqueness</a:t>
            </a:r>
            <a:r>
              <a:rPr lang="en-US" dirty="0" smtClean="0">
                <a:sym typeface="Symbol"/>
              </a:rPr>
              <a:t>: We show that if </a:t>
            </a:r>
            <a:r>
              <a:rPr lang="en-US" i="1" dirty="0" err="1" smtClean="0">
                <a:sym typeface="Symbol"/>
              </a:rPr>
              <a:t>y</a:t>
            </a:r>
            <a:r>
              <a:rPr lang="en-US" dirty="0" err="1" smtClean="0">
                <a:latin typeface="Cambria Math"/>
                <a:ea typeface="Cambria Math"/>
                <a:sym typeface="Symbol"/>
              </a:rPr>
              <a:t>≠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then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y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does not have the property.</a:t>
            </a:r>
          </a:p>
          <a:p>
            <a:pPr>
              <a:buNone/>
            </a:pPr>
            <a:r>
              <a:rPr lang="en-US" b="1" dirty="0" smtClean="0">
                <a:latin typeface="Cambria Math"/>
                <a:ea typeface="Cambria Math"/>
                <a:sym typeface="Symbol"/>
              </a:rPr>
              <a:t>    Example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 Show that if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and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are real numbers and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≠0, then there is a unique real number r  such that 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+ 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  <a:sym typeface="Symbol"/>
              </a:rPr>
              <a:t>    </a:t>
            </a:r>
            <a:r>
              <a:rPr lang="en-US" b="1" dirty="0" smtClean="0">
                <a:latin typeface="Cambria Math"/>
                <a:ea typeface="Cambria Math"/>
                <a:sym typeface="Symbol"/>
              </a:rPr>
              <a:t>Solution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</a:t>
            </a:r>
          </a:p>
          <a:p>
            <a:pPr lvl="1"/>
            <a:r>
              <a:rPr lang="en-US" dirty="0" smtClean="0">
                <a:latin typeface="Cambria Math"/>
                <a:ea typeface="Cambria Math"/>
                <a:sym typeface="Symbol"/>
              </a:rPr>
              <a:t>Existence: The real number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solution of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 because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(−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)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=0.</a:t>
            </a:r>
          </a:p>
          <a:p>
            <a:pPr lvl="1"/>
            <a:r>
              <a:rPr lang="en-US" dirty="0" smtClean="0">
                <a:latin typeface="Cambria Math"/>
                <a:ea typeface="Cambria Math"/>
                <a:sym typeface="Symbol"/>
              </a:rPr>
              <a:t>Uniqueness: Suppose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real number such that 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 Then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where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Subtracting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from both sides and dividing by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shows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express the premises (above the line) and the conclusion (below the line) in predicate logic as an argument: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Strategies for proving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Choose a method.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First try a direct method of proof. 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If this does not work, try an indirect method (e.g., try to prove the </a:t>
            </a:r>
            <a:r>
              <a:rPr lang="en-US" dirty="0" err="1" smtClean="0">
                <a:latin typeface="Cambria Math"/>
                <a:ea typeface="Cambria Math"/>
              </a:rPr>
              <a:t>contrapositive</a:t>
            </a:r>
            <a:r>
              <a:rPr lang="en-US" dirty="0" smtClean="0">
                <a:latin typeface="Cambria Math"/>
                <a:ea typeface="Cambria Math"/>
              </a:rPr>
              <a:t>).</a:t>
            </a:r>
          </a:p>
          <a:p>
            <a:pPr marL="484632" indent="-457200"/>
            <a:r>
              <a:rPr lang="en-US" dirty="0" smtClean="0">
                <a:latin typeface="Cambria Math"/>
                <a:ea typeface="Cambria Math"/>
              </a:rPr>
              <a:t>For whichever method you are trying, choose a strategy.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First try </a:t>
            </a:r>
            <a:r>
              <a:rPr lang="en-US" i="1" dirty="0" smtClean="0"/>
              <a:t>forward reasoning. </a:t>
            </a:r>
            <a:r>
              <a:rPr lang="en-US" dirty="0" smtClean="0"/>
              <a:t> Start with the axioms and known theorems and construct a sequence of steps that end in the conclusion.  Start with </a:t>
            </a:r>
            <a:r>
              <a:rPr lang="en-US" i="1" dirty="0" smtClean="0"/>
              <a:t>p</a:t>
            </a:r>
            <a:r>
              <a:rPr lang="en-US" dirty="0" smtClean="0"/>
              <a:t> and prove </a:t>
            </a:r>
            <a:r>
              <a:rPr lang="en-US" i="1" dirty="0" smtClean="0"/>
              <a:t>q</a:t>
            </a:r>
            <a:r>
              <a:rPr lang="en-US" dirty="0" smtClean="0"/>
              <a:t>, or start with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and prove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this doesn’t work, try </a:t>
            </a:r>
            <a:r>
              <a:rPr lang="en-US" i="1" dirty="0" smtClean="0"/>
              <a:t>backward reasoning</a:t>
            </a:r>
            <a:r>
              <a:rPr lang="en-US" dirty="0" smtClean="0"/>
              <a:t>. When trying to prove </a:t>
            </a:r>
            <a:r>
              <a:rPr lang="en-US" i="1" dirty="0" smtClean="0"/>
              <a:t>q</a:t>
            </a:r>
            <a:r>
              <a:rPr lang="en-US" dirty="0" smtClean="0"/>
              <a:t>,  find a statement p that we can prove with the  property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Reasoning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</a:t>
            </a:r>
            <a:r>
              <a:rPr lang="en-US" dirty="0" smtClean="0"/>
              <a:t>: Suppose that two people play a game taking turns removing,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 smtClean="0"/>
              <a:t>stones at a time from a pile that begins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</a:t>
            </a:r>
            <a:r>
              <a:rPr lang="en-US" dirty="0" smtClean="0"/>
              <a:t> stones. The person who removes the last stone wins the game. Show that the first player can win the game no matter what the second player does.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Let </a:t>
            </a:r>
            <a:r>
              <a:rPr lang="en-US" i="1" dirty="0" smtClean="0"/>
              <a:t>n</a:t>
            </a:r>
            <a:r>
              <a:rPr lang="en-US" dirty="0" smtClean="0"/>
              <a:t> be the last step of the game.</a:t>
            </a:r>
          </a:p>
          <a:p>
            <a:pPr lvl="1">
              <a:buNone/>
            </a:pPr>
            <a:r>
              <a:rPr lang="en-US" b="1" dirty="0" smtClean="0"/>
              <a:t>Step n:    </a:t>
            </a:r>
            <a:r>
              <a:rPr lang="en-US" dirty="0" smtClean="0"/>
              <a:t>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can win if the pile contains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will have to leave such a pile if the pile that he/she is faced with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stones.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can leave 4 stones when there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 stones left at the beginning of his/her turn.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must leave  such a pile, if there are  8 stones 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has to have a pile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9,10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stones to ensure that there are 8 left.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needs to be faced with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stones to be forced to leave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9,10,</a:t>
            </a:r>
            <a:r>
              <a:rPr lang="en-US" dirty="0" smtClean="0"/>
              <a:t>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can leave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stones by removing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stones. </a:t>
            </a:r>
          </a:p>
          <a:p>
            <a:pPr>
              <a:buNone/>
            </a:pPr>
            <a:r>
              <a:rPr lang="en-US" dirty="0" smtClean="0"/>
              <a:t>    Now reasoning forward, the first player can ensure a win by removing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 and leaving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prove theorems of the form               ,assume </a:t>
            </a:r>
            <a:r>
              <a:rPr lang="en-US" i="1" dirty="0" smtClean="0"/>
              <a:t>x</a:t>
            </a:r>
            <a:r>
              <a:rPr lang="en-US" dirty="0" smtClean="0"/>
              <a:t> is an arbitrary member of the domain and show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must be true. Using UG it follows that               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</a:t>
            </a:r>
            <a:r>
              <a:rPr lang="en-US" dirty="0" smtClean="0"/>
              <a:t>: An integer</a:t>
            </a:r>
            <a:r>
              <a:rPr lang="en-US" i="1" dirty="0" smtClean="0"/>
              <a:t> x </a:t>
            </a:r>
            <a:r>
              <a:rPr lang="en-US" dirty="0" smtClean="0"/>
              <a:t>is even if and only if </a:t>
            </a:r>
            <a:r>
              <a:rPr lang="en-US" i="1" dirty="0" smtClean="0"/>
              <a:t>x</a:t>
            </a:r>
            <a:r>
              <a:rPr lang="en-US" i="1" baseline="30000" dirty="0" smtClean="0"/>
              <a:t>2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The quantified assertion is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[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is even 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dirty="0" smtClean="0"/>
              <a:t>is even]</a:t>
            </a:r>
          </a:p>
          <a:p>
            <a:pPr>
              <a:buNone/>
            </a:pPr>
            <a:r>
              <a:rPr lang="en-US" dirty="0" smtClean="0"/>
              <a:t>    We assume </a:t>
            </a:r>
            <a:r>
              <a:rPr lang="en-US" i="1" dirty="0" smtClean="0"/>
              <a:t>x</a:t>
            </a:r>
            <a:r>
              <a:rPr lang="en-US" dirty="0" smtClean="0"/>
              <a:t> is arbitrary.</a:t>
            </a:r>
          </a:p>
          <a:p>
            <a:pPr>
              <a:buNone/>
            </a:pPr>
            <a:r>
              <a:rPr lang="en-US" dirty="0" smtClean="0"/>
              <a:t>    Recall that                  is equivalent to</a:t>
            </a:r>
          </a:p>
          <a:p>
            <a:pPr>
              <a:buNone/>
            </a:pPr>
            <a:r>
              <a:rPr lang="en-US" dirty="0" smtClean="0"/>
              <a:t>    So, we have  two cases to consider. These are considered in turn.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34000" y="1981200"/>
            <a:ext cx="1002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324600" y="2743200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67000" y="4953000"/>
            <a:ext cx="807244" cy="22383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96000" y="4876800"/>
            <a:ext cx="2390775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/>
              <a:t>x</a:t>
            </a:r>
            <a:r>
              <a:rPr lang="en-US" dirty="0" smtClean="0"/>
              <a:t> is even then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i="1" dirty="0" smtClean="0"/>
              <a:t>is </a:t>
            </a:r>
            <a:r>
              <a:rPr lang="en-US" dirty="0" smtClean="0"/>
              <a:t>even using a direct proof (the </a:t>
            </a:r>
            <a:r>
              <a:rPr lang="en-US" i="1" dirty="0" smtClean="0"/>
              <a:t>only if </a:t>
            </a:r>
            <a:r>
              <a:rPr lang="en-US" dirty="0" smtClean="0"/>
              <a:t>part or </a:t>
            </a:r>
            <a:r>
              <a:rPr lang="en-US" i="1" dirty="0" smtClean="0"/>
              <a:t>necessity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even then </a:t>
            </a:r>
            <a:r>
              <a:rPr lang="en-US" i="1" dirty="0" smtClean="0"/>
              <a:t>x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Hence </a:t>
            </a:r>
            <a:r>
              <a:rPr lang="en-US" i="1" dirty="0" smtClean="0"/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=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) which is even since it is an integer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is even then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ea typeface="Cambria Math" pitchFamily="18" charset="0"/>
              </a:rPr>
              <a:t> </a:t>
            </a:r>
            <a:r>
              <a:rPr lang="en-US" i="1" baseline="30000" dirty="0" smtClean="0"/>
              <a:t> </a:t>
            </a:r>
            <a:r>
              <a:rPr lang="en-US" dirty="0" smtClean="0"/>
              <a:t>must be  even (the </a:t>
            </a:r>
            <a:r>
              <a:rPr lang="en-US" i="1" dirty="0" smtClean="0"/>
              <a:t>if </a:t>
            </a:r>
            <a:r>
              <a:rPr lang="en-US" dirty="0" smtClean="0"/>
              <a:t>part or </a:t>
            </a:r>
            <a:r>
              <a:rPr lang="en-US" i="1" dirty="0" smtClean="0"/>
              <a:t>sufficiency</a:t>
            </a:r>
            <a:r>
              <a:rPr lang="en-US" dirty="0" smtClean="0"/>
              <a:t>). We use a proof by contraposition.</a:t>
            </a:r>
          </a:p>
          <a:p>
            <a:pPr>
              <a:buNone/>
            </a:pPr>
            <a:r>
              <a:rPr lang="en-US" dirty="0" smtClean="0"/>
              <a:t>   Assume </a:t>
            </a:r>
            <a:r>
              <a:rPr lang="en-US" i="1" dirty="0" smtClean="0"/>
              <a:t>x</a:t>
            </a:r>
            <a:r>
              <a:rPr lang="en-US" dirty="0" smtClean="0"/>
              <a:t> is  not even  and then show that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is not even. 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not even then it must be odd. So,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dirty="0" smtClean="0"/>
              <a:t>for some </a:t>
            </a:r>
            <a:r>
              <a:rPr lang="en-US" i="1" dirty="0" smtClean="0"/>
              <a:t>k</a:t>
            </a:r>
            <a:r>
              <a:rPr lang="en-US" dirty="0" smtClean="0"/>
              <a:t>. Then 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=  2(2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+ 2k) + 1</a:t>
            </a:r>
          </a:p>
          <a:p>
            <a:pPr>
              <a:buNone/>
            </a:pPr>
            <a:r>
              <a:rPr lang="en-US" dirty="0" smtClean="0"/>
              <a:t>    which is odd and hence not even. 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Since </a:t>
            </a:r>
            <a:r>
              <a:rPr lang="en-US" i="1" dirty="0" smtClean="0"/>
              <a:t>x</a:t>
            </a:r>
            <a:r>
              <a:rPr lang="en-US" dirty="0" smtClean="0"/>
              <a:t> was arbitrary, the result follows by UG.</a:t>
            </a:r>
          </a:p>
          <a:p>
            <a:pPr>
              <a:buNone/>
            </a:pPr>
            <a:r>
              <a:rPr lang="en-US" dirty="0" smtClean="0"/>
              <a:t>   Therefore we have shown that </a:t>
            </a:r>
            <a:r>
              <a:rPr lang="en-US" i="1" dirty="0" smtClean="0"/>
              <a:t>x</a:t>
            </a:r>
            <a:r>
              <a:rPr lang="en-US" dirty="0" smtClean="0"/>
              <a:t> is even if and only if 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smtClean="0"/>
              <a:t>  </a:t>
            </a:r>
            <a:endParaRPr lang="en-US" b="1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410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and Disproof: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Can we tile the standard checkerboard using dominos?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Yes! One example provides a constructive existence proof.</a:t>
            </a:r>
            <a:endParaRPr lang="en-US" dirty="0"/>
          </a:p>
        </p:txBody>
      </p:sp>
      <p:pic>
        <p:nvPicPr>
          <p:cNvPr id="4" name="Picture 3" descr="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0"/>
            <a:ext cx="2056729" cy="2057400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00"/>
            <a:ext cx="574548" cy="1011936"/>
          </a:xfrm>
          <a:prstGeom prst="rect">
            <a:avLst/>
          </a:prstGeom>
        </p:spPr>
      </p:pic>
      <p:pic>
        <p:nvPicPr>
          <p:cNvPr id="6" name="Picture 5" descr="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10000"/>
            <a:ext cx="1905000" cy="2011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Checkerboard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Dominoes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Possible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Can we tile a checkerboard obtained by removing one of the four corner squares of a standard checkerboard?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Our checkerboard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64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63</a:t>
            </a:r>
            <a:r>
              <a:rPr lang="en-US" dirty="0" smtClean="0"/>
              <a:t> squares. </a:t>
            </a:r>
          </a:p>
          <a:p>
            <a:r>
              <a:rPr lang="en-US" dirty="0" smtClean="0"/>
              <a:t>Since each domino has two squares, a board with a tiling must have an even number of squares.</a:t>
            </a:r>
          </a:p>
          <a:p>
            <a:r>
              <a:rPr lang="en-US" dirty="0" smtClean="0"/>
              <a:t>The number  63 is not even. </a:t>
            </a:r>
          </a:p>
          <a:p>
            <a:r>
              <a:rPr lang="en-US" dirty="0" smtClean="0"/>
              <a:t>We have a contradiction.</a:t>
            </a:r>
          </a:p>
          <a:p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8153400" y="5715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Can we tile a board obtained by removing both the upper left and the lower right squares of a standard checkerboard? </a:t>
            </a:r>
          </a:p>
        </p:txBody>
      </p:sp>
      <p:pic>
        <p:nvPicPr>
          <p:cNvPr id="4" name="Picture 3" descr="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352800"/>
            <a:ext cx="2180006" cy="2212086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574548" cy="101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715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Nonstandard Checkerboard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Dominoes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There are 62 squares in this board. </a:t>
            </a:r>
          </a:p>
          <a:p>
            <a:r>
              <a:rPr lang="en-US" dirty="0" smtClean="0"/>
              <a:t>To tile it we need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31 </a:t>
            </a:r>
            <a:r>
              <a:rPr lang="en-US" dirty="0" smtClean="0"/>
              <a:t>dominos. </a:t>
            </a:r>
          </a:p>
          <a:p>
            <a:r>
              <a:rPr lang="en-US" i="1" dirty="0" smtClean="0"/>
              <a:t>Key fact</a:t>
            </a:r>
            <a:r>
              <a:rPr lang="en-US" dirty="0" smtClean="0"/>
              <a:t>: Each domino covers one black and one white square. </a:t>
            </a:r>
          </a:p>
          <a:p>
            <a:r>
              <a:rPr lang="en-US" dirty="0" smtClean="0"/>
              <a:t>Therefore the tiling covers 31 black squares and 31 white squares.</a:t>
            </a:r>
          </a:p>
          <a:p>
            <a:r>
              <a:rPr lang="en-US" dirty="0" smtClean="0"/>
              <a:t>Our board has either 30 black squares and 32 white squares or 32 black squares and 30 white squares.  </a:t>
            </a:r>
          </a:p>
          <a:p>
            <a:r>
              <a:rPr lang="en-US" dirty="0" smtClean="0"/>
              <a:t>Contradiction!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Unsolved problems have motivated much work in mathematics. Fermat’s Last Theorem was conjectured more than 300 years ago. It has only recently been finally solved.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Fermat’s Last Theorem</a:t>
            </a:r>
            <a:r>
              <a:rPr lang="en-US" dirty="0" smtClean="0"/>
              <a:t>: The equation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/>
              <a:t>  </a:t>
            </a:r>
            <a:r>
              <a:rPr lang="en-US" dirty="0" smtClean="0"/>
              <a:t>+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30000" dirty="0" smtClean="0"/>
              <a:t>  </a:t>
            </a:r>
            <a:r>
              <a:rPr lang="en-US" dirty="0" smtClean="0"/>
              <a:t>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dirty="0" smtClean="0">
                <a:ea typeface="Cambria Math" pitchFamily="18" charset="0"/>
              </a:rPr>
              <a:t>has no solutions in integers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ea typeface="Cambria Math" pitchFamily="18" charset="0"/>
              </a:rPr>
              <a:t>, and </a:t>
            </a:r>
            <a:r>
              <a:rPr lang="en-US" i="1" dirty="0" smtClean="0">
                <a:ea typeface="Cambria Math" pitchFamily="18" charset="0"/>
              </a:rPr>
              <a:t>z</a:t>
            </a:r>
            <a:r>
              <a:rPr lang="en-US" dirty="0" smtClean="0">
                <a:ea typeface="Cambria Math" pitchFamily="18" charset="0"/>
              </a:rPr>
              <a:t>, with </a:t>
            </a:r>
            <a:r>
              <a:rPr lang="en-US" i="1" dirty="0" smtClean="0">
                <a:ea typeface="Cambria Math" pitchFamily="18" charset="0"/>
              </a:rPr>
              <a:t>xyz</a:t>
            </a:r>
            <a:r>
              <a:rPr lang="en-US" dirty="0" smtClean="0">
                <a:latin typeface="Cambria Math"/>
                <a:ea typeface="Cambria Math"/>
              </a:rPr>
              <a:t>≠0 whenever n is an integer with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&gt; 2.</a:t>
            </a: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A proof was found by Andrew Wiles in the 1990s. </a:t>
            </a:r>
            <a:endParaRPr lang="en-US" dirty="0"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We will show how to construct valid arguments in two stages; first for propositional logic and then for predicate logic. The rules of inference are the essential building block 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Propositional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Predicate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 for propositional logic plus additional inference rules to handle variables and quantifiers.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dirty="0" smtClean="0"/>
              <a:t>x</a:t>
            </a:r>
            <a:r>
              <a:rPr lang="en-US" b="1" dirty="0" smtClean="0"/>
              <a:t> +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 Conjecture</a:t>
            </a:r>
            <a:r>
              <a:rPr lang="en-US" dirty="0" smtClean="0"/>
              <a:t>: Let T be the transformation that sends an even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and an odd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For all positive integers </a:t>
            </a:r>
            <a:r>
              <a:rPr lang="en-US" i="1" dirty="0" smtClean="0"/>
              <a:t>x</a:t>
            </a:r>
            <a:r>
              <a:rPr lang="en-US" dirty="0" smtClean="0"/>
              <a:t>, when we repeatedly apply the transformation T, we will eventually reach the integer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For example, starting with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3∙13 + 1 </a:t>
            </a:r>
            <a:r>
              <a:rPr lang="en-US" sz="2200" dirty="0" smtClean="0">
                <a:latin typeface="Cambria Math"/>
                <a:ea typeface="Cambria Math"/>
              </a:rPr>
              <a:t>= 40,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40/2  </a:t>
            </a:r>
            <a:r>
              <a:rPr lang="en-US" sz="2200" dirty="0" smtClean="0">
                <a:latin typeface="Cambria Math"/>
                <a:ea typeface="Cambria Math"/>
              </a:rPr>
              <a:t>= 20,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20/2  </a:t>
            </a:r>
            <a:r>
              <a:rPr lang="en-US" sz="2200" dirty="0" smtClean="0">
                <a:latin typeface="Cambria Math"/>
                <a:ea typeface="Cambria Math"/>
              </a:rPr>
              <a:t>= 10,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10/2  </a:t>
            </a:r>
            <a:r>
              <a:rPr lang="en-US" sz="2200" dirty="0" smtClean="0">
                <a:latin typeface="Cambria Math"/>
                <a:ea typeface="Cambria Math"/>
              </a:rPr>
              <a:t>= 5,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3∙5 + 1 </a:t>
            </a:r>
            <a:r>
              <a:rPr lang="en-US" sz="2200" dirty="0" smtClean="0">
                <a:latin typeface="Cambria Math"/>
                <a:ea typeface="Cambria Math"/>
              </a:rPr>
              <a:t>= 16,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16/2  </a:t>
            </a:r>
            <a:r>
              <a:rPr lang="en-US" sz="2200" dirty="0" smtClean="0">
                <a:latin typeface="Cambria Math"/>
                <a:ea typeface="Cambria Math"/>
              </a:rPr>
              <a:t>= 8,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8/2  </a:t>
            </a:r>
            <a:r>
              <a:rPr lang="en-US" sz="2200" dirty="0" smtClean="0">
                <a:latin typeface="Cambria Math"/>
                <a:ea typeface="Cambria Math"/>
              </a:rPr>
              <a:t>= 4,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4/2  </a:t>
            </a:r>
            <a:r>
              <a:rPr lang="en-US" sz="2200" dirty="0" smtClean="0">
                <a:latin typeface="Cambria Math"/>
                <a:ea typeface="Cambria Math"/>
              </a:rPr>
              <a:t>= 2,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2/2  </a:t>
            </a:r>
            <a:r>
              <a:rPr lang="en-US" sz="2200" dirty="0" smtClean="0">
                <a:latin typeface="Cambria Math"/>
                <a:ea typeface="Cambria Math"/>
              </a:rPr>
              <a:t>= 1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The conjecture has been verified using computers up to    5.6 ∙ 10</a:t>
            </a:r>
            <a:r>
              <a:rPr lang="en-US" baseline="30000" dirty="0" smtClean="0">
                <a:latin typeface="Cambria Math"/>
                <a:ea typeface="Cambria Math"/>
              </a:rPr>
              <a:t>13 </a:t>
            </a:r>
            <a:r>
              <a:rPr lang="en-US" dirty="0" smtClean="0">
                <a:latin typeface="Cambria Math"/>
                <a:ea typeface="Cambria Math"/>
              </a:rPr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we will see many other proof methods:</a:t>
            </a:r>
          </a:p>
          <a:p>
            <a:pPr lvl="1"/>
            <a:r>
              <a:rPr lang="en-US" dirty="0" smtClean="0"/>
              <a:t>Mathematical induction, which is a useful method for proving statements of the form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n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), where the domain consists of all positive integers.</a:t>
            </a:r>
          </a:p>
          <a:p>
            <a:pPr lvl="1"/>
            <a:r>
              <a:rPr lang="en-US" dirty="0" smtClean="0">
                <a:sym typeface="Symbol"/>
              </a:rPr>
              <a:t>Structural induction, which can be used to prove such results about recursively defined sets.</a:t>
            </a:r>
          </a:p>
          <a:p>
            <a:pPr lvl="1"/>
            <a:r>
              <a:rPr lang="en-US" dirty="0" smtClean="0">
                <a:sym typeface="Symbol"/>
              </a:rPr>
              <a:t>Cantor </a:t>
            </a:r>
            <a:r>
              <a:rPr lang="en-US" dirty="0" err="1" smtClean="0">
                <a:sym typeface="Symbol"/>
              </a:rPr>
              <a:t>diagonalization</a:t>
            </a:r>
            <a:r>
              <a:rPr lang="en-US" dirty="0" smtClean="0">
                <a:sym typeface="Symbol"/>
              </a:rPr>
              <a:t> is used to prove </a:t>
            </a:r>
            <a:r>
              <a:rPr lang="en-US" smtClean="0">
                <a:sym typeface="Symbol"/>
              </a:rPr>
              <a:t>results about </a:t>
            </a:r>
            <a:r>
              <a:rPr lang="en-US" dirty="0" smtClean="0">
                <a:sym typeface="Symbol"/>
              </a:rPr>
              <a:t>the size of infinite sets.</a:t>
            </a:r>
          </a:p>
          <a:p>
            <a:pPr lvl="1"/>
            <a:r>
              <a:rPr lang="en-US" dirty="0" smtClean="0">
                <a:sym typeface="Symbol"/>
              </a:rPr>
              <a:t>Combinatorial proofs use counting arguments.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in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argument </a:t>
            </a:r>
            <a:r>
              <a:rPr lang="en-US" dirty="0" smtClean="0"/>
              <a:t>in propositional logic is a sequence of propositions. All but the final proposition are called </a:t>
            </a:r>
            <a:r>
              <a:rPr lang="en-US" i="1" dirty="0" smtClean="0"/>
              <a:t>premises</a:t>
            </a:r>
            <a:r>
              <a:rPr lang="en-US" dirty="0" smtClean="0"/>
              <a:t>. The last statement is the </a:t>
            </a:r>
            <a:r>
              <a:rPr lang="en-US" i="1" dirty="0" smtClean="0"/>
              <a:t>conclusion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argument is valid if the premises imply the conclusion.  An </a:t>
            </a:r>
            <a:r>
              <a:rPr lang="en-US" i="1" dirty="0" smtClean="0"/>
              <a:t>argument form</a:t>
            </a:r>
            <a:r>
              <a:rPr lang="en-US" dirty="0" smtClean="0"/>
              <a:t>   is  an argument that is valid no matter what propositions are substituted into its propositional variables.    </a:t>
            </a:r>
          </a:p>
          <a:p>
            <a:r>
              <a:rPr lang="en-US" dirty="0" smtClean="0"/>
              <a:t>If the premises are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and the conclusion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/>
              <a:t>  then               </a:t>
            </a:r>
          </a:p>
          <a:p>
            <a:pPr>
              <a:buNone/>
            </a:pPr>
            <a:r>
              <a:rPr lang="en-US" dirty="0" smtClean="0"/>
              <a:t>     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 smtClean="0"/>
              <a:t> is a tautology.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 smtClean="0"/>
          </a:p>
          <a:p>
            <a:r>
              <a:rPr lang="en-US" dirty="0" smtClean="0"/>
              <a:t>Inference rules are all argument simple argument forms that will be used to construct more complex argument forms.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of Inference for Propositional Logic: Modus Ponens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24384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3962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“It is snowing.”</a:t>
            </a:r>
          </a:p>
          <a:p>
            <a:endParaRPr lang="en-US" dirty="0" smtClean="0"/>
          </a:p>
          <a:p>
            <a:r>
              <a:rPr lang="en-US" dirty="0" smtClean="0"/>
              <a:t>“Therefore , I will  study discrete math.”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noindent&#10;Hypotheses: $\neg p \wedge q$, $ r \rightarrow p$, $\neg r \rightarrow s$, $s \rightarrow t$\\&#10;Conclusion: $t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P(x) \rightarrow Q(x))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c) \rightarrow Q(c)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rightarrow q$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/q, \;\; s = t/u, \;\; u\not=0,\; q\not= 0$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+ s = \frac{p}{q} + \frac{t}{u} = \frac{pu + qt}{qu} = \frac{v}{w}$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 = \frac{a^2}{b^{2}}$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a^2$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4c^{2}$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} = 2c^{2}$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_1 \times p_2 \times \ldots\times p_n \; + 1$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a = b$ &amp; Premise\\&#10;2. $a^{2} = a\times b$ &amp; Multiply both sides of (1) by a\\&#10;3. $a^{2} - b^{2} = a\times b -b^{2}$ &amp;  Subtract $b^{2}$ from both sides of (2)\\&#10;4. $(a - b)(a + b) = b(a - b)$ &amp; Algebra on (3)\\&#10;5. $ a + b = b$&amp; Divide both sides by $a - b$\\&#10;6. $2b = b$ &amp; Replace a by b in (5) because $a = b$\\&#10;7. $2 = 1$&amp; Divide both sides of (6) by b\\&#10;&#10;\end{tabular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[(p_1 \vee p_2 \vee \ldots \vee p_n) \rightarrow q] \leftrightarrow\\&#10;\hspace*{1cm} [(p_1 \rightarrow q) \wedge (p_2 \rightarrow q) \wedge \ldots \wedge(p_n \rightarrow q)]$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_1 \vee p_2 \vee \ldots \vee p_n) \rightarrow q$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i  \rightarrow q$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exists x \neg P(x) \equiv \neg \forall x P(x)$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forall x P(x)$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 \leftrightarrow q$&#10;\end{document}"/>
  <p:tag name="IGUANATEXSIZE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 \rightarrow q)\wedge (q \rightarrow p)$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8542</TotalTime>
  <Words>5524</Words>
  <Application>Microsoft Office PowerPoint</Application>
  <PresentationFormat>On-screen Show (4:3)</PresentationFormat>
  <Paragraphs>577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Wingdings 2</vt:lpstr>
      <vt:lpstr>Wingdings</vt:lpstr>
      <vt:lpstr>Cambria Math</vt:lpstr>
      <vt:lpstr>Constantia</vt:lpstr>
      <vt:lpstr>Calibri</vt:lpstr>
      <vt:lpstr>Symbol</vt:lpstr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Argument</vt:lpstr>
      <vt:lpstr>Valid Arguments </vt:lpstr>
      <vt:lpstr>Arguments in Propositional Logic</vt:lpstr>
      <vt:lpstr>Rules of Inference for Propositional Logic: Modus Ponens</vt:lpstr>
      <vt:lpstr> Modus Tollens</vt:lpstr>
      <vt:lpstr>Hypothetical Syllogism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Valid Arguments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  <vt:lpstr>Introduction to Proofs</vt:lpstr>
      <vt:lpstr>Section Summary</vt:lpstr>
      <vt:lpstr>Proofs of Mathematical Statements</vt:lpstr>
      <vt:lpstr>Definitions</vt:lpstr>
      <vt:lpstr>Forms of  Theorems </vt:lpstr>
      <vt:lpstr>Proving Theorems</vt:lpstr>
      <vt:lpstr>Proving Conditional Statements: p → q </vt:lpstr>
      <vt:lpstr>Even and Odd Integers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Proof by Contradiction</vt:lpstr>
      <vt:lpstr>Proof by Contradiction </vt:lpstr>
      <vt:lpstr>Theorems that are Biconditional Statements</vt:lpstr>
      <vt:lpstr>What is wrong with this?</vt:lpstr>
      <vt:lpstr>Looking Ahead</vt:lpstr>
      <vt:lpstr>Proof Methods and Strategy</vt:lpstr>
      <vt:lpstr>Section Summary</vt:lpstr>
      <vt:lpstr>Proof by Cases</vt:lpstr>
      <vt:lpstr>Proof by Cases</vt:lpstr>
      <vt:lpstr>Proof by Cases</vt:lpstr>
      <vt:lpstr>Without Loss of Generality</vt:lpstr>
      <vt:lpstr>Existence Proofs</vt:lpstr>
      <vt:lpstr>Nonconstructive Existence Proofs</vt:lpstr>
      <vt:lpstr>Counterexamples</vt:lpstr>
      <vt:lpstr>Uniqueness Proofs</vt:lpstr>
      <vt:lpstr>Proof Strategies for proving p → q </vt:lpstr>
      <vt:lpstr>Backward Reasoning </vt:lpstr>
      <vt:lpstr>Universally Quantified Assertions</vt:lpstr>
      <vt:lpstr> Universally Quantified Assertions</vt:lpstr>
      <vt:lpstr>Universally Quantified Assertions</vt:lpstr>
      <vt:lpstr>Proof and Disproof: Tilings</vt:lpstr>
      <vt:lpstr>Tilings</vt:lpstr>
      <vt:lpstr>Tilings </vt:lpstr>
      <vt:lpstr>Tilings</vt:lpstr>
      <vt:lpstr>The Role of Open Problems</vt:lpstr>
      <vt:lpstr>An Open Problem</vt:lpstr>
      <vt:lpstr>Additional Proof Methods</vt:lpstr>
    </vt:vector>
  </TitlesOfParts>
  <Company>Monmouth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Jozefowicz, Karen</cp:lastModifiedBy>
  <cp:revision>475</cp:revision>
  <dcterms:created xsi:type="dcterms:W3CDTF">2013-10-11T23:23:15Z</dcterms:created>
  <dcterms:modified xsi:type="dcterms:W3CDTF">2015-02-06T15:19:17Z</dcterms:modified>
</cp:coreProperties>
</file>