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D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7E7ED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631"/>
  </p:normalViewPr>
  <p:slideViewPr>
    <p:cSldViewPr snapToGrid="0" snapToObjects="1">
      <p:cViewPr varScale="1">
        <p:scale>
          <a:sx n="214" d="100"/>
          <a:sy n="214" d="100"/>
        </p:scale>
        <p:origin x="1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Please retain proper attribution, including the reference to ai.berkeley.edu.  Thanks!</a:t>
            </a:r>
          </a:p>
          <a:p>
            <a:endParaRPr/>
          </a:p>
          <a:p>
            <a:r>
              <a:t>5:12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5:27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5:28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 of mathematical object using constituent parts</a:t>
            </a:r>
          </a:p>
          <a:p>
            <a:r>
              <a:t>Like search problem, CSP, MDP, etc.</a:t>
            </a:r>
          </a:p>
          <a:p>
            <a:endParaRPr/>
          </a:p>
          <a:p>
            <a:r>
              <a:t>5:31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5:33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5:36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5:37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5:38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5:41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5:41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5:13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5:43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6" name="Shape 5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2" name="Shape 5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5:45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5:47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5:49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6" name="Shape 5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Break until 5:50?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5:50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5:52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5:54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5:13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8" name="Shape 6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5:55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5:57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5" name="Shape 6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6:00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Break until 6:00?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6:01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6" name="Shape 7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6:03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6" name="Shape 7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6:06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3" name="Shape 7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6:11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5" name="Shape 8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6:16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9" name="Shape 9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6:18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5:15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9" name="Shape 10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T’: traffic report</a:t>
            </a:r>
          </a:p>
          <a:p>
            <a:endParaRPr/>
          </a:p>
          <a:p>
            <a:r>
              <a:t>6:20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1" name="Shape 10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6:22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2" name="Shape 10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6:24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9" name="Shape 10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Enumerate all possible queries and run the algorithm</a:t>
            </a:r>
          </a:p>
          <a:p>
            <a:r>
              <a:t>Not something we’d actually do, but useful for understanding what the graph tells us about the joint distribution before even looking at the CPTs</a:t>
            </a:r>
          </a:p>
          <a:p>
            <a:endParaRPr/>
          </a:p>
          <a:p>
            <a:r>
              <a:t>6:26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1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5" name="Shape 1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6:29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0" name="Shape 1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6:30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7" name="Shape 1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6:30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a </a:t>
            </a:r>
            <a:r>
              <a:rPr b="1"/>
              <a:t>graph</a:t>
            </a:r>
            <a:r>
              <a:t> to </a:t>
            </a:r>
            <a:r>
              <a:rPr b="1"/>
              <a:t>model</a:t>
            </a:r>
            <a:r>
              <a:t> a probability distribution</a:t>
            </a:r>
          </a:p>
          <a:p>
            <a:endParaRPr/>
          </a:p>
          <a:p>
            <a:r>
              <a:t>5:17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Diagnosis system: example of a problem we might want to solve with probabilistic inference</a:t>
            </a:r>
          </a:p>
          <a:p>
            <a:endParaRPr/>
          </a:p>
          <a:p>
            <a:r>
              <a:t>Green and red: observable</a:t>
            </a:r>
          </a:p>
          <a:p>
            <a:r>
              <a:t>Orange: possible explanations, we want to know which</a:t>
            </a:r>
          </a:p>
          <a:p>
            <a:r>
              <a:t>Gray: unobservable and not directly what we care about, but mediates causal pathways</a:t>
            </a:r>
          </a:p>
          <a:p>
            <a:endParaRPr/>
          </a:p>
          <a:p>
            <a:r>
              <a:t>5:18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5:21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5:22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5:23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06400" y="1397000"/>
            <a:ext cx="11379200" cy="47291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0" y="1044578"/>
            <a:ext cx="12192000" cy="1470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0" y="3657600"/>
            <a:ext cx="121920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algn="ctr">
              <a:buClrTx/>
              <a:buFontTx/>
              <a:defRPr>
                <a:solidFill>
                  <a:srgbClr val="000000"/>
                </a:solidFill>
              </a:defRPr>
            </a:lvl2pPr>
            <a:lvl3pPr algn="ctr">
              <a:buClrTx/>
              <a:buFontTx/>
              <a:defRPr>
                <a:solidFill>
                  <a:srgbClr val="000000"/>
                </a:solidFill>
              </a:defRPr>
            </a:lvl3pPr>
            <a:lvl4pPr algn="ctr">
              <a:buClrTx/>
              <a:buFontTx/>
              <a:defRPr>
                <a:solidFill>
                  <a:srgbClr val="000000"/>
                </a:solidFill>
              </a:defRPr>
            </a:lvl4pPr>
            <a:lvl5pPr algn="ctr">
              <a:buClrTx/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1031241"/>
            <a:ext cx="12192000" cy="60959"/>
          </a:xfrm>
          <a:prstGeom prst="rect">
            <a:avLst/>
          </a:prstGeom>
          <a:gradFill>
            <a:gsLst>
              <a:gs pos="0">
                <a:srgbClr val="0000CC"/>
              </a:gs>
              <a:gs pos="100000">
                <a:srgbClr val="000000"/>
              </a:gs>
            </a:gsLst>
          </a:gra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06400" y="1397000"/>
            <a:ext cx="11379200" cy="47291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457178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353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531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708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35" indent="-333359">
              <a:spcBef>
                <a:spcPts val="600"/>
              </a:spcBef>
              <a:defRPr sz="2800"/>
            </a:lvl2pPr>
            <a:lvl3pPr marL="1234377" indent="-320024">
              <a:spcBef>
                <a:spcPts val="600"/>
              </a:spcBef>
              <a:defRPr sz="2800"/>
            </a:lvl3pPr>
            <a:lvl4pPr marL="1708399" indent="-336868">
              <a:spcBef>
                <a:spcPts val="600"/>
              </a:spcBef>
              <a:defRPr sz="2800"/>
            </a:lvl4pPr>
            <a:lvl5pPr marL="2165577" indent="-33686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178">
              <a:spcBef>
                <a:spcPts val="500"/>
              </a:spcBef>
              <a:buClrTx/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353">
              <a:spcBef>
                <a:spcPts val="500"/>
              </a:spcBef>
              <a:buClrTx/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531">
              <a:spcBef>
                <a:spcPts val="500"/>
              </a:spcBef>
              <a:buClrTx/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708">
              <a:spcBef>
                <a:spcPts val="500"/>
              </a:spcBef>
              <a:buClrTx/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5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5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3575051" y="273053"/>
            <a:ext cx="5111752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457201" y="1435103"/>
            <a:ext cx="3008315" cy="46910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1" cy="5667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500"/>
            </a:lvl1pPr>
            <a:lvl2pPr marL="0" indent="457178">
              <a:spcBef>
                <a:spcPts val="300"/>
              </a:spcBef>
              <a:buClrTx/>
              <a:buSzTx/>
              <a:buFontTx/>
              <a:buNone/>
              <a:defRPr sz="1500"/>
            </a:lvl2pPr>
            <a:lvl3pPr marL="0" indent="914353">
              <a:spcBef>
                <a:spcPts val="300"/>
              </a:spcBef>
              <a:buClrTx/>
              <a:buSzTx/>
              <a:buFontTx/>
              <a:buNone/>
              <a:defRPr sz="1500"/>
            </a:lvl3pPr>
            <a:lvl4pPr marL="0" indent="1371531">
              <a:spcBef>
                <a:spcPts val="300"/>
              </a:spcBef>
              <a:buClrTx/>
              <a:buSzTx/>
              <a:buFontTx/>
              <a:buNone/>
              <a:defRPr sz="1500"/>
            </a:lvl4pPr>
            <a:lvl5pPr marL="0" indent="1828708">
              <a:spcBef>
                <a:spcPts val="300"/>
              </a:spcBef>
              <a:buClrTx/>
              <a:buSzTx/>
              <a:buFontTx/>
              <a:buNone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06400" y="1397000"/>
            <a:ext cx="11379200" cy="47291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031241"/>
            <a:ext cx="12192000" cy="60959"/>
          </a:xfrm>
          <a:prstGeom prst="rect">
            <a:avLst/>
          </a:prstGeom>
          <a:gradFill>
            <a:gsLst>
              <a:gs pos="0">
                <a:srgbClr val="0000CC"/>
              </a:gs>
              <a:gs pos="100000">
                <a:srgbClr val="000000"/>
              </a:gs>
            </a:gsLst>
          </a:gra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8370769" y="6245225"/>
            <a:ext cx="316032" cy="3011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178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35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531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708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82" marR="0" indent="-34288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1pPr>
      <a:lvl2pPr marL="783732" marR="0" indent="-32655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2pPr>
      <a:lvl3pPr marL="1219138" marR="0" indent="-30478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3pPr>
      <a:lvl4pPr marL="1737273" marR="0" indent="-36574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4pPr>
      <a:lvl5pPr marL="2194451" marR="0" indent="-36574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5pPr>
      <a:lvl6pPr marL="2651627" marR="0" indent="-36574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6pPr>
      <a:lvl7pPr marL="3108805" marR="0" indent="-36574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7pPr>
      <a:lvl8pPr marL="3565982" marR="0" indent="-36574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8pPr>
      <a:lvl9pPr marL="4023159" marR="0" indent="-36574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ai.berkeley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2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279403"/>
            <a:ext cx="12192000" cy="1470026"/>
          </a:xfrm>
          <a:prstGeom prst="rect">
            <a:avLst/>
          </a:prstGeom>
        </p:spPr>
        <p:txBody>
          <a:bodyPr/>
          <a:lstStyle/>
          <a:p>
            <a:r>
              <a:rPr dirty="0"/>
              <a:t>CS </a:t>
            </a:r>
            <a:r>
              <a:rPr lang="en-US" dirty="0"/>
              <a:t>4/527</a:t>
            </a:r>
            <a:r>
              <a:rPr dirty="0"/>
              <a:t>: Artificial Intelligence</a:t>
            </a:r>
            <a:br>
              <a:rPr dirty="0"/>
            </a:b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0" y="1171874"/>
            <a:ext cx="12192000" cy="152400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300"/>
            </a:lvl1pPr>
          </a:lstStyle>
          <a:p>
            <a:r>
              <a:t>Bayes’ Nets</a:t>
            </a:r>
          </a:p>
        </p:txBody>
      </p:sp>
      <p:pic>
        <p:nvPicPr>
          <p:cNvPr id="13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059484"/>
            <a:ext cx="4800599" cy="349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-1" y="5633344"/>
            <a:ext cx="12192001" cy="107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spcBef>
                <a:spcPts val="14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Jared Saia </a:t>
            </a:r>
            <a:r>
              <a:rPr dirty="0"/>
              <a:t>--- University of </a:t>
            </a:r>
            <a:r>
              <a:rPr lang="en-US" dirty="0"/>
              <a:t>New Mexico</a:t>
            </a:r>
            <a:endParaRPr dirty="0"/>
          </a:p>
          <a:p>
            <a:pPr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[These slides were created by Dan Klein and Pieter </a:t>
            </a:r>
            <a:r>
              <a:rPr dirty="0" err="1"/>
              <a:t>Abbeel</a:t>
            </a:r>
            <a:r>
              <a:rPr dirty="0"/>
              <a:t> for CS188 Intro to AI at UC Berkeley.  All CS188 materials are available at </a:t>
            </a: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/>
              </a:rPr>
              <a:t>http://ai.berkeley.edu</a:t>
            </a:r>
            <a:r>
              <a:rPr dirty="0"/>
              <a:t>.</a:t>
            </a:r>
          </a:p>
          <a:p>
            <a:pPr algn="ctr">
              <a:spcBef>
                <a:spcPts val="8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Slides on d-separation were created by Davis Foote.]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Traffic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406400" y="1397000"/>
            <a:ext cx="11379200" cy="51265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2595" indent="-332595" defTabSz="886968">
              <a:spcBef>
                <a:spcPts val="500"/>
              </a:spcBef>
              <a:defRPr sz="2328"/>
            </a:pPr>
            <a:r>
              <a:t>Variables:</a:t>
            </a:r>
          </a:p>
          <a:p>
            <a:pPr marL="720625" lvl="1" indent="-277164" defTabSz="886968">
              <a:spcBef>
                <a:spcPts val="400"/>
              </a:spcBef>
              <a:buClr>
                <a:srgbClr val="000000"/>
              </a:buClr>
              <a:defRPr sz="1940">
                <a:solidFill>
                  <a:srgbClr val="000000"/>
                </a:solidFill>
              </a:defRPr>
            </a:pPr>
            <a:r>
              <a:t>R: It rains</a:t>
            </a:r>
            <a:endParaRPr sz="2716"/>
          </a:p>
          <a:p>
            <a:pPr marL="720625" lvl="1" indent="-277164" defTabSz="886968">
              <a:spcBef>
                <a:spcPts val="400"/>
              </a:spcBef>
              <a:buClr>
                <a:srgbClr val="000000"/>
              </a:buClr>
              <a:defRPr sz="1940">
                <a:solidFill>
                  <a:srgbClr val="000000"/>
                </a:solidFill>
              </a:defRPr>
            </a:pPr>
            <a:r>
              <a:t>T: There is traffic</a:t>
            </a:r>
            <a:endParaRPr sz="2716"/>
          </a:p>
          <a:p>
            <a:pPr marL="720625" lvl="1" indent="-277164" defTabSz="886968">
              <a:spcBef>
                <a:spcPts val="600"/>
              </a:spcBef>
              <a:buClr>
                <a:srgbClr val="000000"/>
              </a:buClr>
              <a:defRPr sz="1940">
                <a:solidFill>
                  <a:srgbClr val="000000"/>
                </a:solidFill>
              </a:defRPr>
            </a:pPr>
            <a:endParaRPr sz="2716"/>
          </a:p>
          <a:p>
            <a:pPr marL="332595" indent="-332595" defTabSz="886968">
              <a:spcBef>
                <a:spcPts val="500"/>
              </a:spcBef>
              <a:defRPr sz="2328"/>
            </a:pPr>
            <a:r>
              <a:t>Model 1: independence</a:t>
            </a:r>
          </a:p>
          <a:p>
            <a:pPr marL="332595" indent="-332595" defTabSz="886968">
              <a:defRPr sz="2328"/>
            </a:pPr>
            <a:endParaRPr/>
          </a:p>
          <a:p>
            <a:pPr marL="332595" indent="-332595" defTabSz="886968">
              <a:defRPr sz="2328"/>
            </a:pPr>
            <a:endParaRPr/>
          </a:p>
          <a:p>
            <a:pPr marL="1552116" lvl="3" indent="-221731" defTabSz="886968">
              <a:spcBef>
                <a:spcPts val="400"/>
              </a:spcBef>
              <a:buClr>
                <a:srgbClr val="000000"/>
              </a:buClr>
              <a:defRPr sz="1164">
                <a:solidFill>
                  <a:srgbClr val="000000"/>
                </a:solidFill>
              </a:defRPr>
            </a:pPr>
            <a:endParaRPr/>
          </a:p>
          <a:p>
            <a:pPr marL="0" indent="0" defTabSz="886968">
              <a:buSzTx/>
              <a:buNone/>
              <a:defRPr sz="2328"/>
            </a:pPr>
            <a:endParaRPr/>
          </a:p>
          <a:p>
            <a:pPr marL="332595" indent="-332595" defTabSz="886968">
              <a:defRPr sz="2328"/>
            </a:pPr>
            <a:endParaRPr/>
          </a:p>
          <a:p>
            <a:pPr marL="332595" indent="-332595" defTabSz="886968">
              <a:defRPr sz="2328"/>
            </a:pPr>
            <a:endParaRPr/>
          </a:p>
          <a:p>
            <a:pPr marL="1552116" lvl="3" indent="-221731" defTabSz="886968">
              <a:spcBef>
                <a:spcPts val="400"/>
              </a:spcBef>
              <a:buClr>
                <a:srgbClr val="000000"/>
              </a:buClr>
              <a:defRPr sz="1164">
                <a:solidFill>
                  <a:srgbClr val="000000"/>
                </a:solidFill>
              </a:defRPr>
            </a:pPr>
            <a:endParaRPr/>
          </a:p>
          <a:p>
            <a:pPr marL="332595" indent="-332595" defTabSz="886968">
              <a:spcBef>
                <a:spcPts val="500"/>
              </a:spcBef>
              <a:defRPr sz="2328"/>
            </a:pPr>
            <a:r>
              <a:t>Why is an agent using model 2 better?</a:t>
            </a:r>
          </a:p>
        </p:txBody>
      </p:sp>
      <p:grpSp>
        <p:nvGrpSpPr>
          <p:cNvPr id="213" name="Group 213"/>
          <p:cNvGrpSpPr/>
          <p:nvPr/>
        </p:nvGrpSpPr>
        <p:grpSpPr>
          <a:xfrm>
            <a:off x="2362200" y="3505200"/>
            <a:ext cx="762000" cy="762000"/>
            <a:chOff x="0" y="0"/>
            <a:chExt cx="762000" cy="762000"/>
          </a:xfrm>
        </p:grpSpPr>
        <p:sp>
          <p:nvSpPr>
            <p:cNvPr id="211" name="Shape 211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200528" y="119380"/>
              <a:ext cx="36094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2362200" y="5181600"/>
            <a:ext cx="762000" cy="762000"/>
            <a:chOff x="0" y="0"/>
            <a:chExt cx="762000" cy="762000"/>
          </a:xfrm>
        </p:grpSpPr>
        <p:sp>
          <p:nvSpPr>
            <p:cNvPr id="214" name="Shape 214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220322" y="119380"/>
              <a:ext cx="32135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T</a:t>
              </a:r>
            </a:p>
          </p:txBody>
        </p:sp>
      </p:grpSp>
      <p:pic>
        <p:nvPicPr>
          <p:cNvPr id="217" name="image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3200" y="1143000"/>
            <a:ext cx="3886199" cy="16289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 220"/>
          <p:cNvGrpSpPr/>
          <p:nvPr/>
        </p:nvGrpSpPr>
        <p:grpSpPr>
          <a:xfrm>
            <a:off x="7391400" y="3505200"/>
            <a:ext cx="762000" cy="762000"/>
            <a:chOff x="0" y="0"/>
            <a:chExt cx="762000" cy="762000"/>
          </a:xfrm>
        </p:grpSpPr>
        <p:sp>
          <p:nvSpPr>
            <p:cNvPr id="218" name="Shape 218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00528" y="119380"/>
              <a:ext cx="36094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7391400" y="5181600"/>
            <a:ext cx="762000" cy="762000"/>
            <a:chOff x="0" y="0"/>
            <a:chExt cx="762000" cy="762000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220322" y="119380"/>
              <a:ext cx="32135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227" name="Shape 227"/>
          <p:cNvSpPr/>
          <p:nvPr/>
        </p:nvSpPr>
        <p:spPr>
          <a:xfrm>
            <a:off x="7772400" y="4304055"/>
            <a:ext cx="1" cy="840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5257800" y="1502074"/>
            <a:ext cx="9855200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spcBef>
                <a:spcPts val="500"/>
              </a:spcBef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br/>
            <a:endParaRPr/>
          </a:p>
          <a:p>
            <a:pPr marL="1600119" lvl="3" indent="-228588"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882" indent="-342882"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Model 2: rain causes traffic</a:t>
            </a:r>
            <a:endParaRPr sz="3200"/>
          </a:p>
        </p:txBody>
      </p:sp>
      <p:pic>
        <p:nvPicPr>
          <p:cNvPr id="226" name="image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9400" y="1295400"/>
            <a:ext cx="1496346" cy="144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  <p:bldP spid="213" grpId="2" animBg="1" advAuto="0"/>
      <p:bldP spid="216" grpId="3" animBg="1" advAuto="0"/>
      <p:bldP spid="220" grpId="5" animBg="1" advAuto="0"/>
      <p:bldP spid="223" grpId="6" animBg="1" advAuto="0"/>
      <p:bldP spid="227" grpId="7" animBg="1" advAuto="0"/>
      <p:bldP spid="225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406400" y="1290636"/>
            <a:ext cx="11379200" cy="4729165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90000"/>
              </a:lnSpc>
              <a:spcBef>
                <a:spcPts val="500"/>
              </a:spcBef>
              <a:defRPr sz="2400"/>
            </a:pPr>
            <a:r>
              <a:t>Let’s build a causal graphical model!</a:t>
            </a:r>
          </a:p>
          <a:p>
            <a:pPr marL="342882" indent="-342882">
              <a:lnSpc>
                <a:spcPct val="90000"/>
              </a:lnSpc>
              <a:spcBef>
                <a:spcPts val="500"/>
              </a:spcBef>
              <a:defRPr sz="2400"/>
            </a:pPr>
            <a:r>
              <a:t>Variables</a:t>
            </a:r>
          </a:p>
          <a:p>
            <a:pPr marL="742912" lvl="1" indent="-2857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T: Traffic</a:t>
            </a:r>
            <a:endParaRPr sz="2800"/>
          </a:p>
          <a:p>
            <a:pPr marL="742912" lvl="1" indent="-2857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R: It rains</a:t>
            </a:r>
            <a:endParaRPr sz="2800"/>
          </a:p>
          <a:p>
            <a:pPr marL="742912" lvl="1" indent="-2857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L: Low pressure</a:t>
            </a:r>
            <a:endParaRPr sz="2800"/>
          </a:p>
          <a:p>
            <a:pPr marL="742912" lvl="1" indent="-2857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D: Roof drips</a:t>
            </a:r>
            <a:endParaRPr sz="2800"/>
          </a:p>
          <a:p>
            <a:pPr marL="742912" lvl="1" indent="-2857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B: Ballgame</a:t>
            </a:r>
            <a:endParaRPr sz="2800"/>
          </a:p>
          <a:p>
            <a:pPr marL="742912" lvl="1" indent="-2857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C: Cavity</a:t>
            </a:r>
          </a:p>
        </p:txBody>
      </p:sp>
      <p:pic>
        <p:nvPicPr>
          <p:cNvPr id="232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4648200"/>
            <a:ext cx="5334000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Traffic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23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Alarm Network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379200" cy="4729165"/>
          </a:xfrm>
          <a:prstGeom prst="rect">
            <a:avLst/>
          </a:prstGeom>
        </p:spPr>
        <p:txBody>
          <a:bodyPr/>
          <a:lstStyle/>
          <a:p>
            <a:pPr marL="342882" indent="-342882">
              <a:spcBef>
                <a:spcPts val="500"/>
              </a:spcBef>
              <a:defRPr sz="2400"/>
            </a:pPr>
            <a:r>
              <a:t>Variables</a:t>
            </a:r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B: Burglary</a:t>
            </a:r>
            <a:endParaRPr sz="2800"/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A: Alarm goes off</a:t>
            </a:r>
            <a:endParaRPr sz="2800"/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M: Mary calls</a:t>
            </a:r>
            <a:endParaRPr sz="2800"/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J: John calls</a:t>
            </a:r>
            <a:endParaRPr sz="2800"/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E: Earthquake!</a:t>
            </a:r>
          </a:p>
        </p:txBody>
      </p:sp>
      <p:pic>
        <p:nvPicPr>
          <p:cNvPr id="239" name="image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45" y="3814272"/>
            <a:ext cx="3065394" cy="203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 Net Semantics</a:t>
            </a:r>
          </a:p>
        </p:txBody>
      </p:sp>
      <p:pic>
        <p:nvPicPr>
          <p:cNvPr id="244" name="image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/>
          <a:lstStyle/>
          <a:p>
            <a:r>
              <a:t>Bayes’ Net Semantics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"/>
          </p:nvPr>
        </p:nvSpPr>
        <p:spPr>
          <a:xfrm>
            <a:off x="1066800" y="1397000"/>
            <a:ext cx="5943600" cy="4525963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A set of nodes, one per variable X</a:t>
            </a:r>
          </a:p>
          <a:p>
            <a:pPr marL="2514474" lvl="5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/>
          </a:p>
          <a:p>
            <a:pPr marL="1142941" lvl="2" indent="-228589">
              <a:lnSpc>
                <a:spcPct val="80000"/>
              </a:lnSpc>
              <a:spcBef>
                <a:spcPts val="500"/>
              </a:spcBef>
              <a:defRPr sz="700">
                <a:solidFill>
                  <a:srgbClr val="000000"/>
                </a:solidFill>
              </a:defRPr>
            </a:pPr>
            <a:endParaRPr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A directed, acyclic graph</a:t>
            </a:r>
          </a:p>
          <a:p>
            <a:pPr marL="2514474" lvl="5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700"/>
            </a:pPr>
            <a:endParaRPr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A conditional distribution for each node</a:t>
            </a:r>
          </a:p>
          <a:p>
            <a:pPr marL="3428829" lvl="7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A collection of distributions over X, one for each combination of parents’ values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0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CPT: conditional probability table</a:t>
            </a:r>
          </a:p>
        </p:txBody>
      </p:sp>
      <p:sp>
        <p:nvSpPr>
          <p:cNvPr id="267" name="Shape 267"/>
          <p:cNvSpPr/>
          <p:nvPr/>
        </p:nvSpPr>
        <p:spPr>
          <a:xfrm>
            <a:off x="8496300" y="2197100"/>
            <a:ext cx="495413" cy="1114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9261886" y="2197100"/>
            <a:ext cx="758415" cy="1137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252" name="Group 252"/>
          <p:cNvGrpSpPr/>
          <p:nvPr/>
        </p:nvGrpSpPr>
        <p:grpSpPr>
          <a:xfrm>
            <a:off x="8229600" y="1930400"/>
            <a:ext cx="533400" cy="533400"/>
            <a:chOff x="0" y="0"/>
            <a:chExt cx="533400" cy="533400"/>
          </a:xfrm>
        </p:grpSpPr>
        <p:sp>
          <p:nvSpPr>
            <p:cNvPr id="250" name="Shape 250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56475" y="7873"/>
              <a:ext cx="420450" cy="517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A</a:t>
              </a:r>
              <a:r>
                <a:rPr i="0" baseline="-250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8839200" y="3302000"/>
            <a:ext cx="533400" cy="533400"/>
            <a:chOff x="0" y="0"/>
            <a:chExt cx="533400" cy="533400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112980" y="36829"/>
              <a:ext cx="3074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X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9753600" y="1930400"/>
            <a:ext cx="533400" cy="533400"/>
            <a:chOff x="0" y="0"/>
            <a:chExt cx="533400" cy="533400"/>
          </a:xfrm>
        </p:grpSpPr>
        <p:sp>
          <p:nvSpPr>
            <p:cNvPr id="256" name="Shape 256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6475" y="7873"/>
              <a:ext cx="420450" cy="517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A</a:t>
              </a:r>
              <a:r>
                <a:rPr baseline="-25000"/>
                <a:t>n</a:t>
              </a:r>
            </a:p>
          </p:txBody>
        </p:sp>
      </p:grpSp>
      <p:pic>
        <p:nvPicPr>
          <p:cNvPr id="259" name="image40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2082800"/>
            <a:ext cx="469900" cy="8572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 flipH="1">
            <a:off x="9096696" y="2418490"/>
            <a:ext cx="146405" cy="86475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8305800" y="3530599"/>
            <a:ext cx="2057400" cy="1140337"/>
            <a:chOff x="0" y="0"/>
            <a:chExt cx="2057400" cy="1140336"/>
          </a:xfrm>
        </p:grpSpPr>
        <p:pic>
          <p:nvPicPr>
            <p:cNvPr id="261" name="image46.png" descr="txp_fig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8200"/>
              <a:ext cx="2057400" cy="302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Shape 262"/>
            <p:cNvSpPr/>
            <p:nvPr/>
          </p:nvSpPr>
          <p:spPr>
            <a:xfrm rot="5400000">
              <a:off x="1257300" y="-38100"/>
              <a:ext cx="609600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079"/>
                  </a:moveTo>
                  <a:lnTo>
                    <a:pt x="13781" y="0"/>
                  </a:lnTo>
                  <a:lnTo>
                    <a:pt x="13781" y="4100"/>
                  </a:lnTo>
                  <a:lnTo>
                    <a:pt x="12427" y="4100"/>
                  </a:lnTo>
                  <a:cubicBezTo>
                    <a:pt x="5564" y="4100"/>
                    <a:pt x="0" y="7708"/>
                    <a:pt x="0" y="12158"/>
                  </a:cubicBezTo>
                  <a:lnTo>
                    <a:pt x="0" y="21600"/>
                  </a:lnTo>
                  <a:lnTo>
                    <a:pt x="4046" y="21600"/>
                  </a:lnTo>
                  <a:lnTo>
                    <a:pt x="4046" y="12158"/>
                  </a:lnTo>
                  <a:cubicBezTo>
                    <a:pt x="4046" y="9894"/>
                    <a:pt x="7798" y="8058"/>
                    <a:pt x="12427" y="8058"/>
                  </a:cubicBezTo>
                  <a:lnTo>
                    <a:pt x="13781" y="8058"/>
                  </a:lnTo>
                  <a:lnTo>
                    <a:pt x="13781" y="1215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64" name="image47.png" descr="txp_f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894" y="4368853"/>
            <a:ext cx="1927226" cy="30202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723900" y="5521527"/>
            <a:ext cx="1074420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 Bayes net = Topology (graph) + Local Conditional Probabilities</a:t>
            </a:r>
          </a:p>
        </p:txBody>
      </p:sp>
      <p:pic>
        <p:nvPicPr>
          <p:cNvPr id="266" name="image4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build="p" bldLvl="5" animBg="1" advAuto="0"/>
      <p:bldP spid="267" grpId="6" animBg="1" advAuto="0"/>
      <p:bldP spid="268" grpId="7" animBg="1" advAuto="0"/>
      <p:bldP spid="252" grpId="2" animBg="1" advAuto="0"/>
      <p:bldP spid="255" grpId="5" animBg="1" advAuto="0"/>
      <p:bldP spid="258" grpId="3" animBg="1" advAuto="0"/>
      <p:bldP spid="259" grpId="4" animBg="1" advAuto="0"/>
      <p:bldP spid="260" grpId="8" animBg="1" advAuto="0"/>
      <p:bldP spid="263" grpId="10" animBg="1" advAuto="0"/>
      <p:bldP spid="264" grpId="9" animBg="1" advAuto="0"/>
      <p:bldP spid="265" grpId="1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2819400" y="-33296"/>
            <a:ext cx="6553200" cy="1143001"/>
          </a:xfrm>
          <a:prstGeom prst="rect">
            <a:avLst/>
          </a:prstGeom>
        </p:spPr>
        <p:txBody>
          <a:bodyPr/>
          <a:lstStyle/>
          <a:p>
            <a:r>
              <a:t>Probabilities in BNs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1981200" y="1524000"/>
            <a:ext cx="8229600" cy="48006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Bayes’ nets </a:t>
            </a:r>
            <a:r>
              <a:rPr>
                <a:solidFill>
                  <a:srgbClr val="CC0000"/>
                </a:solidFill>
              </a:rPr>
              <a:t>implicitly</a:t>
            </a:r>
            <a:r>
              <a:t> encode joint distributions</a:t>
            </a:r>
          </a:p>
          <a:p>
            <a:pPr marL="3886005" lvl="8" indent="-228589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As a product of local conditional distributions</a:t>
            </a:r>
            <a:endParaRPr sz="2800"/>
          </a:p>
          <a:p>
            <a:pPr marL="3886005" lvl="8" indent="-228589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To see what probability a BN gives to a full assignment, multiply all the relevant conditionals together: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Example: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7162799" y="4038599"/>
            <a:ext cx="2119315" cy="1495426"/>
            <a:chOff x="0" y="0"/>
            <a:chExt cx="2119313" cy="1495425"/>
          </a:xfrm>
        </p:grpSpPr>
        <p:pic>
          <p:nvPicPr>
            <p:cNvPr id="274" name="image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6097"/>
            <a:stretch>
              <a:fillRect/>
            </a:stretch>
          </p:blipFill>
          <p:spPr>
            <a:xfrm>
              <a:off x="0" y="0"/>
              <a:ext cx="2119314" cy="1495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Shape 275"/>
            <p:cNvSpPr/>
            <p:nvPr/>
          </p:nvSpPr>
          <p:spPr>
            <a:xfrm>
              <a:off x="0" y="-1"/>
              <a:ext cx="402994" cy="74831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77" name="image49-small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5715000"/>
            <a:ext cx="4495800" cy="277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50-small.png" descr="txp_f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6200" y="3276600"/>
            <a:ext cx="4876800" cy="67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5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14801" y="4191000"/>
            <a:ext cx="1911362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4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1" build="p" bldLvl="5" animBg="1" advAuto="0"/>
      <p:bldP spid="276" grpId="3" animBg="1" advAuto="0"/>
      <p:bldP spid="277" grpId="5" animBg="1" advAuto="0"/>
      <p:bldP spid="278" grpId="2" animBg="1" advAuto="0"/>
      <p:bldP spid="279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2819400" y="-33296"/>
            <a:ext cx="6553200" cy="1143001"/>
          </a:xfrm>
          <a:prstGeom prst="rect">
            <a:avLst/>
          </a:prstGeom>
        </p:spPr>
        <p:txBody>
          <a:bodyPr/>
          <a:lstStyle/>
          <a:p>
            <a:r>
              <a:t>Probabilities in BNs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1449" indent="-291449" defTabSz="777240">
              <a:lnSpc>
                <a:spcPct val="80000"/>
              </a:lnSpc>
              <a:spcBef>
                <a:spcPts val="400"/>
              </a:spcBef>
              <a:defRPr sz="2040"/>
            </a:pPr>
            <a:r>
              <a:t>Why are we guaranteed that setting</a:t>
            </a:r>
            <a:endParaRPr sz="1700"/>
          </a:p>
          <a:p>
            <a:pPr marL="3303104" lvl="8" indent="-194300" defTabSz="777240">
              <a:lnSpc>
                <a:spcPct val="80000"/>
              </a:lnSpc>
              <a:spcBef>
                <a:spcPts val="400"/>
              </a:spcBef>
              <a:defRPr sz="1020">
                <a:solidFill>
                  <a:srgbClr val="000000"/>
                </a:solidFill>
              </a:defRPr>
            </a:pPr>
            <a:endParaRPr sz="1700"/>
          </a:p>
          <a:p>
            <a:pPr marL="2137303" lvl="5" indent="-194300" defTabSz="777240">
              <a:lnSpc>
                <a:spcPct val="80000"/>
              </a:lnSpc>
              <a:spcBef>
                <a:spcPts val="400"/>
              </a:spcBef>
              <a:defRPr sz="1020">
                <a:solidFill>
                  <a:srgbClr val="000000"/>
                </a:solidFill>
              </a:defRPr>
            </a:pPr>
            <a:endParaRPr sz="1700"/>
          </a:p>
          <a:p>
            <a:pPr marL="971500" lvl="2" indent="-194300" defTabSz="777240">
              <a:lnSpc>
                <a:spcPct val="80000"/>
              </a:lnSpc>
              <a:spcBef>
                <a:spcPts val="400"/>
              </a:spcBef>
              <a:defRPr sz="1360">
                <a:solidFill>
                  <a:srgbClr val="000000"/>
                </a:solidFill>
              </a:defRPr>
            </a:pPr>
            <a:endParaRPr sz="1700"/>
          </a:p>
          <a:p>
            <a:pPr marL="2914504" lvl="7" indent="-194300" defTabSz="777240">
              <a:lnSpc>
                <a:spcPct val="80000"/>
              </a:lnSpc>
              <a:spcBef>
                <a:spcPts val="400"/>
              </a:spcBef>
              <a:defRPr sz="1020">
                <a:solidFill>
                  <a:srgbClr val="000000"/>
                </a:solidFill>
              </a:defRPr>
            </a:pPr>
            <a:endParaRPr sz="1700"/>
          </a:p>
          <a:p>
            <a:pPr marL="0" indent="0" defTabSz="777240">
              <a:lnSpc>
                <a:spcPct val="80000"/>
              </a:lnSpc>
              <a:spcBef>
                <a:spcPts val="400"/>
              </a:spcBef>
              <a:buSzTx/>
              <a:buNone/>
              <a:defRPr sz="2040"/>
            </a:pPr>
            <a:r>
              <a:t>    results in a proper joint distribution?  </a:t>
            </a:r>
            <a:endParaRPr sz="1020"/>
          </a:p>
          <a:p>
            <a:pPr marL="2914504" lvl="7" indent="-194300" defTabSz="777240">
              <a:lnSpc>
                <a:spcPct val="80000"/>
              </a:lnSpc>
              <a:spcBef>
                <a:spcPts val="400"/>
              </a:spcBef>
              <a:defRPr sz="1020">
                <a:solidFill>
                  <a:srgbClr val="000000"/>
                </a:solidFill>
              </a:defRPr>
            </a:pPr>
            <a:endParaRPr sz="1020"/>
          </a:p>
          <a:p>
            <a:pPr marL="971500" lvl="2" indent="-194300" defTabSz="777240">
              <a:lnSpc>
                <a:spcPct val="80000"/>
              </a:lnSpc>
              <a:spcBef>
                <a:spcPts val="400"/>
              </a:spcBef>
              <a:defRPr sz="1360">
                <a:solidFill>
                  <a:srgbClr val="000000"/>
                </a:solidFill>
              </a:defRPr>
            </a:pPr>
            <a:endParaRPr sz="1020"/>
          </a:p>
          <a:p>
            <a:pPr marL="291449" indent="-291449" defTabSz="777240">
              <a:lnSpc>
                <a:spcPct val="80000"/>
              </a:lnSpc>
              <a:spcBef>
                <a:spcPts val="400"/>
              </a:spcBef>
              <a:defRPr sz="2040"/>
            </a:pPr>
            <a:r>
              <a:t>Chain rule (valid for all distributions): </a:t>
            </a:r>
          </a:p>
          <a:p>
            <a:pPr marL="291449" indent="-291449" defTabSz="777240">
              <a:lnSpc>
                <a:spcPct val="80000"/>
              </a:lnSpc>
              <a:spcBef>
                <a:spcPts val="600"/>
              </a:spcBef>
              <a:defRPr sz="2040"/>
            </a:pPr>
            <a:endParaRPr/>
          </a:p>
          <a:p>
            <a:pPr marL="291449" indent="-291449" defTabSz="777240">
              <a:lnSpc>
                <a:spcPct val="80000"/>
              </a:lnSpc>
              <a:spcBef>
                <a:spcPts val="400"/>
              </a:spcBef>
              <a:defRPr sz="2040" u="sng"/>
            </a:pPr>
            <a:r>
              <a:t>Assume</a:t>
            </a:r>
            <a:r>
              <a:rPr u="none"/>
              <a:t> conditional independences: </a:t>
            </a:r>
          </a:p>
          <a:p>
            <a:pPr marL="291449" indent="-291449" defTabSz="777240">
              <a:lnSpc>
                <a:spcPct val="80000"/>
              </a:lnSpc>
              <a:spcBef>
                <a:spcPts val="600"/>
              </a:spcBef>
              <a:defRPr sz="2040"/>
            </a:pPr>
            <a:endParaRPr u="none"/>
          </a:p>
          <a:p>
            <a:pPr marL="0" indent="0" defTabSz="777240">
              <a:lnSpc>
                <a:spcPct val="80000"/>
              </a:lnSpc>
              <a:spcBef>
                <a:spcPts val="400"/>
              </a:spcBef>
              <a:buSzTx/>
              <a:buNone/>
              <a:defRPr sz="2040"/>
            </a:pPr>
            <a:r>
              <a:t>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     </a:t>
            </a:r>
            <a:r>
              <a:t>Consequence:</a:t>
            </a:r>
          </a:p>
          <a:p>
            <a:pPr marL="0" indent="0" defTabSz="777240">
              <a:lnSpc>
                <a:spcPct val="80000"/>
              </a:lnSpc>
              <a:spcBef>
                <a:spcPts val="600"/>
              </a:spcBef>
              <a:buSzTx/>
              <a:buNone/>
              <a:defRPr sz="2040"/>
            </a:pPr>
            <a:endParaRPr/>
          </a:p>
          <a:p>
            <a:pPr marL="971500" lvl="2" indent="-194300" defTabSz="777240">
              <a:lnSpc>
                <a:spcPct val="80000"/>
              </a:lnSpc>
              <a:spcBef>
                <a:spcPts val="400"/>
              </a:spcBef>
              <a:defRPr sz="1360">
                <a:solidFill>
                  <a:srgbClr val="000000"/>
                </a:solidFill>
              </a:defRPr>
            </a:pPr>
            <a:endParaRPr/>
          </a:p>
          <a:p>
            <a:pPr marL="291449" indent="-291449" defTabSz="777240">
              <a:lnSpc>
                <a:spcPct val="80000"/>
              </a:lnSpc>
              <a:spcBef>
                <a:spcPts val="400"/>
              </a:spcBef>
              <a:defRPr sz="2040"/>
            </a:pPr>
            <a:r>
              <a:t>Not every BN can represent every joint distribution</a:t>
            </a:r>
          </a:p>
          <a:p>
            <a:pPr marL="2914504" lvl="7" indent="-194300" defTabSz="777240">
              <a:lnSpc>
                <a:spcPct val="80000"/>
              </a:lnSpc>
              <a:spcBef>
                <a:spcPts val="400"/>
              </a:spcBef>
              <a:defRPr sz="1020">
                <a:solidFill>
                  <a:srgbClr val="000000"/>
                </a:solidFill>
              </a:defRPr>
            </a:pPr>
            <a:endParaRPr/>
          </a:p>
          <a:p>
            <a:pPr marL="631476" lvl="1" indent="-242876" defTabSz="77724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00">
                <a:solidFill>
                  <a:srgbClr val="000000"/>
                </a:solidFill>
              </a:defRPr>
            </a:pPr>
            <a:r>
              <a:t>The topology enforces certain conditional independencies</a:t>
            </a:r>
          </a:p>
        </p:txBody>
      </p:sp>
      <p:pic>
        <p:nvPicPr>
          <p:cNvPr id="286" name="image50-small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842796"/>
            <a:ext cx="4876800" cy="67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52-small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06242" y="2969919"/>
            <a:ext cx="5115375" cy="742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50-small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722" y="4393707"/>
            <a:ext cx="5078414" cy="69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4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53-small.png" descr="txp_f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06242" y="3917061"/>
            <a:ext cx="4754536" cy="27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1" build="p" bldLvl="5" animBg="1" advAuto="0"/>
      <p:bldP spid="287" grpId="2" animBg="1" advAuto="0"/>
      <p:bldP spid="288" grpId="4" animBg="1" advAuto="0"/>
      <p:bldP spid="290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2299557" y="4767407"/>
            <a:ext cx="67056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Only distributions whose variables are absolutely independent can be represented by a Bayes’ net with no arcs.</a:t>
            </a:r>
          </a:p>
        </p:txBody>
      </p:sp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Coin Flips</a:t>
            </a:r>
          </a:p>
        </p:txBody>
      </p:sp>
      <p:graphicFrame>
        <p:nvGraphicFramePr>
          <p:cNvPr id="296" name="Table 296"/>
          <p:cNvGraphicFramePr/>
          <p:nvPr/>
        </p:nvGraphicFramePr>
        <p:xfrm>
          <a:off x="1219200" y="2973531"/>
          <a:ext cx="1428750" cy="742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7" name="image54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2887" y="2595706"/>
            <a:ext cx="911226" cy="2987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8" name="Table 298"/>
          <p:cNvGraphicFramePr/>
          <p:nvPr/>
        </p:nvGraphicFramePr>
        <p:xfrm>
          <a:off x="2990850" y="2970356"/>
          <a:ext cx="1428750" cy="742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9" name="Table 299"/>
          <p:cNvGraphicFramePr/>
          <p:nvPr/>
        </p:nvGraphicFramePr>
        <p:xfrm>
          <a:off x="6267450" y="2970356"/>
          <a:ext cx="1428750" cy="742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0" name="image55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6375" y="2595706"/>
            <a:ext cx="925513" cy="29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56.png" descr="txp_f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6125" y="2595706"/>
            <a:ext cx="911225" cy="29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40.png" descr="txp_fi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05400" y="3251344"/>
            <a:ext cx="469900" cy="85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5" name="Group 305"/>
          <p:cNvGrpSpPr/>
          <p:nvPr/>
        </p:nvGrpSpPr>
        <p:grpSpPr>
          <a:xfrm>
            <a:off x="1600200" y="1430481"/>
            <a:ext cx="762000" cy="762001"/>
            <a:chOff x="0" y="0"/>
            <a:chExt cx="762000" cy="762000"/>
          </a:xfrm>
        </p:grpSpPr>
        <p:sp>
          <p:nvSpPr>
            <p:cNvPr id="303" name="Shape 303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44416" y="85598"/>
              <a:ext cx="473168" cy="590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X</a:t>
              </a:r>
              <a:r>
                <a:rPr i="0" baseline="-250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3276600" y="1430481"/>
            <a:ext cx="762000" cy="762001"/>
            <a:chOff x="0" y="0"/>
            <a:chExt cx="762000" cy="762000"/>
          </a:xfrm>
        </p:grpSpPr>
        <p:sp>
          <p:nvSpPr>
            <p:cNvPr id="306" name="Shape 306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44416" y="85598"/>
              <a:ext cx="473168" cy="590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X</a:t>
              </a:r>
              <a:r>
                <a:rPr i="0" baseline="-250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6705600" y="1430481"/>
            <a:ext cx="762000" cy="762001"/>
            <a:chOff x="0" y="0"/>
            <a:chExt cx="762000" cy="762000"/>
          </a:xfrm>
        </p:grpSpPr>
        <p:sp>
          <p:nvSpPr>
            <p:cNvPr id="309" name="Shape 309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44416" y="85598"/>
              <a:ext cx="473168" cy="590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X</a:t>
              </a:r>
              <a:r>
                <a:rPr baseline="-25000"/>
                <a:t>n</a:t>
              </a:r>
            </a:p>
          </p:txBody>
        </p:sp>
      </p:grpSp>
      <p:pic>
        <p:nvPicPr>
          <p:cNvPr id="312" name="image40.png" descr="txp_fi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1600" y="1735281"/>
            <a:ext cx="469900" cy="8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57.png" descr="txp_f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05935" y="4119720"/>
            <a:ext cx="1971676" cy="298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1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01842" y="1244432"/>
            <a:ext cx="2893914" cy="276472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599554" y="5606067"/>
            <a:ext cx="11224848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Note: Now that we know the true meaning of an edge, we can see that it doesn’t necessarily mean causality. We could add an edge between coins and still have a valid BN representing the same distribution; just because X</a:t>
            </a:r>
            <a:r>
              <a:rPr baseline="-5999"/>
              <a:t>1</a:t>
            </a:r>
            <a:r>
              <a:t> and X</a:t>
            </a:r>
            <a:r>
              <a:rPr baseline="-5999"/>
              <a:t>2</a:t>
            </a:r>
            <a:r>
              <a:t> are independent doesn’t mean we can’t write P(X</a:t>
            </a:r>
            <a:r>
              <a:rPr baseline="-5999"/>
              <a:t>2</a:t>
            </a:r>
            <a:r>
              <a:t> | X</a:t>
            </a:r>
            <a:r>
              <a:rPr baseline="-5999"/>
              <a:t>1</a:t>
            </a:r>
            <a: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3" animBg="1" advAuto="0"/>
      <p:bldP spid="296" grpId="10" animBg="1" advAuto="0"/>
      <p:bldP spid="297" grpId="5" animBg="1" advAuto="0"/>
      <p:bldP spid="298" grpId="8" animBg="1" advAuto="0"/>
      <p:bldP spid="299" grpId="9" animBg="1" advAuto="0"/>
      <p:bldP spid="300" grpId="7" animBg="1" advAuto="0"/>
      <p:bldP spid="301" grpId="6" animBg="1" advAuto="0"/>
      <p:bldP spid="302" grpId="11" animBg="1" advAuto="0"/>
      <p:bldP spid="305" grpId="1" animBg="1" advAuto="0"/>
      <p:bldP spid="308" grpId="2" animBg="1" advAuto="0"/>
      <p:bldP spid="311" grpId="3" animBg="1" advAuto="0"/>
      <p:bldP spid="312" grpId="4" animBg="1" advAuto="0"/>
      <p:bldP spid="313" grpId="12" animBg="1" advAuto="0"/>
      <p:bldP spid="315" grpId="1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Traffic</a:t>
            </a:r>
          </a:p>
        </p:txBody>
      </p:sp>
      <p:grpSp>
        <p:nvGrpSpPr>
          <p:cNvPr id="322" name="Group 322"/>
          <p:cNvGrpSpPr/>
          <p:nvPr/>
        </p:nvGrpSpPr>
        <p:grpSpPr>
          <a:xfrm>
            <a:off x="1143000" y="2286000"/>
            <a:ext cx="762000" cy="762000"/>
            <a:chOff x="0" y="0"/>
            <a:chExt cx="762000" cy="762000"/>
          </a:xfrm>
        </p:grpSpPr>
        <p:sp>
          <p:nvSpPr>
            <p:cNvPr id="320" name="Shape 320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00528" y="119380"/>
              <a:ext cx="36094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1143000" y="3962400"/>
            <a:ext cx="762000" cy="762000"/>
            <a:chOff x="0" y="0"/>
            <a:chExt cx="762000" cy="762000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20322" y="119380"/>
              <a:ext cx="32135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336" name="Shape 336"/>
          <p:cNvSpPr/>
          <p:nvPr/>
        </p:nvSpPr>
        <p:spPr>
          <a:xfrm>
            <a:off x="1524000" y="3084855"/>
            <a:ext cx="0" cy="840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aphicFrame>
        <p:nvGraphicFramePr>
          <p:cNvPr id="327" name="Table 327"/>
          <p:cNvGraphicFramePr/>
          <p:nvPr/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+r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8" name="image58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8013" y="1981200"/>
            <a:ext cx="731838" cy="29870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9" name="Table 329"/>
          <p:cNvGraphicFramePr/>
          <p:nvPr/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+r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0" name="image59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5600" y="3417887"/>
            <a:ext cx="1060450" cy="3136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1" name="Table 331"/>
          <p:cNvGraphicFramePr/>
          <p:nvPr/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2" name="image60.png" descr="txp_f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13134" y="2362200"/>
            <a:ext cx="1810182" cy="299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4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81800" y="4419600"/>
            <a:ext cx="5247974" cy="219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6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41414" y="4572000"/>
            <a:ext cx="2126386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183420" y="5639470"/>
            <a:ext cx="666102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On the point of causality: it’s also possible to compute P(T) and P(R | T) using Bayes’ rule, so we could even have a Bayes’ net with the edge reversed to represent this distribution.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5" grpId="3" animBg="1" advAuto="0"/>
      <p:bldP spid="336" grpId="2" animBg="1" advAuto="0"/>
      <p:bldP spid="327" grpId="5" animBg="1" advAuto="0"/>
      <p:bldP spid="328" grpId="4" animBg="1" advAuto="0"/>
      <p:bldP spid="329" grpId="7" animBg="1" advAuto="0"/>
      <p:bldP spid="330" grpId="6" animBg="1" advAuto="0"/>
      <p:bldP spid="331" grpId="8" animBg="1" advAuto="0"/>
      <p:bldP spid="332" grpId="9" animBg="1" advAuto="0"/>
      <p:bldP spid="335" grpId="1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0199" y="1143000"/>
            <a:ext cx="2666999" cy="177373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Alarm Network</a:t>
            </a:r>
          </a:p>
        </p:txBody>
      </p:sp>
      <p:grpSp>
        <p:nvGrpSpPr>
          <p:cNvPr id="344" name="Group 344"/>
          <p:cNvGrpSpPr/>
          <p:nvPr/>
        </p:nvGrpSpPr>
        <p:grpSpPr>
          <a:xfrm>
            <a:off x="2971800" y="1554162"/>
            <a:ext cx="1524000" cy="762001"/>
            <a:chOff x="0" y="0"/>
            <a:chExt cx="1524000" cy="762000"/>
          </a:xfrm>
        </p:grpSpPr>
        <p:sp>
          <p:nvSpPr>
            <p:cNvPr id="342" name="Shape 342"/>
            <p:cNvSpPr/>
            <p:nvPr/>
          </p:nvSpPr>
          <p:spPr>
            <a:xfrm>
              <a:off x="0" y="0"/>
              <a:ext cx="1524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223184" y="195580"/>
              <a:ext cx="107763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B</a:t>
              </a:r>
              <a:r>
                <a:rPr b="0">
                  <a:latin typeface="Calibri"/>
                  <a:ea typeface="Calibri"/>
                  <a:cs typeface="Calibri"/>
                  <a:sym typeface="Calibri"/>
                </a:rPr>
                <a:t>urglary</a:t>
              </a:r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4800600" y="1554162"/>
            <a:ext cx="1447800" cy="838201"/>
            <a:chOff x="0" y="0"/>
            <a:chExt cx="1447800" cy="838200"/>
          </a:xfrm>
        </p:grpSpPr>
        <p:sp>
          <p:nvSpPr>
            <p:cNvPr id="345" name="Shape 345"/>
            <p:cNvSpPr/>
            <p:nvPr/>
          </p:nvSpPr>
          <p:spPr>
            <a:xfrm>
              <a:off x="0" y="0"/>
              <a:ext cx="1447800" cy="8382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12024" y="93979"/>
              <a:ext cx="10237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E</a:t>
              </a:r>
              <a:r>
                <a:rPr b="0">
                  <a:latin typeface="Calibri"/>
                  <a:ea typeface="Calibri"/>
                  <a:cs typeface="Calibri"/>
                  <a:sym typeface="Calibri"/>
                </a:rPr>
                <a:t>arth-quake</a:t>
              </a:r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3962400" y="2544761"/>
            <a:ext cx="1143000" cy="990601"/>
            <a:chOff x="0" y="0"/>
            <a:chExt cx="1143000" cy="990600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1143000" cy="9906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167387" y="309879"/>
              <a:ext cx="8082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A</a:t>
              </a:r>
              <a:r>
                <a:rPr b="0">
                  <a:latin typeface="Calibri"/>
                  <a:ea typeface="Calibri"/>
                  <a:cs typeface="Calibri"/>
                  <a:sym typeface="Calibri"/>
                </a:rPr>
                <a:t>larm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2819400" y="3611562"/>
            <a:ext cx="1066800" cy="898527"/>
            <a:chOff x="0" y="0"/>
            <a:chExt cx="1066800" cy="898525"/>
          </a:xfrm>
        </p:grpSpPr>
        <p:sp>
          <p:nvSpPr>
            <p:cNvPr id="351" name="Shape 351"/>
            <p:cNvSpPr/>
            <p:nvPr/>
          </p:nvSpPr>
          <p:spPr>
            <a:xfrm>
              <a:off x="0" y="0"/>
              <a:ext cx="1066800" cy="89852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56229" y="124142"/>
              <a:ext cx="75434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J</a:t>
              </a:r>
              <a:r>
                <a:rPr b="0">
                  <a:latin typeface="Calibri"/>
                  <a:ea typeface="Calibri"/>
                  <a:cs typeface="Calibri"/>
                  <a:sym typeface="Calibri"/>
                </a:rPr>
                <a:t>ohn calls</a:t>
              </a:r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5105400" y="3611562"/>
            <a:ext cx="1066800" cy="914401"/>
            <a:chOff x="0" y="0"/>
            <a:chExt cx="1066800" cy="914400"/>
          </a:xfrm>
        </p:grpSpPr>
        <p:sp>
          <p:nvSpPr>
            <p:cNvPr id="354" name="Shape 354"/>
            <p:cNvSpPr/>
            <p:nvPr/>
          </p:nvSpPr>
          <p:spPr>
            <a:xfrm>
              <a:off x="0" y="0"/>
              <a:ext cx="1066800" cy="914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56229" y="132079"/>
              <a:ext cx="75434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M</a:t>
              </a:r>
              <a:r>
                <a:rPr b="0">
                  <a:latin typeface="Calibri"/>
                  <a:ea typeface="Calibri"/>
                  <a:cs typeface="Calibri"/>
                  <a:sym typeface="Calibri"/>
                </a:rPr>
                <a:t>ary calls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4001522" y="2304874"/>
            <a:ext cx="220996" cy="305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>
            <a:solidFill>
              <a:srgbClr val="2F2F98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900992" y="2352349"/>
            <a:ext cx="271499" cy="292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>
            <a:solidFill>
              <a:srgbClr val="2F2F98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734853" y="3398225"/>
            <a:ext cx="384625" cy="332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>
            <a:solidFill>
              <a:srgbClr val="2F2F98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4932726" y="3411383"/>
            <a:ext cx="335396" cy="312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>
            <a:solidFill>
              <a:srgbClr val="2F2F98"/>
            </a:solidFill>
            <a:tailEnd type="triangle"/>
          </a:ln>
        </p:spPr>
        <p:txBody>
          <a:bodyPr/>
          <a:lstStyle/>
          <a:p>
            <a:endParaRPr/>
          </a:p>
        </p:txBody>
      </p:sp>
      <p:graphicFrame>
        <p:nvGraphicFramePr>
          <p:cNvPr id="361" name="Table 361"/>
          <p:cNvGraphicFramePr/>
          <p:nvPr/>
        </p:nvGraphicFramePr>
        <p:xfrm>
          <a:off x="1524000" y="1427162"/>
          <a:ext cx="1295400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P(B)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2" name="Table 362"/>
          <p:cNvGraphicFramePr/>
          <p:nvPr/>
        </p:nvGraphicFramePr>
        <p:xfrm>
          <a:off x="7010400" y="1350962"/>
          <a:ext cx="1298575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3" name="Table 363"/>
          <p:cNvGraphicFramePr/>
          <p:nvPr/>
        </p:nvGraphicFramePr>
        <p:xfrm>
          <a:off x="7010400" y="3200400"/>
          <a:ext cx="2819400" cy="33070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P(A|B,E)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64" name="Table 364"/>
          <p:cNvGraphicFramePr/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P(J|A)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5" name="Table 365"/>
          <p:cNvGraphicFramePr/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P(M|A)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  <p:bldP spid="362" grpId="2" animBg="1" advAuto="0"/>
      <p:bldP spid="363" grpId="3" animBg="1" advAuto="0"/>
      <p:bldP spid="364" grpId="4" animBg="1" advAuto="0"/>
      <p:bldP spid="365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Conditional Independence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2140495" y="2030455"/>
            <a:ext cx="6486327" cy="4953001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X is conditionally independent of Y given Z</a:t>
            </a:r>
          </a:p>
          <a:p>
            <a:pPr marL="342882" indent="-342882">
              <a:lnSpc>
                <a:spcPct val="80000"/>
              </a:lnSpc>
              <a:defRPr sz="2400"/>
            </a:pPr>
            <a:endParaRPr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      if and only if:</a:t>
            </a:r>
          </a:p>
          <a:p>
            <a:pPr marL="0" indent="0">
              <a:lnSpc>
                <a:spcPct val="80000"/>
              </a:lnSpc>
              <a:buSzTx/>
              <a:buNone/>
              <a:defRPr sz="2400"/>
            </a:pPr>
            <a:endParaRPr/>
          </a:p>
          <a:p>
            <a:pPr marL="0" indent="0">
              <a:lnSpc>
                <a:spcPct val="80000"/>
              </a:lnSpc>
              <a:buSzTx/>
              <a:buNone/>
              <a:defRPr sz="2400"/>
            </a:pPr>
            <a:endParaRPr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      or, equivalently, if and only if</a:t>
            </a:r>
          </a:p>
        </p:txBody>
      </p:sp>
      <p:pic>
        <p:nvPicPr>
          <p:cNvPr id="144" name="image21-small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2858" y="3423209"/>
            <a:ext cx="4841876" cy="31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2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9595" y="2122072"/>
            <a:ext cx="1401763" cy="367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3-small.png" descr="txp_f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71489" y="4702088"/>
            <a:ext cx="3884614" cy="313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  <p:bldP spid="144" grpId="2" animBg="1" advAuto="0"/>
      <p:bldP spid="146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1971" y="1143000"/>
            <a:ext cx="2635228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Alarm Network</a:t>
            </a:r>
          </a:p>
        </p:txBody>
      </p:sp>
      <p:graphicFrame>
        <p:nvGraphicFramePr>
          <p:cNvPr id="375" name="Table 375"/>
          <p:cNvGraphicFramePr/>
          <p:nvPr/>
        </p:nvGraphicFramePr>
        <p:xfrm>
          <a:off x="1447800" y="1350313"/>
          <a:ext cx="1295400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P(B)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6" name="Table 376"/>
          <p:cNvGraphicFramePr/>
          <p:nvPr/>
        </p:nvGraphicFramePr>
        <p:xfrm>
          <a:off x="6248400" y="1350313"/>
          <a:ext cx="1298575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7" name="Table 377"/>
          <p:cNvGraphicFramePr/>
          <p:nvPr/>
        </p:nvGraphicFramePr>
        <p:xfrm>
          <a:off x="8686800" y="3165131"/>
          <a:ext cx="2819400" cy="33070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P(A|B,E)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8" name="Table 378"/>
          <p:cNvGraphicFramePr/>
          <p:nvPr/>
        </p:nvGraphicFramePr>
        <p:xfrm>
          <a:off x="762000" y="2923053"/>
          <a:ext cx="19812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P(J|A)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9" name="Table 379"/>
          <p:cNvGraphicFramePr/>
          <p:nvPr/>
        </p:nvGraphicFramePr>
        <p:xfrm>
          <a:off x="6248400" y="2923053"/>
          <a:ext cx="20574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P(M|A)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82" name="Group 382"/>
          <p:cNvGrpSpPr/>
          <p:nvPr/>
        </p:nvGrpSpPr>
        <p:grpSpPr>
          <a:xfrm>
            <a:off x="3169018" y="1373004"/>
            <a:ext cx="762001" cy="762001"/>
            <a:chOff x="0" y="0"/>
            <a:chExt cx="762000" cy="762000"/>
          </a:xfrm>
        </p:grpSpPr>
        <p:sp>
          <p:nvSpPr>
            <p:cNvPr id="380" name="Shape 380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5277149" y="1373004"/>
            <a:ext cx="762001" cy="762001"/>
            <a:chOff x="0" y="0"/>
            <a:chExt cx="762000" cy="762000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388" name="Group 388"/>
          <p:cNvGrpSpPr/>
          <p:nvPr/>
        </p:nvGrpSpPr>
        <p:grpSpPr>
          <a:xfrm>
            <a:off x="4266496" y="2484871"/>
            <a:ext cx="762001" cy="762001"/>
            <a:chOff x="0" y="0"/>
            <a:chExt cx="762000" cy="762000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391" name="Group 391"/>
          <p:cNvGrpSpPr/>
          <p:nvPr/>
        </p:nvGrpSpPr>
        <p:grpSpPr>
          <a:xfrm>
            <a:off x="5388742" y="3733800"/>
            <a:ext cx="762001" cy="762000"/>
            <a:chOff x="0" y="0"/>
            <a:chExt cx="762000" cy="762000"/>
          </a:xfrm>
        </p:grpSpPr>
        <p:sp>
          <p:nvSpPr>
            <p:cNvPr id="389" name="Shape 389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80821" y="119380"/>
              <a:ext cx="400358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M</a:t>
              </a:r>
            </a:p>
          </p:txBody>
        </p:sp>
      </p:grpSp>
      <p:grpSp>
        <p:nvGrpSpPr>
          <p:cNvPr id="394" name="Group 394"/>
          <p:cNvGrpSpPr/>
          <p:nvPr/>
        </p:nvGrpSpPr>
        <p:grpSpPr>
          <a:xfrm>
            <a:off x="3333448" y="3733800"/>
            <a:ext cx="762001" cy="762000"/>
            <a:chOff x="0" y="0"/>
            <a:chExt cx="762000" cy="762000"/>
          </a:xfrm>
        </p:grpSpPr>
        <p:sp>
          <p:nvSpPr>
            <p:cNvPr id="392" name="Shape 392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40030" y="119380"/>
              <a:ext cx="28194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J</a:t>
              </a:r>
            </a:p>
          </p:txBody>
        </p:sp>
      </p:grpSp>
      <p:sp>
        <p:nvSpPr>
          <p:cNvPr id="400" name="Shape 400"/>
          <p:cNvSpPr/>
          <p:nvPr/>
        </p:nvSpPr>
        <p:spPr>
          <a:xfrm>
            <a:off x="4911601" y="3159789"/>
            <a:ext cx="594037" cy="66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3950973" y="3182471"/>
            <a:ext cx="460000" cy="615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4913278" y="2046403"/>
            <a:ext cx="479091" cy="527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3827592" y="2035218"/>
            <a:ext cx="542331" cy="54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399" name="image14.png" descr="TP_tm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5257800"/>
            <a:ext cx="4267200" cy="430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1" animBg="1" advAuto="0"/>
      <p:bldP spid="376" grpId="2" animBg="1" advAuto="0"/>
      <p:bldP spid="377" grpId="3" animBg="1" advAuto="0"/>
      <p:bldP spid="378" grpId="4" animBg="1" advAuto="0"/>
      <p:bldP spid="379" grpId="5" animBg="1" advAuto="0"/>
      <p:bldP spid="399" grpId="6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1971" y="1143000"/>
            <a:ext cx="2635228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Alarm Network</a:t>
            </a:r>
          </a:p>
        </p:txBody>
      </p:sp>
      <p:graphicFrame>
        <p:nvGraphicFramePr>
          <p:cNvPr id="409" name="Table 409"/>
          <p:cNvGraphicFramePr/>
          <p:nvPr/>
        </p:nvGraphicFramePr>
        <p:xfrm>
          <a:off x="1447800" y="1350313"/>
          <a:ext cx="1295400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P(B)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0" name="Table 410"/>
          <p:cNvGraphicFramePr/>
          <p:nvPr/>
        </p:nvGraphicFramePr>
        <p:xfrm>
          <a:off x="6248400" y="1350313"/>
          <a:ext cx="1298575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1" name="Table 411"/>
          <p:cNvGraphicFramePr/>
          <p:nvPr/>
        </p:nvGraphicFramePr>
        <p:xfrm>
          <a:off x="8686800" y="3165131"/>
          <a:ext cx="2819400" cy="33070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P(A|B,E)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12" name="Table 412"/>
          <p:cNvGraphicFramePr/>
          <p:nvPr/>
        </p:nvGraphicFramePr>
        <p:xfrm>
          <a:off x="762000" y="2923053"/>
          <a:ext cx="19812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P(J|A)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3" name="Table 413"/>
          <p:cNvGraphicFramePr/>
          <p:nvPr/>
        </p:nvGraphicFramePr>
        <p:xfrm>
          <a:off x="6248400" y="2923053"/>
          <a:ext cx="20574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P(M|A)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16" name="Group 416"/>
          <p:cNvGrpSpPr/>
          <p:nvPr/>
        </p:nvGrpSpPr>
        <p:grpSpPr>
          <a:xfrm>
            <a:off x="3169018" y="1373004"/>
            <a:ext cx="762001" cy="762001"/>
            <a:chOff x="0" y="0"/>
            <a:chExt cx="762000" cy="762000"/>
          </a:xfrm>
        </p:grpSpPr>
        <p:sp>
          <p:nvSpPr>
            <p:cNvPr id="414" name="Shape 414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419" name="Group 419"/>
          <p:cNvGrpSpPr/>
          <p:nvPr/>
        </p:nvGrpSpPr>
        <p:grpSpPr>
          <a:xfrm>
            <a:off x="5277149" y="1373004"/>
            <a:ext cx="762001" cy="762001"/>
            <a:chOff x="0" y="0"/>
            <a:chExt cx="762000" cy="762000"/>
          </a:xfrm>
        </p:grpSpPr>
        <p:sp>
          <p:nvSpPr>
            <p:cNvPr id="417" name="Shape 417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422" name="Group 422"/>
          <p:cNvGrpSpPr/>
          <p:nvPr/>
        </p:nvGrpSpPr>
        <p:grpSpPr>
          <a:xfrm>
            <a:off x="4266496" y="2484871"/>
            <a:ext cx="762001" cy="762001"/>
            <a:chOff x="0" y="0"/>
            <a:chExt cx="762000" cy="762000"/>
          </a:xfrm>
        </p:grpSpPr>
        <p:sp>
          <p:nvSpPr>
            <p:cNvPr id="420" name="Shape 420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425" name="Group 425"/>
          <p:cNvGrpSpPr/>
          <p:nvPr/>
        </p:nvGrpSpPr>
        <p:grpSpPr>
          <a:xfrm>
            <a:off x="5388742" y="3733800"/>
            <a:ext cx="762001" cy="762000"/>
            <a:chOff x="0" y="0"/>
            <a:chExt cx="762000" cy="762000"/>
          </a:xfrm>
        </p:grpSpPr>
        <p:sp>
          <p:nvSpPr>
            <p:cNvPr id="423" name="Shape 423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80821" y="119380"/>
              <a:ext cx="400358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M</a:t>
              </a:r>
            </a:p>
          </p:txBody>
        </p:sp>
      </p:grpSp>
      <p:grpSp>
        <p:nvGrpSpPr>
          <p:cNvPr id="428" name="Group 428"/>
          <p:cNvGrpSpPr/>
          <p:nvPr/>
        </p:nvGrpSpPr>
        <p:grpSpPr>
          <a:xfrm>
            <a:off x="3333448" y="3733800"/>
            <a:ext cx="762001" cy="762000"/>
            <a:chOff x="0" y="0"/>
            <a:chExt cx="762000" cy="762000"/>
          </a:xfrm>
        </p:grpSpPr>
        <p:sp>
          <p:nvSpPr>
            <p:cNvPr id="426" name="Shape 426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40030" y="119380"/>
              <a:ext cx="28194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J</a:t>
              </a:r>
            </a:p>
          </p:txBody>
        </p:sp>
      </p:grpSp>
      <p:sp>
        <p:nvSpPr>
          <p:cNvPr id="436" name="Shape 436"/>
          <p:cNvSpPr/>
          <p:nvPr/>
        </p:nvSpPr>
        <p:spPr>
          <a:xfrm>
            <a:off x="4911601" y="3159789"/>
            <a:ext cx="594037" cy="66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3950973" y="3182471"/>
            <a:ext cx="460000" cy="615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4913278" y="2046403"/>
            <a:ext cx="479091" cy="527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3827592" y="2035218"/>
            <a:ext cx="542331" cy="54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433" name="image14.png" descr="TP_tm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5257800"/>
            <a:ext cx="4267200" cy="430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16.png" descr="TP_tm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5791200"/>
            <a:ext cx="8197144" cy="390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17.png" descr="TP_tmp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" y="6324600"/>
            <a:ext cx="4896995" cy="283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1" animBg="1" advAuto="0"/>
      <p:bldP spid="435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Size of a Bayes’ Net</a:t>
            </a:r>
          </a:p>
        </p:txBody>
      </p:sp>
      <p:sp>
        <p:nvSpPr>
          <p:cNvPr id="444" name="Shape 444"/>
          <p:cNvSpPr>
            <a:spLocks noGrp="1"/>
          </p:cNvSpPr>
          <p:nvPr>
            <p:ph type="body" sz="quarter" idx="1"/>
          </p:nvPr>
        </p:nvSpPr>
        <p:spPr>
          <a:xfrm>
            <a:off x="152400" y="1371600"/>
            <a:ext cx="5181600" cy="31242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90000"/>
              </a:lnSpc>
              <a:spcBef>
                <a:spcPts val="500"/>
              </a:spcBef>
              <a:defRPr sz="2400"/>
            </a:pPr>
            <a:r>
              <a:t>How big is a joint distribution over N Boolean variables?</a:t>
            </a:r>
          </a:p>
          <a:p>
            <a:pPr marL="800057" lvl="1" indent="-342882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2</a:t>
            </a:r>
            <a:r>
              <a:rPr baseline="29333"/>
              <a:t>N</a:t>
            </a:r>
            <a:endParaRPr sz="2800"/>
          </a:p>
          <a:p>
            <a:pPr marL="3428829" lvl="7" indent="-228588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 sz="2800"/>
          </a:p>
          <a:p>
            <a:pPr marL="342882" indent="-342882">
              <a:lnSpc>
                <a:spcPct val="90000"/>
              </a:lnSpc>
              <a:spcBef>
                <a:spcPts val="500"/>
              </a:spcBef>
              <a:defRPr sz="2400"/>
            </a:pPr>
            <a:r>
              <a:t>How big is an N-node net if nodes have up to k parents?</a:t>
            </a:r>
          </a:p>
          <a:p>
            <a:pPr marL="800057" lvl="1" indent="-342882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O(N * 2</a:t>
            </a:r>
            <a:r>
              <a:rPr baseline="29333"/>
              <a:t>k+1</a:t>
            </a:r>
            <a:r>
              <a:t>)</a:t>
            </a:r>
          </a:p>
        </p:txBody>
      </p:sp>
      <p:pic>
        <p:nvPicPr>
          <p:cNvPr id="445" name="image18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1981200"/>
            <a:ext cx="2330450" cy="282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400" y="4208550"/>
            <a:ext cx="7696199" cy="2674429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5638800" y="1371600"/>
            <a:ext cx="6400800" cy="27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82" indent="-342882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Both give you the power to calculate</a:t>
            </a:r>
            <a:endParaRPr sz="3200" dirty="0"/>
          </a:p>
          <a:p>
            <a:pPr marL="3428829" lvl="7" indent="-228588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sz="3200" dirty="0"/>
          </a:p>
          <a:p>
            <a:pPr marL="342882" indent="-342882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dirty="0"/>
          </a:p>
          <a:p>
            <a:pPr marL="342882" indent="-342882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BNs: Huge space savings!</a:t>
            </a:r>
            <a:endParaRPr sz="3200" dirty="0"/>
          </a:p>
          <a:p>
            <a:pPr marL="2743063" lvl="6" indent="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sz="3200" dirty="0"/>
          </a:p>
          <a:p>
            <a:pPr marL="342882" indent="-342882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Also faster to answer queries (coming)	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1" build="p" bldLvl="5" animBg="1" advAuto="0"/>
      <p:bldP spid="445" grpId="3" animBg="1" advAuto="0"/>
      <p:bldP spid="447" grpId="2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Probability Recap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idx="1"/>
          </p:nvPr>
        </p:nvSpPr>
        <p:spPr>
          <a:xfrm>
            <a:off x="304798" y="1600200"/>
            <a:ext cx="11201403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6024" indent="-336024" defTabSz="896111">
              <a:spcBef>
                <a:spcPts val="600"/>
              </a:spcBef>
              <a:defRPr sz="2744"/>
            </a:pPr>
            <a:r>
              <a:t>Conditional probability</a:t>
            </a:r>
          </a:p>
          <a:p>
            <a:pPr marL="1120083" lvl="2" indent="-224017" defTabSz="896111">
              <a:spcBef>
                <a:spcPts val="500"/>
              </a:spcBef>
              <a:defRPr sz="1960">
                <a:solidFill>
                  <a:srgbClr val="000000"/>
                </a:solidFill>
              </a:defRPr>
            </a:pPr>
            <a:endParaRPr/>
          </a:p>
          <a:p>
            <a:pPr marL="336024" indent="-336024" defTabSz="896111">
              <a:spcBef>
                <a:spcPts val="600"/>
              </a:spcBef>
              <a:defRPr sz="2744"/>
            </a:pPr>
            <a:r>
              <a:t>Product rule</a:t>
            </a:r>
          </a:p>
          <a:p>
            <a:pPr marL="1120083" lvl="2" indent="-224017" defTabSz="896111">
              <a:spcBef>
                <a:spcPts val="500"/>
              </a:spcBef>
              <a:defRPr sz="1960">
                <a:solidFill>
                  <a:srgbClr val="000000"/>
                </a:solidFill>
              </a:defRPr>
            </a:pPr>
            <a:endParaRPr/>
          </a:p>
          <a:p>
            <a:pPr marL="336024" indent="-336024" defTabSz="896111">
              <a:spcBef>
                <a:spcPts val="600"/>
              </a:spcBef>
              <a:defRPr sz="2744"/>
            </a:pPr>
            <a:r>
              <a:t>Chain rule </a:t>
            </a:r>
            <a:endParaRPr sz="2352"/>
          </a:p>
          <a:p>
            <a:pPr marL="0" indent="0" defTabSz="896111">
              <a:buSzTx/>
              <a:buNone/>
              <a:defRPr sz="1568"/>
            </a:pPr>
            <a:endParaRPr sz="2352"/>
          </a:p>
          <a:p>
            <a:pPr marL="0" indent="0" defTabSz="896111">
              <a:buSzTx/>
              <a:buNone/>
              <a:defRPr sz="1568"/>
            </a:pPr>
            <a:endParaRPr sz="2352"/>
          </a:p>
          <a:p>
            <a:pPr marL="0" indent="0" defTabSz="896111">
              <a:buSzTx/>
              <a:buNone/>
              <a:defRPr sz="1568"/>
            </a:pPr>
            <a:endParaRPr sz="2352"/>
          </a:p>
          <a:p>
            <a:pPr marL="336024" indent="-336024" defTabSz="896111">
              <a:spcBef>
                <a:spcPts val="600"/>
              </a:spcBef>
              <a:defRPr sz="2744"/>
            </a:pPr>
            <a:r>
              <a:t>X, Y independent if and only if:</a:t>
            </a:r>
          </a:p>
          <a:p>
            <a:pPr marL="2016152" lvl="4" indent="-224017" defTabSz="896111">
              <a:spcBef>
                <a:spcPts val="400"/>
              </a:spcBef>
              <a:defRPr sz="1568">
                <a:solidFill>
                  <a:srgbClr val="000000"/>
                </a:solidFill>
              </a:defRPr>
            </a:pPr>
            <a:endParaRPr/>
          </a:p>
          <a:p>
            <a:pPr marL="336024" indent="-336024" defTabSz="896111">
              <a:spcBef>
                <a:spcPts val="600"/>
              </a:spcBef>
              <a:defRPr sz="2744"/>
            </a:pPr>
            <a:r>
              <a:t>X and Y are conditionally independent given Z if and only if:</a:t>
            </a:r>
          </a:p>
        </p:txBody>
      </p:sp>
      <p:pic>
        <p:nvPicPr>
          <p:cNvPr id="460" name="image2.png" descr="txp_fi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1524000"/>
            <a:ext cx="2447925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3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9835" y="2570706"/>
            <a:ext cx="3103565" cy="312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4.png" descr="txp_fi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2600" y="4867519"/>
            <a:ext cx="3795713" cy="29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5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16325" y="6172200"/>
            <a:ext cx="4841875" cy="312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6.png" descr="txp_fi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77400" y="5803900"/>
            <a:ext cx="1401763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7.png" descr="txp_f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06736" y="3505200"/>
            <a:ext cx="6646514" cy="970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1" build="p" animBg="1" advAuto="0"/>
      <p:bldP spid="460" grpId="2" animBg="1" advAuto="0"/>
      <p:bldP spid="461" grpId="3" animBg="1" advAuto="0"/>
      <p:bldP spid="462" grpId="5" animBg="1" advAuto="0"/>
      <p:bldP spid="463" grpId="6" animBg="1" advAuto="0"/>
      <p:bldP spid="464" grpId="7" animBg="1" advAuto="0"/>
      <p:bldP spid="465" grpId="4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 Nets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5737" indent="-325737" defTabSz="868680">
              <a:lnSpc>
                <a:spcPct val="90000"/>
              </a:lnSpc>
              <a:spcBef>
                <a:spcPts val="600"/>
              </a:spcBef>
              <a:defRPr sz="2660"/>
            </a:pPr>
            <a:r>
              <a:t>A Bayes’ net is an</a:t>
            </a:r>
          </a:p>
          <a:p>
            <a:pPr marL="325737" indent="-325737" defTabSz="868680">
              <a:lnSpc>
                <a:spcPct val="90000"/>
              </a:lnSpc>
              <a:spcBef>
                <a:spcPts val="600"/>
              </a:spcBef>
              <a:buSzTx/>
              <a:buNone/>
              <a:defRPr sz="2660"/>
            </a:pPr>
            <a:r>
              <a:t>	efficient encoding</a:t>
            </a:r>
          </a:p>
          <a:p>
            <a:pPr marL="325737" indent="-325737" defTabSz="868680">
              <a:lnSpc>
                <a:spcPct val="90000"/>
              </a:lnSpc>
              <a:spcBef>
                <a:spcPts val="600"/>
              </a:spcBef>
              <a:buSzTx/>
              <a:buNone/>
              <a:defRPr sz="2660"/>
            </a:pPr>
            <a:r>
              <a:t>	of a probabilistic</a:t>
            </a:r>
          </a:p>
          <a:p>
            <a:pPr marL="325737" indent="-325737" defTabSz="868680">
              <a:lnSpc>
                <a:spcPct val="90000"/>
              </a:lnSpc>
              <a:spcBef>
                <a:spcPts val="600"/>
              </a:spcBef>
              <a:buSzTx/>
              <a:buNone/>
              <a:defRPr sz="2660"/>
            </a:pPr>
            <a:r>
              <a:t>	model of a domain</a:t>
            </a:r>
          </a:p>
          <a:p>
            <a:pPr marL="325737" indent="-325737" defTabSz="868680">
              <a:lnSpc>
                <a:spcPct val="90000"/>
              </a:lnSpc>
              <a:defRPr sz="2660"/>
            </a:pPr>
            <a:endParaRPr/>
          </a:p>
          <a:p>
            <a:pPr marL="325737" indent="-325737" defTabSz="868680">
              <a:lnSpc>
                <a:spcPct val="90000"/>
              </a:lnSpc>
              <a:spcBef>
                <a:spcPts val="600"/>
              </a:spcBef>
              <a:defRPr sz="2660"/>
            </a:pPr>
            <a:r>
              <a:t>Questions we can ask:</a:t>
            </a:r>
          </a:p>
          <a:p>
            <a:pPr marL="2823069" lvl="6" indent="-217159" defTabSz="868680">
              <a:lnSpc>
                <a:spcPct val="90000"/>
              </a:lnSpc>
              <a:spcBef>
                <a:spcPts val="400"/>
              </a:spcBef>
              <a:defRPr sz="1520">
                <a:solidFill>
                  <a:srgbClr val="000000"/>
                </a:solidFill>
              </a:defRPr>
            </a:pPr>
            <a:endParaRPr/>
          </a:p>
          <a:p>
            <a:pPr marL="705767" lvl="1" indent="-271450" defTabSz="86868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280">
                <a:solidFill>
                  <a:srgbClr val="000000"/>
                </a:solidFill>
              </a:defRPr>
            </a:pPr>
            <a:r>
              <a:t>Inference: given a fixed BN, what is P(X | e)?</a:t>
            </a:r>
            <a:endParaRPr sz="2660"/>
          </a:p>
          <a:p>
            <a:pPr marL="2823069" lvl="6" indent="-217159" defTabSz="868680">
              <a:lnSpc>
                <a:spcPct val="90000"/>
              </a:lnSpc>
              <a:spcBef>
                <a:spcPts val="400"/>
              </a:spcBef>
              <a:defRPr sz="1520">
                <a:solidFill>
                  <a:srgbClr val="000000"/>
                </a:solidFill>
              </a:defRPr>
            </a:pPr>
            <a:endParaRPr sz="2660"/>
          </a:p>
          <a:p>
            <a:pPr marL="705767" lvl="1" indent="-271450" defTabSz="86868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280">
                <a:solidFill>
                  <a:srgbClr val="000000"/>
                </a:solidFill>
              </a:defRPr>
            </a:pPr>
            <a:r>
              <a:t>Representation: given a BN graph, what kinds of distributions can it encode?</a:t>
            </a:r>
            <a:endParaRPr sz="2660"/>
          </a:p>
          <a:p>
            <a:pPr marL="2823069" lvl="6" indent="-217159" defTabSz="868680">
              <a:lnSpc>
                <a:spcPct val="90000"/>
              </a:lnSpc>
              <a:spcBef>
                <a:spcPts val="400"/>
              </a:spcBef>
              <a:defRPr sz="1520">
                <a:solidFill>
                  <a:srgbClr val="000000"/>
                </a:solidFill>
              </a:defRPr>
            </a:pPr>
            <a:endParaRPr sz="2660"/>
          </a:p>
          <a:p>
            <a:pPr marL="705767" lvl="1" indent="-271450" defTabSz="86868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280">
                <a:solidFill>
                  <a:srgbClr val="000000"/>
                </a:solidFill>
              </a:defRPr>
            </a:pPr>
            <a:r>
              <a:t>Modeling: what BN is most appropriate for a given domain?</a:t>
            </a:r>
          </a:p>
        </p:txBody>
      </p:sp>
      <p:pic>
        <p:nvPicPr>
          <p:cNvPr id="469" name="image3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4717" y="1468893"/>
            <a:ext cx="3927489" cy="2207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 Net Semantics</a:t>
            </a:r>
          </a:p>
        </p:txBody>
      </p:sp>
      <p:sp>
        <p:nvSpPr>
          <p:cNvPr id="472" name="Shape 47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00601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/>
              <a:t>A directed, acyclic graph, one node per random variable</a:t>
            </a:r>
          </a:p>
          <a:p>
            <a:pPr>
              <a:lnSpc>
                <a:spcPct val="80000"/>
              </a:lnSpc>
              <a:defRPr sz="700"/>
            </a:pPr>
            <a:endParaRPr dirty="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/>
              <a:t>A conditional probability table (CPT) for each node</a:t>
            </a:r>
          </a:p>
          <a:p>
            <a:pPr marL="3428829" lvl="7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 dirty="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rPr dirty="0"/>
              <a:t>A collection of distributions over X, one for each combination of parents’ values</a:t>
            </a:r>
            <a:endParaRPr sz="2800" dirty="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 sz="2800" dirty="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000">
                <a:solidFill>
                  <a:srgbClr val="000000"/>
                </a:solidFill>
              </a:defRPr>
            </a:pPr>
            <a:endParaRPr sz="2800" dirty="0"/>
          </a:p>
          <a:p>
            <a:pPr marL="3428829" lvl="7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 sz="2800" dirty="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/>
              <a:t>Bayes’ nets implicitly encode joint distributions</a:t>
            </a:r>
          </a:p>
          <a:p>
            <a:pPr marL="2514474" lvl="5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 dirty="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rPr dirty="0"/>
              <a:t>As a product of local conditional distributions</a:t>
            </a:r>
            <a:endParaRPr sz="2800" dirty="0"/>
          </a:p>
          <a:p>
            <a:pPr marL="2971651" lvl="6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 sz="2800" dirty="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rPr dirty="0"/>
              <a:t>To see what probability a BN gives to a full assignment, multiply all the relevant conditionals together:</a:t>
            </a:r>
          </a:p>
        </p:txBody>
      </p:sp>
      <p:pic>
        <p:nvPicPr>
          <p:cNvPr id="473" name="image9.png" descr="txp_fi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3214728"/>
            <a:ext cx="1927225" cy="30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10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5084" y="6121401"/>
            <a:ext cx="5535613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20200" y="4495801"/>
            <a:ext cx="2062553" cy="236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39311" y="1371600"/>
            <a:ext cx="3724089" cy="2713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1971" y="1143000"/>
            <a:ext cx="2635228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Alarm Network</a:t>
            </a:r>
          </a:p>
        </p:txBody>
      </p:sp>
      <p:graphicFrame>
        <p:nvGraphicFramePr>
          <p:cNvPr id="480" name="Table 480"/>
          <p:cNvGraphicFramePr/>
          <p:nvPr/>
        </p:nvGraphicFramePr>
        <p:xfrm>
          <a:off x="1447800" y="1350313"/>
          <a:ext cx="1295400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P(B)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1" name="Table 481"/>
          <p:cNvGraphicFramePr/>
          <p:nvPr/>
        </p:nvGraphicFramePr>
        <p:xfrm>
          <a:off x="6248400" y="1350313"/>
          <a:ext cx="1298575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2" name="Table 482"/>
          <p:cNvGraphicFramePr/>
          <p:nvPr/>
        </p:nvGraphicFramePr>
        <p:xfrm>
          <a:off x="8686800" y="3165131"/>
          <a:ext cx="2819400" cy="33070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P(A|B,E)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83" name="Table 483"/>
          <p:cNvGraphicFramePr/>
          <p:nvPr/>
        </p:nvGraphicFramePr>
        <p:xfrm>
          <a:off x="762000" y="2923053"/>
          <a:ext cx="19812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P(J|A)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4" name="Table 484"/>
          <p:cNvGraphicFramePr/>
          <p:nvPr/>
        </p:nvGraphicFramePr>
        <p:xfrm>
          <a:off x="6248400" y="2923053"/>
          <a:ext cx="20574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P(M|A)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87" name="Group 487"/>
          <p:cNvGrpSpPr/>
          <p:nvPr/>
        </p:nvGrpSpPr>
        <p:grpSpPr>
          <a:xfrm>
            <a:off x="3169018" y="1373004"/>
            <a:ext cx="762001" cy="762001"/>
            <a:chOff x="0" y="0"/>
            <a:chExt cx="762000" cy="762000"/>
          </a:xfrm>
        </p:grpSpPr>
        <p:sp>
          <p:nvSpPr>
            <p:cNvPr id="485" name="Shape 485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490" name="Group 490"/>
          <p:cNvGrpSpPr/>
          <p:nvPr/>
        </p:nvGrpSpPr>
        <p:grpSpPr>
          <a:xfrm>
            <a:off x="5277149" y="1373004"/>
            <a:ext cx="762001" cy="762001"/>
            <a:chOff x="0" y="0"/>
            <a:chExt cx="762000" cy="762000"/>
          </a:xfrm>
        </p:grpSpPr>
        <p:sp>
          <p:nvSpPr>
            <p:cNvPr id="488" name="Shape 488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493" name="Group 493"/>
          <p:cNvGrpSpPr/>
          <p:nvPr/>
        </p:nvGrpSpPr>
        <p:grpSpPr>
          <a:xfrm>
            <a:off x="4266496" y="2484871"/>
            <a:ext cx="762001" cy="762001"/>
            <a:chOff x="0" y="0"/>
            <a:chExt cx="762000" cy="762000"/>
          </a:xfrm>
        </p:grpSpPr>
        <p:sp>
          <p:nvSpPr>
            <p:cNvPr id="491" name="Shape 491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496" name="Group 496"/>
          <p:cNvGrpSpPr/>
          <p:nvPr/>
        </p:nvGrpSpPr>
        <p:grpSpPr>
          <a:xfrm>
            <a:off x="5388742" y="3733800"/>
            <a:ext cx="762001" cy="762000"/>
            <a:chOff x="0" y="0"/>
            <a:chExt cx="762000" cy="762000"/>
          </a:xfrm>
        </p:grpSpPr>
        <p:sp>
          <p:nvSpPr>
            <p:cNvPr id="494" name="Shape 494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80821" y="119380"/>
              <a:ext cx="400358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M</a:t>
              </a:r>
            </a:p>
          </p:txBody>
        </p:sp>
      </p:grpSp>
      <p:grpSp>
        <p:nvGrpSpPr>
          <p:cNvPr id="499" name="Group 499"/>
          <p:cNvGrpSpPr/>
          <p:nvPr/>
        </p:nvGrpSpPr>
        <p:grpSpPr>
          <a:xfrm>
            <a:off x="3333448" y="3733800"/>
            <a:ext cx="762001" cy="762000"/>
            <a:chOff x="0" y="0"/>
            <a:chExt cx="762000" cy="762000"/>
          </a:xfrm>
        </p:grpSpPr>
        <p:sp>
          <p:nvSpPr>
            <p:cNvPr id="497" name="Shape 497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40030" y="119380"/>
              <a:ext cx="28194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J</a:t>
              </a:r>
            </a:p>
          </p:txBody>
        </p:sp>
      </p:grpSp>
      <p:sp>
        <p:nvSpPr>
          <p:cNvPr id="505" name="Shape 505"/>
          <p:cNvSpPr/>
          <p:nvPr/>
        </p:nvSpPr>
        <p:spPr>
          <a:xfrm>
            <a:off x="4911601" y="3159789"/>
            <a:ext cx="594037" cy="66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3950973" y="3182471"/>
            <a:ext cx="460000" cy="615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4913278" y="2046403"/>
            <a:ext cx="479091" cy="527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3827592" y="2035218"/>
            <a:ext cx="542331" cy="54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504" name="image14.png" descr="TP_tm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5257800"/>
            <a:ext cx="4267200" cy="430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1971" y="1143000"/>
            <a:ext cx="2635228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Alarm Network</a:t>
            </a:r>
          </a:p>
        </p:txBody>
      </p:sp>
      <p:graphicFrame>
        <p:nvGraphicFramePr>
          <p:cNvPr id="514" name="Table 514"/>
          <p:cNvGraphicFramePr/>
          <p:nvPr/>
        </p:nvGraphicFramePr>
        <p:xfrm>
          <a:off x="1447800" y="1350313"/>
          <a:ext cx="1295400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P(B)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5" name="Table 515"/>
          <p:cNvGraphicFramePr/>
          <p:nvPr/>
        </p:nvGraphicFramePr>
        <p:xfrm>
          <a:off x="6248400" y="1350313"/>
          <a:ext cx="1298575" cy="13461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6" name="Table 516"/>
          <p:cNvGraphicFramePr/>
          <p:nvPr/>
        </p:nvGraphicFramePr>
        <p:xfrm>
          <a:off x="8686800" y="3165131"/>
          <a:ext cx="2819400" cy="33070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P(A|B,E)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-b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17" name="Table 517"/>
          <p:cNvGraphicFramePr/>
          <p:nvPr/>
        </p:nvGraphicFramePr>
        <p:xfrm>
          <a:off x="762000" y="2923053"/>
          <a:ext cx="19812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P(J|A)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-j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8" name="Table 518"/>
          <p:cNvGraphicFramePr/>
          <p:nvPr/>
        </p:nvGraphicFramePr>
        <p:xfrm>
          <a:off x="6248400" y="2923053"/>
          <a:ext cx="2057400" cy="184467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P(M|A)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353">
                        <a:defRPr sz="1800"/>
                      </a:pPr>
                      <a:r>
                        <a:rPr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21" name="Group 521"/>
          <p:cNvGrpSpPr/>
          <p:nvPr/>
        </p:nvGrpSpPr>
        <p:grpSpPr>
          <a:xfrm>
            <a:off x="3169018" y="1373004"/>
            <a:ext cx="762001" cy="762001"/>
            <a:chOff x="0" y="0"/>
            <a:chExt cx="762000" cy="762000"/>
          </a:xfrm>
        </p:grpSpPr>
        <p:sp>
          <p:nvSpPr>
            <p:cNvPr id="519" name="Shape 519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524" name="Group 524"/>
          <p:cNvGrpSpPr/>
          <p:nvPr/>
        </p:nvGrpSpPr>
        <p:grpSpPr>
          <a:xfrm>
            <a:off x="5277149" y="1373004"/>
            <a:ext cx="762001" cy="762001"/>
            <a:chOff x="0" y="0"/>
            <a:chExt cx="762000" cy="762000"/>
          </a:xfrm>
        </p:grpSpPr>
        <p:sp>
          <p:nvSpPr>
            <p:cNvPr id="522" name="Shape 522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E</a:t>
              </a:r>
            </a:p>
          </p:txBody>
        </p:sp>
      </p:grpSp>
      <p:grpSp>
        <p:nvGrpSpPr>
          <p:cNvPr id="527" name="Group 527"/>
          <p:cNvGrpSpPr/>
          <p:nvPr/>
        </p:nvGrpSpPr>
        <p:grpSpPr>
          <a:xfrm>
            <a:off x="4266496" y="2484871"/>
            <a:ext cx="762001" cy="762001"/>
            <a:chOff x="0" y="0"/>
            <a:chExt cx="762000" cy="762000"/>
          </a:xfrm>
        </p:grpSpPr>
        <p:sp>
          <p:nvSpPr>
            <p:cNvPr id="525" name="Shape 525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210338" y="119380"/>
              <a:ext cx="34132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530" name="Group 530"/>
          <p:cNvGrpSpPr/>
          <p:nvPr/>
        </p:nvGrpSpPr>
        <p:grpSpPr>
          <a:xfrm>
            <a:off x="5388742" y="3733800"/>
            <a:ext cx="762001" cy="762000"/>
            <a:chOff x="0" y="0"/>
            <a:chExt cx="762000" cy="762000"/>
          </a:xfrm>
        </p:grpSpPr>
        <p:sp>
          <p:nvSpPr>
            <p:cNvPr id="528" name="Shape 528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80821" y="119380"/>
              <a:ext cx="400358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M</a:t>
              </a:r>
            </a:p>
          </p:txBody>
        </p:sp>
      </p:grpSp>
      <p:grpSp>
        <p:nvGrpSpPr>
          <p:cNvPr id="533" name="Group 533"/>
          <p:cNvGrpSpPr/>
          <p:nvPr/>
        </p:nvGrpSpPr>
        <p:grpSpPr>
          <a:xfrm>
            <a:off x="3333448" y="3733800"/>
            <a:ext cx="762001" cy="762000"/>
            <a:chOff x="0" y="0"/>
            <a:chExt cx="762000" cy="762000"/>
          </a:xfrm>
        </p:grpSpPr>
        <p:sp>
          <p:nvSpPr>
            <p:cNvPr id="531" name="Shape 531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240030" y="119380"/>
              <a:ext cx="28194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J</a:t>
              </a:r>
            </a:p>
          </p:txBody>
        </p:sp>
      </p:grpSp>
      <p:sp>
        <p:nvSpPr>
          <p:cNvPr id="541" name="Shape 541"/>
          <p:cNvSpPr/>
          <p:nvPr/>
        </p:nvSpPr>
        <p:spPr>
          <a:xfrm>
            <a:off x="4911601" y="3159789"/>
            <a:ext cx="594037" cy="66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3950973" y="3182471"/>
            <a:ext cx="460000" cy="615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4913278" y="2046403"/>
            <a:ext cx="479091" cy="527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3827592" y="2035218"/>
            <a:ext cx="542331" cy="54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538" name="image14.png" descr="TP_tm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5257800"/>
            <a:ext cx="4267200" cy="430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16.png" descr="TP_tm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5791200"/>
            <a:ext cx="8197144" cy="390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17.png" descr="TP_tmp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" y="6324600"/>
            <a:ext cx="4896995" cy="283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1" animBg="1" advAuto="0"/>
      <p:bldP spid="540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 Nets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xfrm>
            <a:off x="3124200" y="1397000"/>
            <a:ext cx="8661400" cy="4729166"/>
          </a:xfrm>
          <a:prstGeom prst="rect">
            <a:avLst/>
          </a:prstGeom>
        </p:spPr>
        <p:txBody>
          <a:bodyPr/>
          <a:lstStyle/>
          <a:p>
            <a:r>
              <a:t>Representation</a:t>
            </a:r>
          </a:p>
          <a:p>
            <a:pPr marL="1600119" lvl="3" indent="-228588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/>
          </a:p>
          <a:p>
            <a:r>
              <a:t>Conditional Independences</a:t>
            </a:r>
          </a:p>
          <a:p>
            <a:pPr marL="1600119" lvl="3" indent="-228588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/>
          </a:p>
          <a:p>
            <a:r>
              <a:t>Probabilistic Inference</a:t>
            </a:r>
          </a:p>
          <a:p>
            <a:pPr marL="1600119" lvl="3" indent="-228588"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endParaRPr/>
          </a:p>
          <a:p>
            <a:r>
              <a:t>Learning Bayes’ Nets from Data</a:t>
            </a:r>
          </a:p>
        </p:txBody>
      </p:sp>
      <p:pic>
        <p:nvPicPr>
          <p:cNvPr id="550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1447800"/>
            <a:ext cx="566738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/>
        </p:nvSpPr>
        <p:spPr>
          <a:xfrm>
            <a:off x="7162800" y="3962400"/>
            <a:ext cx="1066800" cy="0"/>
          </a:xfrm>
          <a:prstGeom prst="line">
            <a:avLst/>
          </a:prstGeom>
          <a:ln w="38100">
            <a:solidFill>
              <a:srgbClr val="000000"/>
            </a:solidFill>
            <a:prstDash val="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Conditional Independence</a:t>
            </a:r>
          </a:p>
        </p:txBody>
      </p:sp>
      <p:sp>
        <p:nvSpPr>
          <p:cNvPr id="556" name="Shape 556"/>
          <p:cNvSpPr>
            <a:spLocks noGrp="1"/>
          </p:cNvSpPr>
          <p:nvPr>
            <p:ph type="body" idx="1"/>
          </p:nvPr>
        </p:nvSpPr>
        <p:spPr>
          <a:xfrm>
            <a:off x="406400" y="1315654"/>
            <a:ext cx="10871200" cy="47291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X and Y are </a:t>
            </a:r>
            <a:r>
              <a:rPr>
                <a:solidFill>
                  <a:srgbClr val="CC0000"/>
                </a:solidFill>
              </a:rPr>
              <a:t>independent </a:t>
            </a:r>
            <a:r>
              <a:t>if</a:t>
            </a:r>
          </a:p>
          <a:p>
            <a:pPr>
              <a:lnSpc>
                <a:spcPct val="90000"/>
              </a:lnSpc>
            </a:pPr>
            <a:endParaRPr/>
          </a:p>
          <a:p>
            <a:pPr marL="742912" lvl="1" indent="-285737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0000"/>
              </a:lnSpc>
            </a:pPr>
            <a:r>
              <a:t>X and Y are </a:t>
            </a:r>
            <a:r>
              <a:rPr>
                <a:solidFill>
                  <a:srgbClr val="CC0000"/>
                </a:solidFill>
              </a:rPr>
              <a:t>conditionally independent</a:t>
            </a:r>
            <a:r>
              <a:t> given Z</a:t>
            </a:r>
          </a:p>
          <a:p>
            <a:pPr marL="742912" lvl="1" indent="-285737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endParaRPr/>
          </a:p>
          <a:p>
            <a:pPr marL="742912" lvl="1" indent="-285737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0000"/>
              </a:lnSpc>
            </a:pPr>
            <a: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t>Example: </a:t>
            </a:r>
          </a:p>
        </p:txBody>
      </p:sp>
      <p:pic>
        <p:nvPicPr>
          <p:cNvPr id="557" name="image21.png" descr="txp_fi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0" y="2251075"/>
            <a:ext cx="1016000" cy="263525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5867400" y="2362200"/>
            <a:ext cx="1066800" cy="0"/>
          </a:xfrm>
          <a:prstGeom prst="line">
            <a:avLst/>
          </a:prstGeom>
          <a:ln w="38100">
            <a:solidFill>
              <a:srgbClr val="000000"/>
            </a:solidFill>
            <a:prstDash val="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9" name="image22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3810000"/>
            <a:ext cx="5537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23.png" descr="txp_fi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2212975"/>
            <a:ext cx="4310063" cy="350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6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2000" y="3810000"/>
            <a:ext cx="1401763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2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10600" y="4724400"/>
            <a:ext cx="4327712" cy="2885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25.png" descr="txp_fi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33800" y="5638800"/>
            <a:ext cx="3469362" cy="367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Conditional Independence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2286000" y="1447800"/>
            <a:ext cx="8229600" cy="51054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What about this domain:</a:t>
            </a:r>
          </a:p>
          <a:p>
            <a:pPr marL="2514474" lvl="5" indent="-228588">
              <a:lnSpc>
                <a:spcPct val="80000"/>
              </a:lnSpc>
              <a:spcBef>
                <a:spcPts val="400"/>
              </a:spcBef>
              <a:defRPr sz="1200">
                <a:solidFill>
                  <a:srgbClr val="000000"/>
                </a:solidFill>
              </a:defRPr>
            </a:pPr>
            <a:endParaRPr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Traffic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Umbrella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Raining</a:t>
            </a:r>
          </a:p>
        </p:txBody>
      </p:sp>
      <p:pic>
        <p:nvPicPr>
          <p:cNvPr id="152" name="image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800" y="3733800"/>
            <a:ext cx="5714999" cy="2963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 Nets: Assumptions</a:t>
            </a:r>
          </a:p>
        </p:txBody>
      </p:sp>
      <p:sp>
        <p:nvSpPr>
          <p:cNvPr id="566" name="Shape 566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7543800" cy="4284228"/>
          </a:xfrm>
          <a:prstGeom prst="rect">
            <a:avLst/>
          </a:prstGeom>
        </p:spPr>
        <p:txBody>
          <a:bodyPr/>
          <a:lstStyle/>
          <a:p>
            <a:pPr marL="298307" indent="-298307" defTabSz="795527">
              <a:spcBef>
                <a:spcPts val="500"/>
              </a:spcBef>
              <a:defRPr sz="2088"/>
            </a:pPr>
            <a:r>
              <a:t>Assumptions we are required to make to define the Bayes net when given the graph:</a:t>
            </a:r>
          </a:p>
          <a:p>
            <a:pPr marL="298307" indent="-298307" defTabSz="795527">
              <a:spcBef>
                <a:spcPts val="600"/>
              </a:spcBef>
              <a:defRPr sz="2088"/>
            </a:pPr>
            <a:endParaRPr/>
          </a:p>
          <a:p>
            <a:pPr marL="994359" lvl="2" indent="-198872" defTabSz="795527">
              <a:spcBef>
                <a:spcPts val="500"/>
              </a:spcBef>
              <a:defRPr sz="1392">
                <a:solidFill>
                  <a:srgbClr val="000000"/>
                </a:solidFill>
              </a:defRPr>
            </a:pPr>
            <a:endParaRPr/>
          </a:p>
          <a:p>
            <a:pPr marL="298307" indent="-298307" defTabSz="795527">
              <a:spcBef>
                <a:spcPts val="500"/>
              </a:spcBef>
              <a:defRPr sz="2088"/>
            </a:pPr>
            <a:r>
              <a:t>Beyond above “chain rule </a:t>
            </a:r>
            <a:r>
              <a:rPr sz="1566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Bayes net” conditional independence assumptions </a:t>
            </a:r>
          </a:p>
          <a:p>
            <a:pPr marL="646334" lvl="1" indent="-248591" defTabSz="795527">
              <a:spcBef>
                <a:spcPts val="400"/>
              </a:spcBef>
              <a:buClr>
                <a:srgbClr val="000000"/>
              </a:buClr>
              <a:defRPr sz="1740">
                <a:solidFill>
                  <a:srgbClr val="000000"/>
                </a:solidFill>
              </a:defRPr>
            </a:pPr>
            <a:r>
              <a:t>Often additional conditional independences</a:t>
            </a:r>
            <a:endParaRPr sz="2436"/>
          </a:p>
          <a:p>
            <a:pPr marL="646334" lvl="1" indent="-248591" defTabSz="795527">
              <a:spcBef>
                <a:spcPts val="400"/>
              </a:spcBef>
              <a:buClr>
                <a:srgbClr val="000000"/>
              </a:buClr>
              <a:defRPr sz="1740">
                <a:solidFill>
                  <a:srgbClr val="000000"/>
                </a:solidFill>
              </a:defRPr>
            </a:pPr>
            <a:r>
              <a:t>They can be read off the graph</a:t>
            </a:r>
            <a:endParaRPr sz="2436"/>
          </a:p>
          <a:p>
            <a:pPr marL="1789849" lvl="4" indent="-198872" defTabSz="795527">
              <a:spcBef>
                <a:spcPts val="400"/>
              </a:spcBef>
              <a:defRPr sz="1044">
                <a:solidFill>
                  <a:srgbClr val="000000"/>
                </a:solidFill>
              </a:defRPr>
            </a:pPr>
            <a:endParaRPr sz="2436"/>
          </a:p>
          <a:p>
            <a:pPr marL="298307" indent="-298307" defTabSz="795527">
              <a:spcBef>
                <a:spcPts val="500"/>
              </a:spcBef>
              <a:defRPr sz="2088"/>
            </a:pPr>
            <a:r>
              <a:t>Why do we care?</a:t>
            </a:r>
          </a:p>
          <a:p>
            <a:pPr marL="646334" lvl="1" indent="-248591" defTabSz="795527">
              <a:spcBef>
                <a:spcPts val="400"/>
              </a:spcBef>
              <a:buClr>
                <a:srgbClr val="000000"/>
              </a:buClr>
              <a:defRPr sz="1740">
                <a:solidFill>
                  <a:srgbClr val="000000"/>
                </a:solidFill>
              </a:defRPr>
            </a:pPr>
            <a:r>
              <a:t>Modeling: understand assumptions made when choosing a Bayes net graph</a:t>
            </a:r>
          </a:p>
          <a:p>
            <a:pPr marL="646334" lvl="1" indent="-248591" defTabSz="795527">
              <a:spcBef>
                <a:spcPts val="400"/>
              </a:spcBef>
              <a:buClr>
                <a:srgbClr val="000000"/>
              </a:buClr>
              <a:defRPr sz="1740">
                <a:solidFill>
                  <a:srgbClr val="000000"/>
                </a:solidFill>
              </a:defRPr>
            </a:pPr>
            <a:r>
              <a:t>Interpretation: see the consequences of your choice of model</a:t>
            </a:r>
          </a:p>
        </p:txBody>
      </p:sp>
      <p:pic>
        <p:nvPicPr>
          <p:cNvPr id="567" name="image2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247" y="2197451"/>
            <a:ext cx="4756151" cy="29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image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9869" y="1752600"/>
            <a:ext cx="4030729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1" build="p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idx="1"/>
          </p:nvPr>
        </p:nvSpPr>
        <p:spPr>
          <a:xfrm>
            <a:off x="457200" y="2636836"/>
            <a:ext cx="10972800" cy="33829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None/>
              <a:defRPr sz="2400"/>
            </a:pPr>
            <a:endParaRPr lang="en-US" dirty="0"/>
          </a:p>
          <a:p>
            <a:pPr marL="0" indent="0">
              <a:spcBef>
                <a:spcPts val="500"/>
              </a:spcBef>
              <a:buNone/>
              <a:defRPr sz="2400"/>
            </a:pPr>
            <a:endParaRPr lang="en-US" dirty="0"/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en-US" dirty="0"/>
              <a:t>Implied </a:t>
            </a:r>
            <a:r>
              <a:rPr dirty="0"/>
              <a:t>conditional independence assumptions?</a:t>
            </a:r>
          </a:p>
        </p:txBody>
      </p:sp>
      <p:grpSp>
        <p:nvGrpSpPr>
          <p:cNvPr id="589" name="Group 589"/>
          <p:cNvGrpSpPr/>
          <p:nvPr/>
        </p:nvGrpSpPr>
        <p:grpSpPr>
          <a:xfrm>
            <a:off x="3257549" y="1524000"/>
            <a:ext cx="5657851" cy="838200"/>
            <a:chOff x="0" y="0"/>
            <a:chExt cx="5657850" cy="838200"/>
          </a:xfrm>
        </p:grpSpPr>
        <p:grpSp>
          <p:nvGrpSpPr>
            <p:cNvPr id="576" name="Group 576"/>
            <p:cNvGrpSpPr/>
            <p:nvPr/>
          </p:nvGrpSpPr>
          <p:grpSpPr>
            <a:xfrm>
              <a:off x="-1" y="0"/>
              <a:ext cx="838201" cy="838200"/>
              <a:chOff x="0" y="0"/>
              <a:chExt cx="838200" cy="838200"/>
            </a:xfrm>
          </p:grpSpPr>
          <p:sp>
            <p:nvSpPr>
              <p:cNvPr id="574" name="Shape 574"/>
              <p:cNvSpPr/>
              <p:nvPr/>
            </p:nvSpPr>
            <p:spPr>
              <a:xfrm>
                <a:off x="0" y="0"/>
                <a:ext cx="838200" cy="8382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248438" y="157480"/>
                <a:ext cx="341324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579" name="Group 579"/>
            <p:cNvGrpSpPr/>
            <p:nvPr/>
          </p:nvGrpSpPr>
          <p:grpSpPr>
            <a:xfrm>
              <a:off x="1676400" y="0"/>
              <a:ext cx="838200" cy="838200"/>
              <a:chOff x="0" y="0"/>
              <a:chExt cx="838200" cy="838200"/>
            </a:xfrm>
          </p:grpSpPr>
          <p:sp>
            <p:nvSpPr>
              <p:cNvPr id="577" name="Shape 577"/>
              <p:cNvSpPr/>
              <p:nvPr/>
            </p:nvSpPr>
            <p:spPr>
              <a:xfrm>
                <a:off x="0" y="0"/>
                <a:ext cx="838200" cy="8382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248438" y="157480"/>
                <a:ext cx="341324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582" name="Group 582"/>
            <p:cNvGrpSpPr/>
            <p:nvPr/>
          </p:nvGrpSpPr>
          <p:grpSpPr>
            <a:xfrm>
              <a:off x="3248025" y="0"/>
              <a:ext cx="838200" cy="838200"/>
              <a:chOff x="0" y="0"/>
              <a:chExt cx="838200" cy="838200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0" y="0"/>
                <a:ext cx="838200" cy="8382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258422" y="157480"/>
                <a:ext cx="321356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Z</a:t>
                </a:r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857845" y="419100"/>
              <a:ext cx="798911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2534246" y="419100"/>
              <a:ext cx="69413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87" name="Group 587"/>
            <p:cNvGrpSpPr/>
            <p:nvPr/>
          </p:nvGrpSpPr>
          <p:grpSpPr>
            <a:xfrm>
              <a:off x="4819650" y="0"/>
              <a:ext cx="838200" cy="838200"/>
              <a:chOff x="0" y="0"/>
              <a:chExt cx="838200" cy="838200"/>
            </a:xfrm>
          </p:grpSpPr>
          <p:sp>
            <p:nvSpPr>
              <p:cNvPr id="585" name="Shape 585"/>
              <p:cNvSpPr/>
              <p:nvPr/>
            </p:nvSpPr>
            <p:spPr>
              <a:xfrm>
                <a:off x="0" y="0"/>
                <a:ext cx="838200" cy="8382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199213" y="157480"/>
                <a:ext cx="439774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W</a:t>
                </a:r>
              </a:p>
            </p:txBody>
          </p:sp>
        </p:grpSp>
        <p:sp>
          <p:nvSpPr>
            <p:cNvPr id="588" name="Shape 588"/>
            <p:cNvSpPr/>
            <p:nvPr/>
          </p:nvSpPr>
          <p:spPr>
            <a:xfrm>
              <a:off x="4105871" y="419100"/>
              <a:ext cx="69413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D-separation</a:t>
            </a:r>
          </a:p>
        </p:txBody>
      </p:sp>
      <p:pic>
        <p:nvPicPr>
          <p:cNvPr id="594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1295400"/>
            <a:ext cx="6733473" cy="4971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Independence in a BN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idx="1"/>
          </p:nvPr>
        </p:nvSpPr>
        <p:spPr>
          <a:xfrm>
            <a:off x="1905000" y="1524000"/>
            <a:ext cx="9601200" cy="46517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Question of the day: are two nodes independent given certain evidence?</a:t>
            </a:r>
            <a:endParaRPr>
              <a:solidFill>
                <a:srgbClr val="000000"/>
              </a:solidFill>
            </a:endParaRPr>
          </a:p>
          <a:p>
            <a:pPr marL="742912" lvl="1" indent="-28573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r>
              <a:t>If yes, can prove using algebra (tedious in general)</a:t>
            </a:r>
            <a:endParaRPr sz="2800"/>
          </a:p>
          <a:p>
            <a:pPr marL="742912" lvl="1" indent="-28573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r>
              <a:t>If no, can prove with a counterexample</a:t>
            </a:r>
          </a:p>
          <a:p>
            <a:pPr marL="742912" lvl="1" indent="-28573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r>
              <a:t>Let’s look at some examples</a:t>
            </a:r>
          </a:p>
          <a:p>
            <a:pPr marL="1200089" lvl="2" indent="-28573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r>
              <a:t>(turns out any larger example can be reduced to these smaller ones we are about to cover)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1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D-separation: Outline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idx="1"/>
          </p:nvPr>
        </p:nvSpPr>
        <p:spPr>
          <a:xfrm>
            <a:off x="1143000" y="1397000"/>
            <a:ext cx="10642600" cy="4729166"/>
          </a:xfrm>
          <a:prstGeom prst="rect">
            <a:avLst/>
          </a:prstGeom>
        </p:spPr>
        <p:txBody>
          <a:bodyPr/>
          <a:lstStyle/>
          <a:p>
            <a:r>
              <a:t>Study independence properties for triples</a:t>
            </a:r>
          </a:p>
          <a:p>
            <a:endParaRPr/>
          </a:p>
          <a:p>
            <a:r>
              <a:t>Analyze complex cases in terms of member triples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Causal Chains</a:t>
            </a:r>
          </a:p>
        </p:txBody>
      </p:sp>
      <p:sp>
        <p:nvSpPr>
          <p:cNvPr id="607" name="Shape 607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5715000" cy="51054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This configuration is a “causal chain”</a:t>
            </a:r>
          </a:p>
        </p:txBody>
      </p:sp>
      <p:pic>
        <p:nvPicPr>
          <p:cNvPr id="608" name="image29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537" y="5486400"/>
            <a:ext cx="4335463" cy="312737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762000" y="4583667"/>
            <a:ext cx="54864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X: Low pressure          Y: Rain                          Z: Traffic</a:t>
            </a:r>
          </a:p>
        </p:txBody>
      </p:sp>
      <p:pic>
        <p:nvPicPr>
          <p:cNvPr id="610" name="image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Shape 611"/>
          <p:cNvSpPr/>
          <p:nvPr/>
        </p:nvSpPr>
        <p:spPr>
          <a:xfrm>
            <a:off x="6172200" y="1371600"/>
            <a:ext cx="5943600" cy="465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Guaranteed X independent of Z ?  </a:t>
            </a:r>
            <a:r>
              <a:rPr i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 No!</a:t>
            </a:r>
            <a:endParaRPr sz="2800"/>
          </a:p>
          <a:p>
            <a:pPr marL="1142941" lvl="2" indent="-228589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Counterexample:</a:t>
            </a:r>
            <a:endParaRPr sz="2800"/>
          </a:p>
          <a:p>
            <a:pPr marL="2971651" lvl="6" indent="-2285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 marL="1142941" lvl="2" indent="-228589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Low pressure causes rain causes traffic,</a:t>
            </a:r>
            <a:endParaRPr sz="2400"/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    high pressure causes no rain causes no </a:t>
            </a:r>
            <a:endParaRPr sz="2400"/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    traffic</a:t>
            </a:r>
            <a:endParaRPr sz="2400"/>
          </a:p>
          <a:p>
            <a:pPr marL="1142941" lvl="2" indent="-228589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marL="1142941" lvl="2" indent="-228589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In numbers:</a:t>
            </a:r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endParaRPr sz="2400"/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    P( +y | +x ) = 1, P( -y | - x ) = 1,</a:t>
            </a:r>
            <a:endParaRPr sz="2400"/>
          </a:p>
          <a:p>
            <a:pPr marL="228589" lvl="2" indent="68576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    P( +z | +y ) = 1, P( -z | -y ) = 1</a:t>
            </a:r>
            <a:endParaRPr sz="2400"/>
          </a:p>
          <a:p>
            <a:pPr marL="742912" lvl="1" indent="-28573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marL="285737" lvl="1" indent="171438">
              <a:lnSpc>
                <a:spcPct val="80000"/>
              </a:lnSpc>
              <a:spcBef>
                <a:spcPts val="6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Causal Chains</a:t>
            </a:r>
          </a:p>
        </p:txBody>
      </p:sp>
      <p:sp>
        <p:nvSpPr>
          <p:cNvPr id="616" name="Shape 616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5715000" cy="51054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This configuration is a “causal chain”</a:t>
            </a:r>
          </a:p>
        </p:txBody>
      </p:sp>
      <p:pic>
        <p:nvPicPr>
          <p:cNvPr id="617" name="image29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5486400"/>
            <a:ext cx="433546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age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Shape 619"/>
          <p:cNvSpPr/>
          <p:nvPr/>
        </p:nvSpPr>
        <p:spPr>
          <a:xfrm>
            <a:off x="6172200" y="1371600"/>
            <a:ext cx="5943600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882" indent="-342882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Guaranteed X independent of Z given Y?</a:t>
            </a:r>
          </a:p>
        </p:txBody>
      </p:sp>
      <p:pic>
        <p:nvPicPr>
          <p:cNvPr id="620" name="image31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6600" y="2362200"/>
            <a:ext cx="3028950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32.png" descr="txp_fi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58200" y="3429000"/>
            <a:ext cx="2984500" cy="74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age33.png" descr="txp_fi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34400" y="4572000"/>
            <a:ext cx="1276350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Shape 623"/>
          <p:cNvSpPr/>
          <p:nvPr/>
        </p:nvSpPr>
        <p:spPr>
          <a:xfrm>
            <a:off x="8458200" y="5105400"/>
            <a:ext cx="1524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Yes!</a:t>
            </a:r>
          </a:p>
        </p:txBody>
      </p:sp>
      <p:sp>
        <p:nvSpPr>
          <p:cNvPr id="624" name="Shape 624"/>
          <p:cNvSpPr/>
          <p:nvPr/>
        </p:nvSpPr>
        <p:spPr>
          <a:xfrm>
            <a:off x="762000" y="4583667"/>
            <a:ext cx="54864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X: Low pressure          Y: Rain                          Z: Traffic</a:t>
            </a:r>
          </a:p>
        </p:txBody>
      </p:sp>
      <p:sp>
        <p:nvSpPr>
          <p:cNvPr id="625" name="Shape 625"/>
          <p:cNvSpPr/>
          <p:nvPr/>
        </p:nvSpPr>
        <p:spPr>
          <a:xfrm>
            <a:off x="6219823" y="5486400"/>
            <a:ext cx="5281562" cy="10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514474" lvl="5" indent="-2285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1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742912" lvl="1" indent="-285737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"/>
              <a:buChar char="▪"/>
              <a:defRPr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Evidence along the chain “blocks” the influence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1" animBg="1" advAuto="0"/>
      <p:bldP spid="620" grpId="2" animBg="1" advAuto="0"/>
      <p:bldP spid="621" grpId="3" animBg="1" advAuto="0"/>
      <p:bldP spid="622" grpId="4" animBg="1" advAuto="0"/>
      <p:bldP spid="623" grpId="5" animBg="1" advAuto="0"/>
      <p:bldP spid="625" grpId="6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Common Cause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5715000" cy="51054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This configuration is a “common cause”</a:t>
            </a:r>
          </a:p>
        </p:txBody>
      </p:sp>
      <p:pic>
        <p:nvPicPr>
          <p:cNvPr id="631" name="image34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960" y="6019800"/>
            <a:ext cx="4320616" cy="311798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Shape 632"/>
          <p:cNvSpPr/>
          <p:nvPr/>
        </p:nvSpPr>
        <p:spPr>
          <a:xfrm>
            <a:off x="6172200" y="1371600"/>
            <a:ext cx="5943600" cy="4051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Guaranteed X independent of Z ?  </a:t>
            </a:r>
            <a:r>
              <a:rPr i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 No!</a:t>
            </a:r>
            <a:endParaRPr sz="3200"/>
          </a:p>
          <a:p>
            <a:pPr marL="2057298" lvl="4" indent="-2285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3200"/>
          </a:p>
          <a:p>
            <a:pPr marL="1142941" lvl="2" indent="-228589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32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Counterexample:</a:t>
            </a:r>
            <a:endParaRPr sz="2800"/>
          </a:p>
          <a:p>
            <a:pPr marL="2971651" lvl="6" indent="-2285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 marL="1142941" lvl="2" indent="-228589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Project due causes both forums busy </a:t>
            </a:r>
            <a:endParaRPr sz="2400"/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    and lab full </a:t>
            </a:r>
            <a:endParaRPr sz="2400"/>
          </a:p>
          <a:p>
            <a:pPr marL="1142941" lvl="2" indent="-228589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marL="1142941" lvl="2" indent="-228589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In numbers:</a:t>
            </a:r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endParaRPr sz="2400"/>
          </a:p>
          <a:p>
            <a:pPr lvl="2" indent="91435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         P( +x | +y ) = 1, P( -x | -y ) = 1,</a:t>
            </a:r>
            <a:endParaRPr sz="2400"/>
          </a:p>
          <a:p>
            <a:pPr marL="228589" lvl="2" indent="685763">
              <a:lnSpc>
                <a:spcPct val="80000"/>
              </a:lnSpc>
              <a:spcBef>
                <a:spcPts val="4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     P( +z | +y ) = 1, P( -z | -y ) = 1</a:t>
            </a:r>
          </a:p>
        </p:txBody>
      </p:sp>
      <p:pic>
        <p:nvPicPr>
          <p:cNvPr id="633" name="image3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1981200"/>
            <a:ext cx="3191716" cy="3838613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hape 634"/>
          <p:cNvSpPr/>
          <p:nvPr/>
        </p:nvSpPr>
        <p:spPr>
          <a:xfrm>
            <a:off x="838200" y="2057400"/>
            <a:ext cx="12192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Y: Project due</a:t>
            </a:r>
          </a:p>
        </p:txBody>
      </p:sp>
      <p:sp>
        <p:nvSpPr>
          <p:cNvPr id="635" name="Shape 635"/>
          <p:cNvSpPr/>
          <p:nvPr/>
        </p:nvSpPr>
        <p:spPr>
          <a:xfrm>
            <a:off x="76200" y="4876800"/>
            <a:ext cx="12954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X: Forums busy</a:t>
            </a:r>
          </a:p>
        </p:txBody>
      </p:sp>
      <p:sp>
        <p:nvSpPr>
          <p:cNvPr id="636" name="Shape 636"/>
          <p:cNvSpPr/>
          <p:nvPr/>
        </p:nvSpPr>
        <p:spPr>
          <a:xfrm>
            <a:off x="4648200" y="5029200"/>
            <a:ext cx="14478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Z: Lab full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Common Cause</a:t>
            </a:r>
          </a:p>
        </p:txBody>
      </p:sp>
      <p:sp>
        <p:nvSpPr>
          <p:cNvPr id="641" name="Shape 641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5715000" cy="5105400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This configuration is a “common cause”</a:t>
            </a:r>
          </a:p>
        </p:txBody>
      </p:sp>
      <p:sp>
        <p:nvSpPr>
          <p:cNvPr id="642" name="Shape 642"/>
          <p:cNvSpPr/>
          <p:nvPr/>
        </p:nvSpPr>
        <p:spPr>
          <a:xfrm>
            <a:off x="6172200" y="1371600"/>
            <a:ext cx="5943600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882" indent="-342882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Guaranteed X and Z independent given Y?</a:t>
            </a:r>
          </a:p>
        </p:txBody>
      </p:sp>
      <p:pic>
        <p:nvPicPr>
          <p:cNvPr id="643" name="image31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6600" y="2209800"/>
            <a:ext cx="3028950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age33.png" descr="txp_fi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4400" y="4572000"/>
            <a:ext cx="1276350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Shape 645"/>
          <p:cNvSpPr/>
          <p:nvPr/>
        </p:nvSpPr>
        <p:spPr>
          <a:xfrm>
            <a:off x="8458200" y="5181600"/>
            <a:ext cx="1524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Yes!</a:t>
            </a:r>
          </a:p>
        </p:txBody>
      </p:sp>
      <p:pic>
        <p:nvPicPr>
          <p:cNvPr id="646" name="image36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58200" y="3352800"/>
            <a:ext cx="2970214" cy="74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age34.png" descr="txp_f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5960" y="6019800"/>
            <a:ext cx="4320616" cy="31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age3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47800" y="1981200"/>
            <a:ext cx="3191716" cy="3838613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Shape 649"/>
          <p:cNvSpPr/>
          <p:nvPr/>
        </p:nvSpPr>
        <p:spPr>
          <a:xfrm>
            <a:off x="838200" y="2057400"/>
            <a:ext cx="12192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Y: Project due</a:t>
            </a:r>
          </a:p>
        </p:txBody>
      </p:sp>
      <p:sp>
        <p:nvSpPr>
          <p:cNvPr id="650" name="Shape 650"/>
          <p:cNvSpPr/>
          <p:nvPr/>
        </p:nvSpPr>
        <p:spPr>
          <a:xfrm>
            <a:off x="76200" y="4876800"/>
            <a:ext cx="1295400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X: Forums busy</a:t>
            </a:r>
          </a:p>
        </p:txBody>
      </p:sp>
      <p:sp>
        <p:nvSpPr>
          <p:cNvPr id="651" name="Shape 651"/>
          <p:cNvSpPr/>
          <p:nvPr/>
        </p:nvSpPr>
        <p:spPr>
          <a:xfrm>
            <a:off x="4648200" y="5029200"/>
            <a:ext cx="14478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Z: Lab full</a:t>
            </a:r>
          </a:p>
        </p:txBody>
      </p:sp>
      <p:sp>
        <p:nvSpPr>
          <p:cNvPr id="652" name="Shape 652"/>
          <p:cNvSpPr/>
          <p:nvPr/>
        </p:nvSpPr>
        <p:spPr>
          <a:xfrm>
            <a:off x="6536488" y="5780093"/>
            <a:ext cx="5272174" cy="79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12" lvl="1" indent="-285737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"/>
              <a:buChar char="▪"/>
              <a:defRPr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Observing the cause blocks influence between effects.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1" build="p" bldLvl="5" animBg="1" advAuto="0"/>
      <p:bldP spid="643" grpId="2" animBg="1" advAuto="0"/>
      <p:bldP spid="644" grpId="4" animBg="1" advAuto="0"/>
      <p:bldP spid="645" grpId="5" animBg="1" advAuto="0"/>
      <p:bldP spid="646" grpId="3" animBg="1" advAuto="0"/>
      <p:bldP spid="652" grpId="6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Common Effect</a:t>
            </a:r>
          </a:p>
        </p:txBody>
      </p:sp>
      <p:sp>
        <p:nvSpPr>
          <p:cNvPr id="657" name="Shape 657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5410200" cy="4800600"/>
          </a:xfrm>
          <a:prstGeom prst="rect">
            <a:avLst/>
          </a:prstGeom>
        </p:spPr>
        <p:txBody>
          <a:bodyPr/>
          <a:lstStyle>
            <a:lvl1pPr marL="342882" indent="-342882">
              <a:spcBef>
                <a:spcPts val="500"/>
              </a:spcBef>
              <a:defRPr sz="2400"/>
            </a:lvl1pPr>
          </a:lstStyle>
          <a:p>
            <a:r>
              <a:t>Last configuration: two causes of one effect (v-structures)</a:t>
            </a:r>
          </a:p>
        </p:txBody>
      </p:sp>
      <p:sp>
        <p:nvSpPr>
          <p:cNvPr id="658" name="Shape 658"/>
          <p:cNvSpPr/>
          <p:nvPr/>
        </p:nvSpPr>
        <p:spPr>
          <a:xfrm>
            <a:off x="5847878" y="1182311"/>
            <a:ext cx="6324601" cy="606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82" indent="-342882"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Are X and Y independent?</a:t>
            </a:r>
            <a:endParaRPr sz="3200"/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 i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Yes</a:t>
            </a:r>
            <a:r>
              <a:rPr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ballgame and the rain cause traffic, but they are not correlated</a:t>
            </a:r>
            <a:endParaRPr sz="800"/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Still need to prove they must be (try it!)</a:t>
            </a:r>
            <a:endParaRPr sz="2800"/>
          </a:p>
          <a:p>
            <a:pPr marL="3428829" lvl="7" indent="-228588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 marL="342882" indent="-342882"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Are X and Y independent given Z?</a:t>
            </a:r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 i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No</a:t>
            </a:r>
            <a:r>
              <a:rPr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seeing traffic puts the rain and the ballgame in competition as explanation.</a:t>
            </a:r>
          </a:p>
          <a:p>
            <a:pPr marL="742912" lvl="1" indent="-285737"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 i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be shown with numbers (try it!)</a:t>
            </a:r>
            <a:endParaRPr sz="2800"/>
          </a:p>
          <a:p>
            <a:pPr marL="3428829" lvl="7" indent="-228588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▪"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 marL="342882" indent="-342882"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This is backwards from the other cases</a:t>
            </a:r>
            <a:endParaRPr sz="3200">
              <a:solidFill>
                <a:schemeClr val="accent2"/>
              </a:solidFill>
            </a:endParaRP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Observing an effect </a:t>
            </a:r>
            <a:r>
              <a:rPr>
                <a:solidFill>
                  <a:srgbClr val="CC0000"/>
                </a:solidFill>
              </a:rPr>
              <a:t>activates </a:t>
            </a:r>
            <a:r>
              <a:t>influence between possible causes</a:t>
            </a:r>
            <a:r>
              <a:rPr sz="2800"/>
              <a:t>.</a:t>
            </a: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Also true if we observe an effect of Z (such as a traffic report) but not Z itself</a:t>
            </a:r>
            <a:endParaRPr sz="2800"/>
          </a:p>
        </p:txBody>
      </p:sp>
      <p:grpSp>
        <p:nvGrpSpPr>
          <p:cNvPr id="663" name="Group 663"/>
          <p:cNvGrpSpPr/>
          <p:nvPr/>
        </p:nvGrpSpPr>
        <p:grpSpPr>
          <a:xfrm>
            <a:off x="259713" y="2362200"/>
            <a:ext cx="3167471" cy="3871352"/>
            <a:chOff x="0" y="0"/>
            <a:chExt cx="3167470" cy="3871351"/>
          </a:xfrm>
        </p:grpSpPr>
        <p:pic>
          <p:nvPicPr>
            <p:cNvPr id="659" name="image3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0776" y="281552"/>
              <a:ext cx="2834598" cy="3589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0" name="Shape 660"/>
            <p:cNvSpPr/>
            <p:nvPr/>
          </p:nvSpPr>
          <p:spPr>
            <a:xfrm>
              <a:off x="0" y="3178248"/>
              <a:ext cx="1407765" cy="342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10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Z: Traffic</a:t>
              </a:r>
            </a:p>
          </p:txBody>
        </p:sp>
        <p:sp>
          <p:nvSpPr>
            <p:cNvPr id="661" name="Shape 661"/>
            <p:cNvSpPr/>
            <p:nvPr/>
          </p:nvSpPr>
          <p:spPr>
            <a:xfrm>
              <a:off x="211164" y="0"/>
              <a:ext cx="1407766" cy="342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10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X: Raining</a:t>
              </a:r>
            </a:p>
          </p:txBody>
        </p:sp>
        <p:sp>
          <p:nvSpPr>
            <p:cNvPr id="662" name="Shape 662"/>
            <p:cNvSpPr/>
            <p:nvPr/>
          </p:nvSpPr>
          <p:spPr>
            <a:xfrm>
              <a:off x="1759705" y="0"/>
              <a:ext cx="1407766" cy="342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spcBef>
                  <a:spcPts val="10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Y: Ballgame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Conditional Independence and the Chain Rule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341312" y="1524000"/>
            <a:ext cx="11469689" cy="5029200"/>
          </a:xfrm>
          <a:prstGeom prst="rect">
            <a:avLst/>
          </a:prstGeom>
        </p:spPr>
        <p:txBody>
          <a:bodyPr/>
          <a:lstStyle/>
          <a:p>
            <a:pPr marL="322309" indent="-322309" defTabSz="859536">
              <a:lnSpc>
                <a:spcPct val="80000"/>
              </a:lnSpc>
              <a:spcBef>
                <a:spcPts val="500"/>
              </a:spcBef>
              <a:defRPr sz="2256"/>
            </a:pPr>
            <a:r>
              <a:t>Chain rule: </a:t>
            </a:r>
          </a:p>
          <a:p>
            <a:pPr marL="322309" indent="-322309" defTabSz="859536">
              <a:lnSpc>
                <a:spcPct val="80000"/>
              </a:lnSpc>
              <a:defRPr sz="2256"/>
            </a:pPr>
            <a:endParaRPr/>
          </a:p>
          <a:p>
            <a:pPr marL="2793352" lvl="6" indent="-214873" defTabSz="859536">
              <a:lnSpc>
                <a:spcPct val="80000"/>
              </a:lnSpc>
              <a:spcBef>
                <a:spcPts val="400"/>
              </a:spcBef>
              <a:defRPr sz="1128">
                <a:solidFill>
                  <a:srgbClr val="000000"/>
                </a:solidFill>
              </a:defRPr>
            </a:pPr>
            <a:endParaRPr/>
          </a:p>
          <a:p>
            <a:pPr marL="322309" indent="-322309" defTabSz="859536">
              <a:lnSpc>
                <a:spcPct val="80000"/>
              </a:lnSpc>
              <a:spcBef>
                <a:spcPts val="500"/>
              </a:spcBef>
              <a:defRPr sz="2256"/>
            </a:pPr>
            <a:r>
              <a:t>Trivial decomposition:</a:t>
            </a:r>
          </a:p>
          <a:p>
            <a:pPr marL="2793352" lvl="6" indent="-214873" defTabSz="859536">
              <a:lnSpc>
                <a:spcPct val="80000"/>
              </a:lnSpc>
              <a:spcBef>
                <a:spcPts val="400"/>
              </a:spcBef>
              <a:defRPr sz="1128">
                <a:solidFill>
                  <a:srgbClr val="000000"/>
                </a:solidFill>
              </a:defRPr>
            </a:pPr>
            <a:endParaRPr/>
          </a:p>
          <a:p>
            <a:pPr marL="322309" indent="-322309" defTabSz="859536">
              <a:lnSpc>
                <a:spcPct val="80000"/>
              </a:lnSpc>
              <a:defRPr sz="2256"/>
            </a:pPr>
            <a:endParaRPr/>
          </a:p>
          <a:p>
            <a:pPr marL="698338" lvl="1" indent="-268592" defTabSz="859536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 sz="1879">
                <a:solidFill>
                  <a:srgbClr val="000000"/>
                </a:solidFill>
              </a:defRPr>
            </a:pPr>
            <a:endParaRPr/>
          </a:p>
          <a:p>
            <a:pPr marL="1504112" lvl="3" indent="-214873" defTabSz="859536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128">
                <a:solidFill>
                  <a:srgbClr val="000000"/>
                </a:solidFill>
              </a:defRPr>
            </a:pPr>
            <a:endParaRPr/>
          </a:p>
          <a:p>
            <a:pPr marL="2363605" lvl="5" indent="-214873" defTabSz="859536">
              <a:lnSpc>
                <a:spcPct val="80000"/>
              </a:lnSpc>
              <a:spcBef>
                <a:spcPts val="400"/>
              </a:spcBef>
              <a:defRPr sz="1128">
                <a:solidFill>
                  <a:srgbClr val="000000"/>
                </a:solidFill>
              </a:defRPr>
            </a:pPr>
            <a:endParaRPr/>
          </a:p>
          <a:p>
            <a:pPr marL="322309" indent="-322309" defTabSz="859536">
              <a:lnSpc>
                <a:spcPct val="80000"/>
              </a:lnSpc>
              <a:spcBef>
                <a:spcPts val="500"/>
              </a:spcBef>
              <a:defRPr sz="2256"/>
            </a:pPr>
            <a:r>
              <a:t>With assumption of conditional independence:</a:t>
            </a:r>
          </a:p>
          <a:p>
            <a:pPr marL="322309" indent="-322309" defTabSz="859536">
              <a:lnSpc>
                <a:spcPct val="80000"/>
              </a:lnSpc>
              <a:defRPr sz="2256"/>
            </a:pPr>
            <a:endParaRPr/>
          </a:p>
          <a:p>
            <a:pPr marL="322309" indent="-322309" defTabSz="859536">
              <a:lnSpc>
                <a:spcPct val="80000"/>
              </a:lnSpc>
              <a:defRPr sz="2256"/>
            </a:pPr>
            <a:endParaRPr/>
          </a:p>
          <a:p>
            <a:pPr marL="322309" indent="-322309" defTabSz="859536">
              <a:lnSpc>
                <a:spcPct val="80000"/>
              </a:lnSpc>
              <a:defRPr sz="2256"/>
            </a:pPr>
            <a:endParaRPr/>
          </a:p>
          <a:p>
            <a:pPr marL="322309" indent="-322309" defTabSz="859536">
              <a:lnSpc>
                <a:spcPct val="80000"/>
              </a:lnSpc>
              <a:defRPr sz="2256"/>
            </a:pPr>
            <a:endParaRPr/>
          </a:p>
          <a:p>
            <a:pPr marL="322309" indent="-322309" defTabSz="859536">
              <a:lnSpc>
                <a:spcPct val="80000"/>
              </a:lnSpc>
              <a:spcBef>
                <a:spcPts val="500"/>
              </a:spcBef>
              <a:defRPr sz="2256"/>
            </a:pPr>
            <a:r>
              <a:t>Bayes’ nets / graphical models help us express conditional independence assumptions</a:t>
            </a:r>
          </a:p>
        </p:txBody>
      </p:sp>
      <p:pic>
        <p:nvPicPr>
          <p:cNvPr id="158" name="image27-small.png" descr="txp_f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3505200"/>
            <a:ext cx="7094537" cy="307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28-small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3048000"/>
            <a:ext cx="4183063" cy="2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8-small.png" descr="txp_fi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4654210"/>
            <a:ext cx="4183063" cy="29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9-small.png" descr="txp_f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400" y="5105400"/>
            <a:ext cx="6035675" cy="30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0-small.png" descr="txp_f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6600" y="1600200"/>
            <a:ext cx="7162800" cy="302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2" build="p" bldLvl="5" animBg="1" advAuto="0"/>
      <p:bldP spid="158" grpId="1" animBg="1" advAuto="0"/>
      <p:bldP spid="160" grpId="3" animBg="1" advAuto="0"/>
      <p:bldP spid="161" grpId="4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General Case</a:t>
            </a:r>
          </a:p>
        </p:txBody>
      </p:sp>
      <p:pic>
        <p:nvPicPr>
          <p:cNvPr id="668" name="image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2814" y="1524000"/>
            <a:ext cx="6946985" cy="4409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General Case</a:t>
            </a:r>
          </a:p>
        </p:txBody>
      </p:sp>
      <p:sp>
        <p:nvSpPr>
          <p:cNvPr id="673" name="Shape 673"/>
          <p:cNvSpPr>
            <a:spLocks noGrp="1"/>
          </p:cNvSpPr>
          <p:nvPr>
            <p:ph type="body" idx="1"/>
          </p:nvPr>
        </p:nvSpPr>
        <p:spPr>
          <a:xfrm>
            <a:off x="1066800" y="1676399"/>
            <a:ext cx="10058400" cy="444976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General question: in a given BN, are two variables independent (given evidence)?</a:t>
            </a:r>
          </a:p>
          <a:p>
            <a:pPr>
              <a:defRPr sz="2800"/>
            </a:pPr>
            <a:endParaRPr/>
          </a:p>
          <a:p>
            <a:pPr>
              <a:spcBef>
                <a:spcPts val="600"/>
              </a:spcBef>
              <a:defRPr sz="2800"/>
            </a:pPr>
            <a:r>
              <a:t>Solution: analyze the graph</a:t>
            </a:r>
          </a:p>
        </p:txBody>
      </p:sp>
      <p:pic>
        <p:nvPicPr>
          <p:cNvPr id="674" name="image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4151" y="2667301"/>
            <a:ext cx="3772711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Reachability</a:t>
            </a:r>
          </a:p>
        </p:txBody>
      </p:sp>
      <p:sp>
        <p:nvSpPr>
          <p:cNvPr id="679" name="Shape 679"/>
          <p:cNvSpPr>
            <a:spLocks noGrp="1"/>
          </p:cNvSpPr>
          <p:nvPr>
            <p:ph type="body" idx="1"/>
          </p:nvPr>
        </p:nvSpPr>
        <p:spPr>
          <a:xfrm>
            <a:off x="321321" y="1339106"/>
            <a:ext cx="6404816" cy="5310831"/>
          </a:xfrm>
          <a:prstGeom prst="rect">
            <a:avLst/>
          </a:prstGeom>
        </p:spPr>
        <p:txBody>
          <a:bodyPr/>
          <a:lstStyle/>
          <a:p>
            <a:pPr marL="318880" indent="-318880" defTabSz="850391">
              <a:lnSpc>
                <a:spcPct val="90000"/>
              </a:lnSpc>
              <a:spcBef>
                <a:spcPts val="500"/>
              </a:spcBef>
              <a:defRPr sz="2232"/>
            </a:pPr>
            <a:r>
              <a:t>Recipe: shade evidence nodes, look for paths in the resulting graph</a:t>
            </a:r>
          </a:p>
          <a:p>
            <a:pPr marL="318880" indent="-318880" defTabSz="850391">
              <a:lnSpc>
                <a:spcPct val="90000"/>
              </a:lnSpc>
              <a:spcBef>
                <a:spcPts val="500"/>
              </a:spcBef>
              <a:defRPr sz="2232"/>
            </a:pPr>
            <a:endParaRPr/>
          </a:p>
          <a:p>
            <a:pPr marL="318880" indent="-318880" defTabSz="850391">
              <a:lnSpc>
                <a:spcPct val="90000"/>
              </a:lnSpc>
              <a:spcBef>
                <a:spcPts val="500"/>
              </a:spcBef>
              <a:defRPr sz="2232"/>
            </a:pPr>
            <a:r>
              <a:t>Attempt 1: </a:t>
            </a:r>
            <a:endParaRPr sz="2604"/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r>
              <a:t>if two nodes are connected by an undirected path not blocked by a shaded node, call them “connected”</a:t>
            </a:r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r>
              <a:t>If variables are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not</a:t>
            </a:r>
            <a:r>
              <a:t> connected, i.e. “separated,” they can’t influence each other through any path in the graph</a:t>
            </a:r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r>
              <a:t>Hence they are conditionally independent given the shaded nodes!</a:t>
            </a:r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endParaRPr sz="2232"/>
          </a:p>
          <a:p>
            <a:pPr marL="318880" indent="-318880" defTabSz="850391">
              <a:lnSpc>
                <a:spcPct val="90000"/>
              </a:lnSpc>
              <a:spcBef>
                <a:spcPts val="500"/>
              </a:spcBef>
              <a:defRPr sz="2232"/>
            </a:pPr>
            <a:r>
              <a:t>Almost works, but not quite</a:t>
            </a:r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r>
              <a:t>Where does it break?</a:t>
            </a:r>
            <a:endParaRPr sz="2604"/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r>
              <a:t>Answer: the v-structure at T doesn’t count as a link in a path unless “active”</a:t>
            </a:r>
          </a:p>
          <a:p>
            <a:pPr marL="690909" lvl="1" indent="-265735" defTabSz="85039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60">
                <a:solidFill>
                  <a:srgbClr val="000000"/>
                </a:solidFill>
              </a:defRPr>
            </a:pPr>
            <a:r>
              <a:t>How can we fix this?</a:t>
            </a:r>
          </a:p>
        </p:txBody>
      </p:sp>
      <p:grpSp>
        <p:nvGrpSpPr>
          <p:cNvPr id="682" name="Group 682"/>
          <p:cNvGrpSpPr/>
          <p:nvPr/>
        </p:nvGrpSpPr>
        <p:grpSpPr>
          <a:xfrm>
            <a:off x="8877300" y="2514600"/>
            <a:ext cx="533400" cy="533400"/>
            <a:chOff x="0" y="0"/>
            <a:chExt cx="533400" cy="533400"/>
          </a:xfrm>
        </p:grpSpPr>
        <p:sp>
          <p:nvSpPr>
            <p:cNvPr id="680" name="Shape 680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104571" y="36829"/>
              <a:ext cx="32425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685" name="Group 685"/>
          <p:cNvGrpSpPr/>
          <p:nvPr/>
        </p:nvGrpSpPr>
        <p:grpSpPr>
          <a:xfrm>
            <a:off x="9486900" y="3886200"/>
            <a:ext cx="533400" cy="533400"/>
            <a:chOff x="0" y="0"/>
            <a:chExt cx="533400" cy="533400"/>
          </a:xfrm>
        </p:grpSpPr>
        <p:sp>
          <p:nvSpPr>
            <p:cNvPr id="683" name="Shape 683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21538" y="36829"/>
              <a:ext cx="29032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701" name="Shape 701"/>
          <p:cNvSpPr/>
          <p:nvPr/>
        </p:nvSpPr>
        <p:spPr>
          <a:xfrm>
            <a:off x="9258017" y="3037838"/>
            <a:ext cx="381396" cy="85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89" name="Group 689"/>
          <p:cNvGrpSpPr/>
          <p:nvPr/>
        </p:nvGrpSpPr>
        <p:grpSpPr>
          <a:xfrm>
            <a:off x="10325100" y="2514600"/>
            <a:ext cx="533400" cy="533400"/>
            <a:chOff x="0" y="0"/>
            <a:chExt cx="533400" cy="533400"/>
          </a:xfrm>
        </p:grpSpPr>
        <p:sp>
          <p:nvSpPr>
            <p:cNvPr id="687" name="Shape 687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12980" y="36829"/>
              <a:ext cx="3074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sp>
        <p:nvSpPr>
          <p:cNvPr id="702" name="Shape 702"/>
          <p:cNvSpPr/>
          <p:nvPr/>
        </p:nvSpPr>
        <p:spPr>
          <a:xfrm>
            <a:off x="9900233" y="3021245"/>
            <a:ext cx="544934" cy="891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93" name="Group 693"/>
          <p:cNvGrpSpPr/>
          <p:nvPr/>
        </p:nvGrpSpPr>
        <p:grpSpPr>
          <a:xfrm>
            <a:off x="8305800" y="3871912"/>
            <a:ext cx="533400" cy="533401"/>
            <a:chOff x="0" y="0"/>
            <a:chExt cx="533400" cy="533400"/>
          </a:xfrm>
        </p:grpSpPr>
        <p:sp>
          <p:nvSpPr>
            <p:cNvPr id="691" name="Shape 691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104571" y="36829"/>
              <a:ext cx="32425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703" name="Shape 703"/>
          <p:cNvSpPr/>
          <p:nvPr/>
        </p:nvSpPr>
        <p:spPr>
          <a:xfrm>
            <a:off x="8681446" y="3040048"/>
            <a:ext cx="353608" cy="839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97" name="Group 697"/>
          <p:cNvGrpSpPr/>
          <p:nvPr/>
        </p:nvGrpSpPr>
        <p:grpSpPr>
          <a:xfrm>
            <a:off x="8878888" y="1371600"/>
            <a:ext cx="533401" cy="533400"/>
            <a:chOff x="0" y="0"/>
            <a:chExt cx="533400" cy="533400"/>
          </a:xfrm>
        </p:grpSpPr>
        <p:sp>
          <p:nvSpPr>
            <p:cNvPr id="695" name="Shape 695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29872" y="36829"/>
              <a:ext cx="27365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704" name="Shape 704"/>
          <p:cNvSpPr/>
          <p:nvPr/>
        </p:nvSpPr>
        <p:spPr>
          <a:xfrm>
            <a:off x="9144390" y="1919287"/>
            <a:ext cx="808" cy="581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699" name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image41.png" descr="LowPress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0" y="4264850"/>
            <a:ext cx="990600" cy="766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" grpId="1" build="p" bldLvl="5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Fixing Reachability</a:t>
            </a:r>
          </a:p>
        </p:txBody>
      </p:sp>
      <p:grpSp>
        <p:nvGrpSpPr>
          <p:cNvPr id="711" name="Group 711"/>
          <p:cNvGrpSpPr/>
          <p:nvPr/>
        </p:nvGrpSpPr>
        <p:grpSpPr>
          <a:xfrm>
            <a:off x="8877300" y="2514600"/>
            <a:ext cx="533400" cy="533400"/>
            <a:chOff x="0" y="0"/>
            <a:chExt cx="533400" cy="533400"/>
          </a:xfrm>
        </p:grpSpPr>
        <p:sp>
          <p:nvSpPr>
            <p:cNvPr id="709" name="Shape 709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104571" y="36829"/>
              <a:ext cx="32425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714" name="Group 714"/>
          <p:cNvGrpSpPr/>
          <p:nvPr/>
        </p:nvGrpSpPr>
        <p:grpSpPr>
          <a:xfrm>
            <a:off x="9486900" y="3886200"/>
            <a:ext cx="533400" cy="533400"/>
            <a:chOff x="0" y="0"/>
            <a:chExt cx="533400" cy="533400"/>
          </a:xfrm>
        </p:grpSpPr>
        <p:sp>
          <p:nvSpPr>
            <p:cNvPr id="712" name="Shape 712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21538" y="36829"/>
              <a:ext cx="29032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731" name="Shape 731"/>
          <p:cNvSpPr/>
          <p:nvPr/>
        </p:nvSpPr>
        <p:spPr>
          <a:xfrm>
            <a:off x="9258017" y="3037838"/>
            <a:ext cx="381396" cy="85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718" name="Group 718"/>
          <p:cNvGrpSpPr/>
          <p:nvPr/>
        </p:nvGrpSpPr>
        <p:grpSpPr>
          <a:xfrm>
            <a:off x="10325100" y="2514600"/>
            <a:ext cx="533400" cy="533400"/>
            <a:chOff x="0" y="0"/>
            <a:chExt cx="533400" cy="533400"/>
          </a:xfrm>
        </p:grpSpPr>
        <p:sp>
          <p:nvSpPr>
            <p:cNvPr id="716" name="Shape 716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112980" y="36829"/>
              <a:ext cx="3074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9900233" y="3021245"/>
            <a:ext cx="544934" cy="891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722" name="Group 722"/>
          <p:cNvGrpSpPr/>
          <p:nvPr/>
        </p:nvGrpSpPr>
        <p:grpSpPr>
          <a:xfrm>
            <a:off x="8305800" y="3871912"/>
            <a:ext cx="533400" cy="533401"/>
            <a:chOff x="0" y="0"/>
            <a:chExt cx="533400" cy="533400"/>
          </a:xfrm>
        </p:grpSpPr>
        <p:sp>
          <p:nvSpPr>
            <p:cNvPr id="720" name="Shape 720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104571" y="36829"/>
              <a:ext cx="32425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733" name="Shape 733"/>
          <p:cNvSpPr/>
          <p:nvPr/>
        </p:nvSpPr>
        <p:spPr>
          <a:xfrm>
            <a:off x="8681446" y="3040048"/>
            <a:ext cx="353608" cy="839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726" name="Group 726"/>
          <p:cNvGrpSpPr/>
          <p:nvPr/>
        </p:nvGrpSpPr>
        <p:grpSpPr>
          <a:xfrm>
            <a:off x="8878888" y="1371600"/>
            <a:ext cx="533401" cy="533400"/>
            <a:chOff x="0" y="0"/>
            <a:chExt cx="533400" cy="533400"/>
          </a:xfrm>
        </p:grpSpPr>
        <p:sp>
          <p:nvSpPr>
            <p:cNvPr id="724" name="Shape 724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129872" y="36829"/>
              <a:ext cx="27365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734" name="Shape 734"/>
          <p:cNvSpPr/>
          <p:nvPr/>
        </p:nvSpPr>
        <p:spPr>
          <a:xfrm>
            <a:off x="9144390" y="1919287"/>
            <a:ext cx="808" cy="581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728" name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age41.png" descr="LowPress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0" y="4264850"/>
            <a:ext cx="990600" cy="766699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Shape 730"/>
          <p:cNvSpPr/>
          <p:nvPr/>
        </p:nvSpPr>
        <p:spPr>
          <a:xfrm>
            <a:off x="309239" y="1262786"/>
            <a:ext cx="6541418" cy="531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32595" indent="-332595" defTabSz="886968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328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Recipe: shade evidence nodes, look for paths in the resulting graph</a:t>
            </a:r>
          </a:p>
          <a:p>
            <a:pPr defTabSz="886968">
              <a:lnSpc>
                <a:spcPct val="90000"/>
              </a:lnSpc>
              <a:spcBef>
                <a:spcPts val="500"/>
              </a:spcBef>
              <a:defRPr sz="2328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716"/>
          </a:p>
          <a:p>
            <a:pPr marL="332595" indent="-332595" defTabSz="886968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328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Attempt 2: </a:t>
            </a:r>
          </a:p>
          <a:p>
            <a:pPr marL="720625" lvl="1" indent="-277164" defTabSz="88696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940">
                <a:latin typeface="Calibri"/>
                <a:ea typeface="Calibri"/>
                <a:cs typeface="Calibri"/>
                <a:sym typeface="Calibri"/>
              </a:defRPr>
            </a:pPr>
            <a:r>
              <a:t>if two nodes are connected by an undirected path not blocked by a shaded node…</a:t>
            </a:r>
          </a:p>
          <a:p>
            <a:pPr marL="720625" lvl="1" indent="-277164" defTabSz="88696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940"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except</a:t>
            </a:r>
            <a:r>
              <a:t> for v-structures, where the rules are reversed and the node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must</a:t>
            </a:r>
            <a:r>
              <a:t> be shaded…</a:t>
            </a:r>
          </a:p>
          <a:p>
            <a:pPr marL="720625" lvl="1" indent="-277164" defTabSz="88696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940">
                <a:latin typeface="Calibri"/>
                <a:ea typeface="Calibri"/>
                <a:cs typeface="Calibri"/>
                <a:sym typeface="Calibri"/>
              </a:defRPr>
            </a:pPr>
            <a:r>
              <a:t>… call them “d-connected.”</a:t>
            </a:r>
          </a:p>
          <a:p>
            <a:pPr marL="720625" lvl="1" indent="-277164" defTabSz="88696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940">
                <a:latin typeface="Calibri"/>
                <a:ea typeface="Calibri"/>
                <a:cs typeface="Calibri"/>
                <a:sym typeface="Calibri"/>
              </a:defRPr>
            </a:pPr>
            <a:r>
              <a:t>If variables are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not</a:t>
            </a:r>
            <a:r>
              <a:t> connected, i.e. “d-separated,” they can’t influence each other through any path in the graph</a:t>
            </a:r>
          </a:p>
          <a:p>
            <a:pPr marL="720625" lvl="1" indent="-277164" defTabSz="88696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940">
                <a:latin typeface="Calibri"/>
                <a:ea typeface="Calibri"/>
                <a:cs typeface="Calibri"/>
                <a:sym typeface="Calibri"/>
              </a:defRPr>
            </a:pPr>
            <a:r>
              <a:t>Hence they are conditionally independent given the shaded nodes!</a:t>
            </a:r>
          </a:p>
          <a:p>
            <a:pPr marL="720625" lvl="1" indent="-277164" defTabSz="886968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▪"/>
              <a:defRPr sz="194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32595" indent="-332595" defTabSz="886968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/>
              <a:buChar char="▪"/>
              <a:defRPr sz="2328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Let’s formalize this into an algorithm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" grpId="1" build="p" bldLvl="5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D-Separation</a:t>
            </a:r>
          </a:p>
        </p:txBody>
      </p:sp>
      <p:sp>
        <p:nvSpPr>
          <p:cNvPr id="739" name="Shape 739"/>
          <p:cNvSpPr>
            <a:spLocks noGrp="1"/>
          </p:cNvSpPr>
          <p:nvPr>
            <p:ph type="body" idx="1"/>
          </p:nvPr>
        </p:nvSpPr>
        <p:spPr>
          <a:xfrm>
            <a:off x="369342" y="1384648"/>
            <a:ext cx="9157280" cy="4729165"/>
          </a:xfrm>
          <a:prstGeom prst="rect">
            <a:avLst/>
          </a:prstGeom>
        </p:spPr>
        <p:txBody>
          <a:bodyPr/>
          <a:lstStyle/>
          <a:p>
            <a:r>
              <a:rPr dirty="0"/>
              <a:t>Goal: determine whether two variables X and Y are conditionally independent given a set of conditional variables Z</a:t>
            </a:r>
          </a:p>
          <a:p>
            <a:endParaRPr dirty="0"/>
          </a:p>
          <a:p>
            <a:r>
              <a:rPr dirty="0"/>
              <a:t>Steps:</a:t>
            </a:r>
          </a:p>
          <a:p>
            <a:pPr marL="775368" lvl="1" indent="-267368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2000">
                <a:solidFill>
                  <a:srgbClr val="000000"/>
                </a:solidFill>
              </a:defRPr>
            </a:pPr>
            <a:r>
              <a:rPr dirty="0"/>
              <a:t>Shade all nodes corresponding to variables in set Z</a:t>
            </a:r>
          </a:p>
          <a:p>
            <a:pPr marL="775368" lvl="1" indent="-267368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2000">
                <a:solidFill>
                  <a:srgbClr val="000000"/>
                </a:solidFill>
              </a:defRPr>
            </a:pPr>
            <a:r>
              <a:rPr dirty="0"/>
              <a:t>Enumerate all candidate paths (ignoring direction of edges) from X to Z</a:t>
            </a:r>
          </a:p>
          <a:p>
            <a:pPr marL="775368" lvl="1" indent="-267368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2000">
                <a:solidFill>
                  <a:srgbClr val="000000"/>
                </a:solidFill>
              </a:defRPr>
            </a:pPr>
            <a:r>
              <a:rPr dirty="0"/>
              <a:t>For each path, check if it “d-connects” X and Y</a:t>
            </a:r>
          </a:p>
          <a:p>
            <a:pPr marL="775368" lvl="1" indent="-267368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2000">
                <a:solidFill>
                  <a:srgbClr val="000000"/>
                </a:solidFill>
              </a:defRPr>
            </a:pPr>
            <a:r>
              <a:rPr dirty="0"/>
              <a:t>If no path d-connects them, they are d-separated!</a:t>
            </a:r>
          </a:p>
        </p:txBody>
      </p:sp>
      <p:sp>
        <p:nvSpPr>
          <p:cNvPr id="740" name="Shape 7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734136" y="1907237"/>
            <a:ext cx="4410993" cy="5740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</a:t>
            </a:r>
          </a:p>
        </p:txBody>
      </p:sp>
      <p:sp>
        <p:nvSpPr>
          <p:cNvPr id="742" name="Shape 742"/>
          <p:cNvSpPr/>
          <p:nvPr/>
        </p:nvSpPr>
        <p:spPr>
          <a:xfrm>
            <a:off x="5707105" y="1391903"/>
            <a:ext cx="1583506" cy="5740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</a:t>
            </a:r>
          </a:p>
        </p:txBody>
      </p:sp>
      <p:sp>
        <p:nvSpPr>
          <p:cNvPr id="743" name="Shape 743"/>
          <p:cNvSpPr/>
          <p:nvPr/>
        </p:nvSpPr>
        <p:spPr>
          <a:xfrm>
            <a:off x="734136" y="1907237"/>
            <a:ext cx="4410993" cy="5740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d-separated</a:t>
            </a:r>
          </a:p>
        </p:txBody>
      </p:sp>
      <p:sp>
        <p:nvSpPr>
          <p:cNvPr id="744" name="Shape 744"/>
          <p:cNvSpPr/>
          <p:nvPr/>
        </p:nvSpPr>
        <p:spPr>
          <a:xfrm>
            <a:off x="5707105" y="1391903"/>
            <a:ext cx="1583506" cy="5740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nodes</a:t>
            </a:r>
          </a:p>
        </p:txBody>
      </p:sp>
      <p:grpSp>
        <p:nvGrpSpPr>
          <p:cNvPr id="747" name="Group 747"/>
          <p:cNvGrpSpPr/>
          <p:nvPr/>
        </p:nvGrpSpPr>
        <p:grpSpPr>
          <a:xfrm>
            <a:off x="10598632" y="4652059"/>
            <a:ext cx="533401" cy="533401"/>
            <a:chOff x="0" y="0"/>
            <a:chExt cx="533400" cy="533400"/>
          </a:xfrm>
        </p:grpSpPr>
        <p:sp>
          <p:nvSpPr>
            <p:cNvPr id="745" name="Shape 745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5032" y="36829"/>
              <a:ext cx="40333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Z</a:t>
              </a:r>
              <a:r>
                <a:rPr baseline="-5999"/>
                <a:t>2</a:t>
              </a:r>
            </a:p>
          </p:txBody>
        </p:sp>
      </p:grpSp>
      <p:grpSp>
        <p:nvGrpSpPr>
          <p:cNvPr id="750" name="Group 750"/>
          <p:cNvGrpSpPr/>
          <p:nvPr/>
        </p:nvGrpSpPr>
        <p:grpSpPr>
          <a:xfrm>
            <a:off x="9988238" y="3441043"/>
            <a:ext cx="533401" cy="533401"/>
            <a:chOff x="0" y="0"/>
            <a:chExt cx="533400" cy="533400"/>
          </a:xfrm>
        </p:grpSpPr>
        <p:sp>
          <p:nvSpPr>
            <p:cNvPr id="748" name="Shape 748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112980" y="36829"/>
              <a:ext cx="3074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775" name="Shape 775"/>
          <p:cNvSpPr/>
          <p:nvPr/>
        </p:nvSpPr>
        <p:spPr>
          <a:xfrm>
            <a:off x="10381493" y="3958828"/>
            <a:ext cx="357497" cy="709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754" name="Group 754"/>
          <p:cNvGrpSpPr/>
          <p:nvPr/>
        </p:nvGrpSpPr>
        <p:grpSpPr>
          <a:xfrm>
            <a:off x="11375069" y="3441043"/>
            <a:ext cx="533401" cy="533401"/>
            <a:chOff x="0" y="0"/>
            <a:chExt cx="533400" cy="533400"/>
          </a:xfrm>
        </p:grpSpPr>
        <p:sp>
          <p:nvSpPr>
            <p:cNvPr id="752" name="Shape 752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112980" y="36829"/>
              <a:ext cx="3074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776" name="Shape 776"/>
          <p:cNvSpPr/>
          <p:nvPr/>
        </p:nvSpPr>
        <p:spPr>
          <a:xfrm>
            <a:off x="11016813" y="3944473"/>
            <a:ext cx="473179" cy="73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758" name="Group 758"/>
          <p:cNvGrpSpPr/>
          <p:nvPr/>
        </p:nvGrpSpPr>
        <p:grpSpPr>
          <a:xfrm>
            <a:off x="9417532" y="4650125"/>
            <a:ext cx="533401" cy="533401"/>
            <a:chOff x="0" y="0"/>
            <a:chExt cx="533400" cy="533400"/>
          </a:xfrm>
        </p:grpSpPr>
        <p:sp>
          <p:nvSpPr>
            <p:cNvPr id="756" name="Shape 756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65032" y="36829"/>
              <a:ext cx="40333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Z</a:t>
              </a:r>
              <a:r>
                <a:rPr baseline="-5999"/>
                <a:t>1</a:t>
              </a:r>
            </a:p>
          </p:txBody>
        </p:sp>
      </p:grpSp>
      <p:sp>
        <p:nvSpPr>
          <p:cNvPr id="777" name="Shape 777"/>
          <p:cNvSpPr/>
          <p:nvPr/>
        </p:nvSpPr>
        <p:spPr>
          <a:xfrm>
            <a:off x="9804058" y="3962006"/>
            <a:ext cx="330865" cy="700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762" name="Group 762"/>
          <p:cNvGrpSpPr/>
          <p:nvPr/>
        </p:nvGrpSpPr>
        <p:grpSpPr>
          <a:xfrm>
            <a:off x="9989826" y="2310396"/>
            <a:ext cx="533401" cy="533401"/>
            <a:chOff x="0" y="0"/>
            <a:chExt cx="533400" cy="533400"/>
          </a:xfrm>
        </p:grpSpPr>
        <p:sp>
          <p:nvSpPr>
            <p:cNvPr id="760" name="Shape 760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112980" y="36829"/>
              <a:ext cx="30744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778" name="Shape 778"/>
          <p:cNvSpPr/>
          <p:nvPr/>
        </p:nvSpPr>
        <p:spPr>
          <a:xfrm>
            <a:off x="10255333" y="2858083"/>
            <a:ext cx="799" cy="568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9479439" y="5501839"/>
            <a:ext cx="155258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i="1">
                <a:latin typeface="+mn-lt"/>
                <a:ea typeface="+mn-ea"/>
                <a:cs typeface="+mn-cs"/>
                <a:sym typeface="Helvetica"/>
              </a:defRPr>
            </a:pPr>
            <a:r>
              <a:t>Z = {Z</a:t>
            </a:r>
            <a:r>
              <a:rPr baseline="-5999"/>
              <a:t>1, </a:t>
            </a:r>
            <a:r>
              <a:t>Z</a:t>
            </a:r>
            <a:r>
              <a:rPr baseline="-5999"/>
              <a:t>2</a:t>
            </a:r>
            <a:r>
              <a:t>}</a:t>
            </a:r>
          </a:p>
        </p:txBody>
      </p:sp>
      <p:grpSp>
        <p:nvGrpSpPr>
          <p:cNvPr id="771" name="Group 771"/>
          <p:cNvGrpSpPr/>
          <p:nvPr/>
        </p:nvGrpSpPr>
        <p:grpSpPr>
          <a:xfrm>
            <a:off x="9423981" y="4646766"/>
            <a:ext cx="1714501" cy="538694"/>
            <a:chOff x="0" y="0"/>
            <a:chExt cx="1714500" cy="538693"/>
          </a:xfrm>
        </p:grpSpPr>
        <p:grpSp>
          <p:nvGrpSpPr>
            <p:cNvPr id="767" name="Group 767"/>
            <p:cNvGrpSpPr/>
            <p:nvPr/>
          </p:nvGrpSpPr>
          <p:grpSpPr>
            <a:xfrm>
              <a:off x="0" y="0"/>
              <a:ext cx="533400" cy="533400"/>
              <a:chOff x="0" y="0"/>
              <a:chExt cx="533400" cy="533400"/>
            </a:xfrm>
          </p:grpSpPr>
          <p:sp>
            <p:nvSpPr>
              <p:cNvPr id="765" name="Shape 765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4">
                  <a:lumOff val="28000"/>
                </a:schemeClr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 766"/>
              <p:cNvSpPr/>
              <p:nvPr/>
            </p:nvSpPr>
            <p:spPr>
              <a:xfrm>
                <a:off x="91772" y="36830"/>
                <a:ext cx="34985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1</a:t>
                </a:r>
              </a:p>
            </p:txBody>
          </p:sp>
        </p:grpSp>
        <p:grpSp>
          <p:nvGrpSpPr>
            <p:cNvPr id="770" name="Group 770"/>
            <p:cNvGrpSpPr/>
            <p:nvPr/>
          </p:nvGrpSpPr>
          <p:grpSpPr>
            <a:xfrm>
              <a:off x="1181100" y="5293"/>
              <a:ext cx="533400" cy="533401"/>
              <a:chOff x="0" y="0"/>
              <a:chExt cx="533400" cy="533400"/>
            </a:xfrm>
          </p:grpSpPr>
          <p:sp>
            <p:nvSpPr>
              <p:cNvPr id="768" name="Shape 768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4">
                  <a:lumOff val="28000"/>
                </a:schemeClr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 769"/>
              <p:cNvSpPr/>
              <p:nvPr/>
            </p:nvSpPr>
            <p:spPr>
              <a:xfrm>
                <a:off x="91772" y="36830"/>
                <a:ext cx="34985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2</a:t>
                </a:r>
              </a:p>
            </p:txBody>
          </p:sp>
        </p:grpSp>
      </p:grpSp>
      <p:sp>
        <p:nvSpPr>
          <p:cNvPr id="779" name="Shape 779"/>
          <p:cNvSpPr/>
          <p:nvPr/>
        </p:nvSpPr>
        <p:spPr>
          <a:xfrm>
            <a:off x="10255333" y="2858083"/>
            <a:ext cx="799" cy="568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EC3A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10381493" y="3958828"/>
            <a:ext cx="357497" cy="709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EC3A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11016813" y="3944473"/>
            <a:ext cx="473179" cy="73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EC3A00"/>
            </a:solidFill>
            <a:tail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1" build="p" bldLvl="5" animBg="1" advAuto="0"/>
      <p:bldP spid="741" grpId="4" animBg="1" advAuto="0"/>
      <p:bldP spid="742" grpId="2" animBg="1" advAuto="0"/>
      <p:bldP spid="743" grpId="5" animBg="1" advAuto="0"/>
      <p:bldP spid="744" grpId="3" animBg="1" advAuto="0"/>
      <p:bldP spid="771" grpId="6" animBg="1" advAuto="0"/>
      <p:bldP spid="779" grpId="7" animBg="1" advAuto="0"/>
      <p:bldP spid="780" grpId="9" animBg="1" advAuto="0"/>
      <p:bldP spid="781" grpId="8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Active / Inactive Paths</a:t>
            </a:r>
          </a:p>
        </p:txBody>
      </p:sp>
      <p:sp>
        <p:nvSpPr>
          <p:cNvPr id="786" name="Shape 786"/>
          <p:cNvSpPr>
            <a:spLocks noGrp="1"/>
          </p:cNvSpPr>
          <p:nvPr>
            <p:ph type="body" sz="half" idx="1"/>
          </p:nvPr>
        </p:nvSpPr>
        <p:spPr>
          <a:xfrm>
            <a:off x="144780" y="1226786"/>
            <a:ext cx="7086575" cy="2678426"/>
          </a:xfrm>
          <a:prstGeom prst="rect">
            <a:avLst/>
          </a:prstGeom>
        </p:spPr>
        <p:txBody>
          <a:bodyPr/>
          <a:lstStyle/>
          <a:p>
            <a:pPr marL="332595" indent="-332595" defTabSz="886968">
              <a:lnSpc>
                <a:spcPct val="80000"/>
              </a:lnSpc>
              <a:spcBef>
                <a:spcPts val="500"/>
              </a:spcBef>
              <a:defRPr sz="2328"/>
            </a:pPr>
            <a:r>
              <a:t>Question: How can we formalize the “check if this path d-connects X and Y” step?</a:t>
            </a:r>
            <a:endParaRPr sz="1358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Call a path that d-connects X and Y an “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active path</a:t>
            </a:r>
            <a:r>
              <a:t>”</a:t>
            </a:r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Any path in a graph can be decomposed into triples of variables</a:t>
            </a:r>
            <a:endParaRPr sz="2716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endParaRPr sz="2328"/>
          </a:p>
          <a:p>
            <a:pPr marL="332595" indent="-332595" defTabSz="886968">
              <a:lnSpc>
                <a:spcPct val="80000"/>
              </a:lnSpc>
              <a:spcBef>
                <a:spcPts val="500"/>
              </a:spcBef>
              <a:defRPr sz="2328"/>
            </a:pPr>
            <a:r>
              <a:t>A path is active if and only if each triple is active</a:t>
            </a:r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A triple is active or not depending on the middle node (see table)</a:t>
            </a:r>
          </a:p>
        </p:txBody>
      </p:sp>
      <p:grpSp>
        <p:nvGrpSpPr>
          <p:cNvPr id="792" name="Group 792"/>
          <p:cNvGrpSpPr/>
          <p:nvPr/>
        </p:nvGrpSpPr>
        <p:grpSpPr>
          <a:xfrm>
            <a:off x="1112935" y="4771236"/>
            <a:ext cx="895823" cy="179521"/>
            <a:chOff x="0" y="0"/>
            <a:chExt cx="895821" cy="179520"/>
          </a:xfrm>
        </p:grpSpPr>
        <p:sp>
          <p:nvSpPr>
            <p:cNvPr id="787" name="Shape 787"/>
            <p:cNvSpPr/>
            <p:nvPr/>
          </p:nvSpPr>
          <p:spPr>
            <a:xfrm>
              <a:off x="0" y="0"/>
              <a:ext cx="179165" cy="17952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358328" y="0"/>
              <a:ext cx="179165" cy="17952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716657" y="0"/>
              <a:ext cx="179165" cy="17952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179164" y="89759"/>
              <a:ext cx="179165" cy="7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537492" y="89759"/>
              <a:ext cx="179166" cy="7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98" name="Group 798"/>
          <p:cNvGrpSpPr/>
          <p:nvPr/>
        </p:nvGrpSpPr>
        <p:grpSpPr>
          <a:xfrm>
            <a:off x="4572335" y="4671151"/>
            <a:ext cx="895823" cy="179522"/>
            <a:chOff x="0" y="0"/>
            <a:chExt cx="895821" cy="179520"/>
          </a:xfrm>
        </p:grpSpPr>
        <p:sp>
          <p:nvSpPr>
            <p:cNvPr id="793" name="Shape 793"/>
            <p:cNvSpPr/>
            <p:nvPr/>
          </p:nvSpPr>
          <p:spPr>
            <a:xfrm>
              <a:off x="0" y="0"/>
              <a:ext cx="179165" cy="17952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358151" y="0"/>
              <a:ext cx="179521" cy="179521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716657" y="0"/>
              <a:ext cx="179165" cy="17952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179164" y="89759"/>
              <a:ext cx="179165" cy="7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537492" y="89759"/>
              <a:ext cx="179166" cy="7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04" name="Group 804"/>
          <p:cNvGrpSpPr/>
          <p:nvPr/>
        </p:nvGrpSpPr>
        <p:grpSpPr>
          <a:xfrm>
            <a:off x="2466302" y="4683316"/>
            <a:ext cx="895823" cy="322603"/>
            <a:chOff x="0" y="0"/>
            <a:chExt cx="895821" cy="322602"/>
          </a:xfrm>
        </p:grpSpPr>
        <p:sp>
          <p:nvSpPr>
            <p:cNvPr id="799" name="Shape 799"/>
            <p:cNvSpPr/>
            <p:nvPr/>
          </p:nvSpPr>
          <p:spPr>
            <a:xfrm>
              <a:off x="0" y="143378"/>
              <a:ext cx="179165" cy="17922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358328" y="-1"/>
              <a:ext cx="179165" cy="17922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716657" y="143378"/>
              <a:ext cx="179165" cy="17922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 flipH="1">
              <a:off x="152926" y="89611"/>
              <a:ext cx="205403" cy="8001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537492" y="89611"/>
              <a:ext cx="205403" cy="8001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0" name="Group 810"/>
          <p:cNvGrpSpPr/>
          <p:nvPr/>
        </p:nvGrpSpPr>
        <p:grpSpPr>
          <a:xfrm>
            <a:off x="4572335" y="5215068"/>
            <a:ext cx="895823" cy="322604"/>
            <a:chOff x="0" y="0"/>
            <a:chExt cx="895821" cy="322602"/>
          </a:xfrm>
        </p:grpSpPr>
        <p:sp>
          <p:nvSpPr>
            <p:cNvPr id="805" name="Shape 805"/>
            <p:cNvSpPr/>
            <p:nvPr/>
          </p:nvSpPr>
          <p:spPr>
            <a:xfrm>
              <a:off x="0" y="143378"/>
              <a:ext cx="179165" cy="17922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358151" y="-1"/>
              <a:ext cx="179521" cy="179521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716657" y="143378"/>
              <a:ext cx="179165" cy="17922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 flipH="1">
              <a:off x="152926" y="89611"/>
              <a:ext cx="205403" cy="8001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537492" y="89611"/>
              <a:ext cx="205403" cy="8001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6" name="Group 816"/>
          <p:cNvGrpSpPr/>
          <p:nvPr/>
        </p:nvGrpSpPr>
        <p:grpSpPr>
          <a:xfrm>
            <a:off x="4572335" y="5902067"/>
            <a:ext cx="895823" cy="358151"/>
            <a:chOff x="0" y="0"/>
            <a:chExt cx="895821" cy="358150"/>
          </a:xfrm>
        </p:grpSpPr>
        <p:sp>
          <p:nvSpPr>
            <p:cNvPr id="811" name="Shape 811"/>
            <p:cNvSpPr/>
            <p:nvPr/>
          </p:nvSpPr>
          <p:spPr>
            <a:xfrm>
              <a:off x="0" y="0"/>
              <a:ext cx="179165" cy="17907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358328" y="179075"/>
              <a:ext cx="179165" cy="17907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716657" y="0"/>
              <a:ext cx="179165" cy="17907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179164" y="89537"/>
              <a:ext cx="205403" cy="1157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 flipH="1">
              <a:off x="511255" y="89537"/>
              <a:ext cx="205403" cy="1157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22" name="Group 822"/>
          <p:cNvGrpSpPr/>
          <p:nvPr/>
        </p:nvGrpSpPr>
        <p:grpSpPr>
          <a:xfrm>
            <a:off x="1112935" y="5431994"/>
            <a:ext cx="895823" cy="358151"/>
            <a:chOff x="0" y="0"/>
            <a:chExt cx="895821" cy="358150"/>
          </a:xfrm>
        </p:grpSpPr>
        <p:sp>
          <p:nvSpPr>
            <p:cNvPr id="817" name="Shape 817"/>
            <p:cNvSpPr/>
            <p:nvPr/>
          </p:nvSpPr>
          <p:spPr>
            <a:xfrm>
              <a:off x="0" y="0"/>
              <a:ext cx="179165" cy="17907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358151" y="179519"/>
              <a:ext cx="179521" cy="178632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716657" y="0"/>
              <a:ext cx="179165" cy="17907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179164" y="89537"/>
              <a:ext cx="205403" cy="1157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 flipH="1">
              <a:off x="511255" y="89537"/>
              <a:ext cx="205403" cy="1157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30" name="Group 830"/>
          <p:cNvGrpSpPr/>
          <p:nvPr/>
        </p:nvGrpSpPr>
        <p:grpSpPr>
          <a:xfrm>
            <a:off x="2466302" y="5411615"/>
            <a:ext cx="895823" cy="895823"/>
            <a:chOff x="0" y="0"/>
            <a:chExt cx="895821" cy="895822"/>
          </a:xfrm>
        </p:grpSpPr>
        <p:sp>
          <p:nvSpPr>
            <p:cNvPr id="823" name="Shape 823"/>
            <p:cNvSpPr/>
            <p:nvPr/>
          </p:nvSpPr>
          <p:spPr>
            <a:xfrm>
              <a:off x="0" y="0"/>
              <a:ext cx="179165" cy="17916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716657" y="0"/>
              <a:ext cx="179165" cy="17916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179164" y="89582"/>
              <a:ext cx="205403" cy="11582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 flipH="1">
              <a:off x="511255" y="89582"/>
              <a:ext cx="205403" cy="11582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358151" y="716301"/>
              <a:ext cx="179521" cy="179522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358328" y="179164"/>
              <a:ext cx="179165" cy="17916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362454" y="358151"/>
              <a:ext cx="195202" cy="3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21600" extrusionOk="0">
                  <a:moveTo>
                    <a:pt x="7869" y="0"/>
                  </a:moveTo>
                  <a:cubicBezTo>
                    <a:pt x="14044" y="2717"/>
                    <a:pt x="20220" y="5433"/>
                    <a:pt x="18967" y="7600"/>
                  </a:cubicBezTo>
                  <a:cubicBezTo>
                    <a:pt x="17714" y="9767"/>
                    <a:pt x="2081" y="10667"/>
                    <a:pt x="350" y="13000"/>
                  </a:cubicBezTo>
                  <a:cubicBezTo>
                    <a:pt x="-1380" y="15333"/>
                    <a:pt x="3602" y="18467"/>
                    <a:pt x="8585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31" name="Shape 831"/>
          <p:cNvSpPr/>
          <p:nvPr/>
        </p:nvSpPr>
        <p:spPr>
          <a:xfrm flipH="1">
            <a:off x="3838719" y="4064463"/>
            <a:ext cx="1" cy="253104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1715465" y="4014397"/>
            <a:ext cx="16002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Active Triples</a:t>
            </a:r>
          </a:p>
        </p:txBody>
      </p:sp>
      <p:sp>
        <p:nvSpPr>
          <p:cNvPr id="833" name="Shape 833"/>
          <p:cNvSpPr/>
          <p:nvPr/>
        </p:nvSpPr>
        <p:spPr>
          <a:xfrm>
            <a:off x="4361774" y="4014397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Inactive Triples</a:t>
            </a:r>
          </a:p>
        </p:txBody>
      </p:sp>
      <p:grpSp>
        <p:nvGrpSpPr>
          <p:cNvPr id="849" name="Group 849"/>
          <p:cNvGrpSpPr/>
          <p:nvPr/>
        </p:nvGrpSpPr>
        <p:grpSpPr>
          <a:xfrm>
            <a:off x="8372465" y="1258947"/>
            <a:ext cx="1683945" cy="2198838"/>
            <a:chOff x="0" y="0"/>
            <a:chExt cx="1683943" cy="2198836"/>
          </a:xfrm>
        </p:grpSpPr>
        <p:grpSp>
          <p:nvGrpSpPr>
            <p:cNvPr id="836" name="Group 836"/>
            <p:cNvGrpSpPr/>
            <p:nvPr/>
          </p:nvGrpSpPr>
          <p:grpSpPr>
            <a:xfrm>
              <a:off x="0" y="873305"/>
              <a:ext cx="533400" cy="533401"/>
              <a:chOff x="0" y="0"/>
              <a:chExt cx="533400" cy="533400"/>
            </a:xfrm>
          </p:grpSpPr>
          <p:sp>
            <p:nvSpPr>
              <p:cNvPr id="834" name="Shape 834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 835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A</a:t>
                </a:r>
              </a:p>
            </p:txBody>
          </p:sp>
        </p:grpSp>
        <p:grpSp>
          <p:nvGrpSpPr>
            <p:cNvPr id="839" name="Group 839"/>
            <p:cNvGrpSpPr/>
            <p:nvPr/>
          </p:nvGrpSpPr>
          <p:grpSpPr>
            <a:xfrm>
              <a:off x="1150543" y="873305"/>
              <a:ext cx="533401" cy="533401"/>
              <a:chOff x="0" y="0"/>
              <a:chExt cx="533400" cy="533400"/>
            </a:xfrm>
          </p:grpSpPr>
          <p:sp>
            <p:nvSpPr>
              <p:cNvPr id="837" name="Shape 837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38" name="Shape 838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842" name="Group 842"/>
            <p:cNvGrpSpPr/>
            <p:nvPr/>
          </p:nvGrpSpPr>
          <p:grpSpPr>
            <a:xfrm>
              <a:off x="0" y="0"/>
              <a:ext cx="533400" cy="533400"/>
              <a:chOff x="0" y="0"/>
              <a:chExt cx="533400" cy="533400"/>
            </a:xfrm>
          </p:grpSpPr>
          <p:sp>
            <p:nvSpPr>
              <p:cNvPr id="840" name="Shape 840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41" name="Shape 841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845" name="Group 845"/>
            <p:cNvGrpSpPr/>
            <p:nvPr/>
          </p:nvGrpSpPr>
          <p:grpSpPr>
            <a:xfrm>
              <a:off x="590549" y="1665436"/>
              <a:ext cx="533401" cy="533401"/>
              <a:chOff x="0" y="0"/>
              <a:chExt cx="533400" cy="533400"/>
            </a:xfrm>
          </p:grpSpPr>
          <p:sp>
            <p:nvSpPr>
              <p:cNvPr id="843" name="Shape 843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4">
                  <a:lumOff val="28000"/>
                </a:schemeClr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4" name="Shape 844"/>
              <p:cNvSpPr/>
              <p:nvPr/>
            </p:nvSpPr>
            <p:spPr>
              <a:xfrm>
                <a:off x="91772" y="36830"/>
                <a:ext cx="34985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2</a:t>
                </a:r>
              </a:p>
            </p:txBody>
          </p:sp>
        </p:grpSp>
        <p:sp>
          <p:nvSpPr>
            <p:cNvPr id="877" name="Shape 877"/>
            <p:cNvSpPr/>
            <p:nvPr/>
          </p:nvSpPr>
          <p:spPr>
            <a:xfrm>
              <a:off x="266699" y="547687"/>
              <a:ext cx="1" cy="31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0"/>
                  </a:moveTo>
                  <a:cubicBezTo>
                    <a:pt x="-5400" y="7200"/>
                    <a:pt x="-5400" y="14400"/>
                    <a:pt x="1620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434778" y="1365457"/>
              <a:ext cx="251158" cy="33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1021530" y="1369629"/>
              <a:ext cx="233382" cy="33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861" name="Group 861"/>
          <p:cNvGrpSpPr/>
          <p:nvPr/>
        </p:nvGrpSpPr>
        <p:grpSpPr>
          <a:xfrm>
            <a:off x="7403017" y="3761578"/>
            <a:ext cx="533401" cy="2198837"/>
            <a:chOff x="0" y="0"/>
            <a:chExt cx="533400" cy="2198836"/>
          </a:xfrm>
        </p:grpSpPr>
        <p:grpSp>
          <p:nvGrpSpPr>
            <p:cNvPr id="852" name="Group 852"/>
            <p:cNvGrpSpPr/>
            <p:nvPr/>
          </p:nvGrpSpPr>
          <p:grpSpPr>
            <a:xfrm>
              <a:off x="0" y="843037"/>
              <a:ext cx="533400" cy="533401"/>
              <a:chOff x="0" y="0"/>
              <a:chExt cx="533400" cy="533400"/>
            </a:xfrm>
          </p:grpSpPr>
          <p:sp>
            <p:nvSpPr>
              <p:cNvPr id="850" name="Shape 850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1" name="Shape 851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A</a:t>
                </a:r>
              </a:p>
            </p:txBody>
          </p:sp>
        </p:grpSp>
        <p:grpSp>
          <p:nvGrpSpPr>
            <p:cNvPr id="855" name="Group 855"/>
            <p:cNvGrpSpPr/>
            <p:nvPr/>
          </p:nvGrpSpPr>
          <p:grpSpPr>
            <a:xfrm>
              <a:off x="0" y="0"/>
              <a:ext cx="533400" cy="533400"/>
              <a:chOff x="0" y="0"/>
              <a:chExt cx="533400" cy="533400"/>
            </a:xfrm>
          </p:grpSpPr>
          <p:sp>
            <p:nvSpPr>
              <p:cNvPr id="853" name="Shape 853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54" name="Shape 854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858" name="Group 858"/>
            <p:cNvGrpSpPr/>
            <p:nvPr/>
          </p:nvGrpSpPr>
          <p:grpSpPr>
            <a:xfrm>
              <a:off x="0" y="1665436"/>
              <a:ext cx="533400" cy="533401"/>
              <a:chOff x="0" y="0"/>
              <a:chExt cx="533400" cy="533400"/>
            </a:xfrm>
          </p:grpSpPr>
          <p:sp>
            <p:nvSpPr>
              <p:cNvPr id="856" name="Shape 856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4">
                  <a:lumOff val="28000"/>
                </a:schemeClr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7" name="Shape 857"/>
              <p:cNvSpPr/>
              <p:nvPr/>
            </p:nvSpPr>
            <p:spPr>
              <a:xfrm>
                <a:off x="91772" y="36830"/>
                <a:ext cx="34985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2</a:t>
                </a:r>
              </a:p>
            </p:txBody>
          </p:sp>
        </p:grpSp>
        <p:sp>
          <p:nvSpPr>
            <p:cNvPr id="880" name="Shape 880"/>
            <p:cNvSpPr/>
            <p:nvPr/>
          </p:nvSpPr>
          <p:spPr>
            <a:xfrm>
              <a:off x="266699" y="547687"/>
              <a:ext cx="1" cy="2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0"/>
                  </a:moveTo>
                  <a:cubicBezTo>
                    <a:pt x="-5400" y="7200"/>
                    <a:pt x="-5400" y="14400"/>
                    <a:pt x="1620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266699" y="1390724"/>
              <a:ext cx="1" cy="25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5" h="21600" extrusionOk="0">
                  <a:moveTo>
                    <a:pt x="16205" y="0"/>
                  </a:moveTo>
                  <a:cubicBezTo>
                    <a:pt x="-5007" y="7200"/>
                    <a:pt x="-5395" y="14400"/>
                    <a:pt x="15041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873" name="Group 873"/>
          <p:cNvGrpSpPr/>
          <p:nvPr/>
        </p:nvGrpSpPr>
        <p:grpSpPr>
          <a:xfrm>
            <a:off x="9648773" y="4297825"/>
            <a:ext cx="1614735" cy="1366120"/>
            <a:chOff x="0" y="0"/>
            <a:chExt cx="1614734" cy="1366118"/>
          </a:xfrm>
        </p:grpSpPr>
        <p:grpSp>
          <p:nvGrpSpPr>
            <p:cNvPr id="864" name="Group 864"/>
            <p:cNvGrpSpPr/>
            <p:nvPr/>
          </p:nvGrpSpPr>
          <p:grpSpPr>
            <a:xfrm>
              <a:off x="0" y="10318"/>
              <a:ext cx="533400" cy="533401"/>
              <a:chOff x="0" y="0"/>
              <a:chExt cx="533400" cy="533400"/>
            </a:xfrm>
          </p:grpSpPr>
          <p:sp>
            <p:nvSpPr>
              <p:cNvPr id="862" name="Shape 862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3" name="Shape 863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A</a:t>
                </a:r>
              </a:p>
            </p:txBody>
          </p:sp>
        </p:grpSp>
        <p:grpSp>
          <p:nvGrpSpPr>
            <p:cNvPr id="867" name="Group 867"/>
            <p:cNvGrpSpPr/>
            <p:nvPr/>
          </p:nvGrpSpPr>
          <p:grpSpPr>
            <a:xfrm>
              <a:off x="1081334" y="0"/>
              <a:ext cx="533401" cy="533400"/>
              <a:chOff x="0" y="0"/>
              <a:chExt cx="533400" cy="533400"/>
            </a:xfrm>
          </p:grpSpPr>
          <p:sp>
            <p:nvSpPr>
              <p:cNvPr id="865" name="Shape 865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66" name="Shape 866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870" name="Group 870"/>
            <p:cNvGrpSpPr/>
            <p:nvPr/>
          </p:nvGrpSpPr>
          <p:grpSpPr>
            <a:xfrm>
              <a:off x="541867" y="832718"/>
              <a:ext cx="533401" cy="533401"/>
              <a:chOff x="0" y="0"/>
              <a:chExt cx="533400" cy="533400"/>
            </a:xfrm>
          </p:grpSpPr>
          <p:sp>
            <p:nvSpPr>
              <p:cNvPr id="868" name="Shape 868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4">
                  <a:lumOff val="28000"/>
                </a:schemeClr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9" name="Shape 869"/>
              <p:cNvSpPr/>
              <p:nvPr/>
            </p:nvSpPr>
            <p:spPr>
              <a:xfrm>
                <a:off x="91772" y="36830"/>
                <a:ext cx="34985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2</a:t>
                </a:r>
              </a:p>
            </p:txBody>
          </p:sp>
        </p:grpSp>
        <p:sp>
          <p:nvSpPr>
            <p:cNvPr id="882" name="Shape 882"/>
            <p:cNvSpPr/>
            <p:nvPr/>
          </p:nvSpPr>
          <p:spPr>
            <a:xfrm>
              <a:off x="421419" y="511838"/>
              <a:ext cx="230558" cy="34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963318" y="502709"/>
              <a:ext cx="231821" cy="35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874" name="Shape 874"/>
          <p:cNvSpPr/>
          <p:nvPr/>
        </p:nvSpPr>
        <p:spPr>
          <a:xfrm>
            <a:off x="7982253" y="4685665"/>
            <a:ext cx="79016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BC313"/>
                </a:solidFill>
              </a:defRPr>
            </a:lvl1pPr>
          </a:lstStyle>
          <a:p>
            <a:r>
              <a:t>Active!</a:t>
            </a:r>
          </a:p>
        </p:txBody>
      </p:sp>
      <p:sp>
        <p:nvSpPr>
          <p:cNvPr id="875" name="Shape 875"/>
          <p:cNvSpPr/>
          <p:nvPr/>
        </p:nvSpPr>
        <p:spPr>
          <a:xfrm>
            <a:off x="10061058" y="3857879"/>
            <a:ext cx="79016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BC313"/>
                </a:solidFill>
              </a:defRPr>
            </a:lvl1pPr>
          </a:lstStyle>
          <a:p>
            <a:r>
              <a:t>Active!</a:t>
            </a:r>
          </a:p>
        </p:txBody>
      </p:sp>
      <p:sp>
        <p:nvSpPr>
          <p:cNvPr id="876" name="Shape 876"/>
          <p:cNvSpPr/>
          <p:nvPr/>
        </p:nvSpPr>
        <p:spPr>
          <a:xfrm>
            <a:off x="8082322" y="6170229"/>
            <a:ext cx="226423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BC313"/>
                </a:solidFill>
              </a:defRPr>
            </a:lvl1pPr>
          </a:lstStyle>
          <a:p>
            <a:r>
              <a:t>So this path is active!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" grpId="1" build="p" bldLvl="5" animBg="1" advAuto="0"/>
      <p:bldP spid="792" grpId="8" animBg="1" advAuto="0"/>
      <p:bldP spid="798" grpId="11" animBg="1" advAuto="0"/>
      <p:bldP spid="804" grpId="7" animBg="1" advAuto="0"/>
      <p:bldP spid="810" grpId="12" animBg="1" advAuto="0"/>
      <p:bldP spid="816" grpId="13" animBg="1" advAuto="0"/>
      <p:bldP spid="822" grpId="10" animBg="1" advAuto="0"/>
      <p:bldP spid="830" grpId="9" animBg="1" advAuto="0"/>
      <p:bldP spid="831" grpId="6" animBg="1" advAuto="0"/>
      <p:bldP spid="832" grpId="4" animBg="1" advAuto="0"/>
      <p:bldP spid="833" grpId="5" animBg="1" advAuto="0"/>
      <p:bldP spid="861" grpId="2" animBg="1" advAuto="0"/>
      <p:bldP spid="873" grpId="3" animBg="1" advAuto="0"/>
      <p:bldP spid="874" grpId="14" animBg="1" advAuto="0"/>
      <p:bldP spid="875" grpId="15" animBg="1" advAuto="0"/>
      <p:bldP spid="876" grpId="16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D-Separation: Full picture</a:t>
            </a:r>
          </a:p>
        </p:txBody>
      </p:sp>
      <p:sp>
        <p:nvSpPr>
          <p:cNvPr id="888" name="Shape 888"/>
          <p:cNvSpPr>
            <a:spLocks noGrp="1"/>
          </p:cNvSpPr>
          <p:nvPr>
            <p:ph type="body" idx="1"/>
          </p:nvPr>
        </p:nvSpPr>
        <p:spPr>
          <a:xfrm>
            <a:off x="369342" y="1384648"/>
            <a:ext cx="9157280" cy="4729165"/>
          </a:xfrm>
          <a:prstGeom prst="rect">
            <a:avLst/>
          </a:prstGeom>
        </p:spPr>
        <p:txBody>
          <a:bodyPr/>
          <a:lstStyle/>
          <a:p>
            <a:pPr marL="339453" indent="-339453" defTabSz="905255">
              <a:defRPr sz="3168"/>
            </a:pPr>
            <a:r>
              <a:t>Goal: determine whether two variables X and Y are conditionally independent given a set of conditional variables Z</a:t>
            </a:r>
          </a:p>
          <a:p>
            <a:pPr marL="339453" indent="-339453" defTabSz="905255">
              <a:defRPr sz="3168"/>
            </a:pPr>
            <a:endParaRPr/>
          </a:p>
          <a:p>
            <a:pPr marL="339453" indent="-339453" defTabSz="905255">
              <a:defRPr sz="3168"/>
            </a:pPr>
            <a:r>
              <a:t>Steps:</a:t>
            </a:r>
          </a:p>
          <a:p>
            <a:pPr marL="767614" lvl="1" indent="-264694" defTabSz="905255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1979">
                <a:solidFill>
                  <a:srgbClr val="000000"/>
                </a:solidFill>
              </a:defRPr>
            </a:pPr>
            <a:r>
              <a:t>Shade all nodes corresponding to variables in set Z</a:t>
            </a:r>
          </a:p>
          <a:p>
            <a:pPr marL="767614" lvl="1" indent="-264694" defTabSz="905255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1979">
                <a:solidFill>
                  <a:srgbClr val="000000"/>
                </a:solidFill>
              </a:defRPr>
            </a:pPr>
            <a:r>
              <a:t>Enumerate all candidate paths (ignoring direction of edges) from X to Z</a:t>
            </a:r>
          </a:p>
          <a:p>
            <a:pPr marL="767614" lvl="1" indent="-264694" defTabSz="905255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1979">
                <a:solidFill>
                  <a:srgbClr val="000000"/>
                </a:solidFill>
              </a:defRPr>
            </a:pPr>
            <a:r>
              <a:t>For each path:</a:t>
            </a:r>
          </a:p>
          <a:p>
            <a:pPr marL="1270534" lvl="2" indent="-264694" defTabSz="905255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1979">
                <a:solidFill>
                  <a:srgbClr val="000000"/>
                </a:solidFill>
              </a:defRPr>
            </a:pPr>
            <a:r>
              <a:t>Decompose the path into triples</a:t>
            </a:r>
          </a:p>
          <a:p>
            <a:pPr marL="1270534" lvl="2" indent="-264694" defTabSz="905255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1979">
                <a:solidFill>
                  <a:srgbClr val="000000"/>
                </a:solidFill>
              </a:defRPr>
            </a:pPr>
            <a:r>
              <a:t>If all triples are active, this path is active and d-connects them</a:t>
            </a:r>
          </a:p>
          <a:p>
            <a:pPr marL="767614" lvl="1" indent="-264694" defTabSz="905255">
              <a:lnSpc>
                <a:spcPct val="90000"/>
              </a:lnSpc>
              <a:spcBef>
                <a:spcPts val="400"/>
              </a:spcBef>
              <a:buClrTx/>
              <a:buFontTx/>
              <a:buAutoNum type="arabicPeriod"/>
              <a:defRPr sz="1979">
                <a:solidFill>
                  <a:srgbClr val="000000"/>
                </a:solidFill>
              </a:defRPr>
            </a:pPr>
            <a:r>
              <a:t>If no path is active, they are d-separated</a:t>
            </a:r>
          </a:p>
        </p:txBody>
      </p:sp>
      <p:sp>
        <p:nvSpPr>
          <p:cNvPr id="889" name="Shape 8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grpSp>
        <p:nvGrpSpPr>
          <p:cNvPr id="920" name="Group 920"/>
          <p:cNvGrpSpPr/>
          <p:nvPr/>
        </p:nvGrpSpPr>
        <p:grpSpPr>
          <a:xfrm>
            <a:off x="9417532" y="2310396"/>
            <a:ext cx="2490938" cy="3651184"/>
            <a:chOff x="0" y="0"/>
            <a:chExt cx="2490937" cy="3651182"/>
          </a:xfrm>
        </p:grpSpPr>
        <p:grpSp>
          <p:nvGrpSpPr>
            <p:cNvPr id="892" name="Group 892"/>
            <p:cNvGrpSpPr/>
            <p:nvPr/>
          </p:nvGrpSpPr>
          <p:grpSpPr>
            <a:xfrm>
              <a:off x="1181100" y="2341663"/>
              <a:ext cx="533400" cy="533401"/>
              <a:chOff x="0" y="0"/>
              <a:chExt cx="533400" cy="533400"/>
            </a:xfrm>
          </p:grpSpPr>
          <p:sp>
            <p:nvSpPr>
              <p:cNvPr id="890" name="Shape 890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65032" y="36829"/>
                <a:ext cx="40333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2</a:t>
                </a:r>
              </a:p>
            </p:txBody>
          </p:sp>
        </p:grpSp>
        <p:grpSp>
          <p:nvGrpSpPr>
            <p:cNvPr id="895" name="Group 895"/>
            <p:cNvGrpSpPr/>
            <p:nvPr/>
          </p:nvGrpSpPr>
          <p:grpSpPr>
            <a:xfrm>
              <a:off x="570706" y="1130647"/>
              <a:ext cx="533401" cy="533401"/>
              <a:chOff x="0" y="0"/>
              <a:chExt cx="533400" cy="533400"/>
            </a:xfrm>
          </p:grpSpPr>
          <p:sp>
            <p:nvSpPr>
              <p:cNvPr id="893" name="Shape 893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4" name="Shape 894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A</a:t>
                </a:r>
              </a:p>
            </p:txBody>
          </p:sp>
        </p:grpSp>
        <p:sp>
          <p:nvSpPr>
            <p:cNvPr id="921" name="Shape 921"/>
            <p:cNvSpPr/>
            <p:nvPr/>
          </p:nvSpPr>
          <p:spPr>
            <a:xfrm>
              <a:off x="963961" y="1648432"/>
              <a:ext cx="357497" cy="70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899" name="Group 899"/>
            <p:cNvGrpSpPr/>
            <p:nvPr/>
          </p:nvGrpSpPr>
          <p:grpSpPr>
            <a:xfrm>
              <a:off x="1957537" y="1130647"/>
              <a:ext cx="533401" cy="533401"/>
              <a:chOff x="0" y="0"/>
              <a:chExt cx="533400" cy="533400"/>
            </a:xfrm>
          </p:grpSpPr>
          <p:sp>
            <p:nvSpPr>
              <p:cNvPr id="897" name="Shape 897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98" name="Shape 898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sp>
          <p:nvSpPr>
            <p:cNvPr id="922" name="Shape 922"/>
            <p:cNvSpPr/>
            <p:nvPr/>
          </p:nvSpPr>
          <p:spPr>
            <a:xfrm>
              <a:off x="1599281" y="1634076"/>
              <a:ext cx="473179" cy="73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903" name="Group 903"/>
            <p:cNvGrpSpPr/>
            <p:nvPr/>
          </p:nvGrpSpPr>
          <p:grpSpPr>
            <a:xfrm>
              <a:off x="0" y="2339729"/>
              <a:ext cx="533400" cy="533401"/>
              <a:chOff x="0" y="0"/>
              <a:chExt cx="533400" cy="533400"/>
            </a:xfrm>
          </p:grpSpPr>
          <p:sp>
            <p:nvSpPr>
              <p:cNvPr id="901" name="Shape 901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2" name="Shape 902"/>
              <p:cNvSpPr/>
              <p:nvPr/>
            </p:nvSpPr>
            <p:spPr>
              <a:xfrm>
                <a:off x="65032" y="36829"/>
                <a:ext cx="403336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t>Z</a:t>
                </a:r>
                <a:r>
                  <a:rPr baseline="-5999"/>
                  <a:t>1</a:t>
                </a:r>
              </a:p>
            </p:txBody>
          </p:sp>
        </p:grpSp>
        <p:sp>
          <p:nvSpPr>
            <p:cNvPr id="923" name="Shape 923"/>
            <p:cNvSpPr/>
            <p:nvPr/>
          </p:nvSpPr>
          <p:spPr>
            <a:xfrm>
              <a:off x="386526" y="1651610"/>
              <a:ext cx="330865" cy="70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907" name="Group 907"/>
            <p:cNvGrpSpPr/>
            <p:nvPr/>
          </p:nvGrpSpPr>
          <p:grpSpPr>
            <a:xfrm>
              <a:off x="572294" y="0"/>
              <a:ext cx="533401" cy="533400"/>
              <a:chOff x="0" y="0"/>
              <a:chExt cx="533400" cy="533400"/>
            </a:xfrm>
          </p:grpSpPr>
          <p:sp>
            <p:nvSpPr>
              <p:cNvPr id="905" name="Shape 905"/>
              <p:cNvSpPr/>
              <p:nvPr/>
            </p:nvSpPr>
            <p:spPr>
              <a:xfrm>
                <a:off x="0" y="0"/>
                <a:ext cx="533400" cy="53340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06" name="Shape 906"/>
              <p:cNvSpPr/>
              <p:nvPr/>
            </p:nvSpPr>
            <p:spPr>
              <a:xfrm>
                <a:off x="112980" y="36829"/>
                <a:ext cx="30744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400" i="1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sp>
          <p:nvSpPr>
            <p:cNvPr id="924" name="Shape 924"/>
            <p:cNvSpPr/>
            <p:nvPr/>
          </p:nvSpPr>
          <p:spPr>
            <a:xfrm>
              <a:off x="837800" y="547687"/>
              <a:ext cx="800" cy="56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61907" y="3191442"/>
              <a:ext cx="155258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4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Z = {Z</a:t>
              </a:r>
              <a:r>
                <a:rPr baseline="-5999"/>
                <a:t>1, </a:t>
              </a:r>
              <a:r>
                <a:t>Z</a:t>
              </a:r>
              <a:r>
                <a:rPr baseline="-5999"/>
                <a:t>2</a:t>
              </a:r>
              <a:r>
                <a:t>}</a:t>
              </a:r>
            </a:p>
          </p:txBody>
        </p:sp>
        <p:grpSp>
          <p:nvGrpSpPr>
            <p:cNvPr id="916" name="Group 916"/>
            <p:cNvGrpSpPr/>
            <p:nvPr/>
          </p:nvGrpSpPr>
          <p:grpSpPr>
            <a:xfrm>
              <a:off x="6449" y="2336370"/>
              <a:ext cx="1714501" cy="538694"/>
              <a:chOff x="0" y="0"/>
              <a:chExt cx="1714500" cy="538693"/>
            </a:xfrm>
          </p:grpSpPr>
          <p:grpSp>
            <p:nvGrpSpPr>
              <p:cNvPr id="912" name="Group 912"/>
              <p:cNvGrpSpPr/>
              <p:nvPr/>
            </p:nvGrpSpPr>
            <p:grpSpPr>
              <a:xfrm>
                <a:off x="0" y="0"/>
                <a:ext cx="533400" cy="533400"/>
                <a:chOff x="0" y="0"/>
                <a:chExt cx="533400" cy="533400"/>
              </a:xfrm>
            </p:grpSpPr>
            <p:sp>
              <p:nvSpPr>
                <p:cNvPr id="910" name="Shape 910"/>
                <p:cNvSpPr/>
                <p:nvPr/>
              </p:nvSpPr>
              <p:spPr>
                <a:xfrm>
                  <a:off x="0" y="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Off val="28000"/>
                  </a:schemeClr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911" name="Shape 911"/>
                <p:cNvSpPr/>
                <p:nvPr/>
              </p:nvSpPr>
              <p:spPr>
                <a:xfrm>
                  <a:off x="91772" y="36830"/>
                  <a:ext cx="349856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i="1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r>
                    <a:t>Z</a:t>
                  </a:r>
                  <a:r>
                    <a:rPr baseline="-5999"/>
                    <a:t>1</a:t>
                  </a:r>
                </a:p>
              </p:txBody>
            </p:sp>
          </p:grpSp>
          <p:grpSp>
            <p:nvGrpSpPr>
              <p:cNvPr id="915" name="Group 915"/>
              <p:cNvGrpSpPr/>
              <p:nvPr/>
            </p:nvGrpSpPr>
            <p:grpSpPr>
              <a:xfrm>
                <a:off x="1181100" y="5293"/>
                <a:ext cx="533400" cy="533401"/>
                <a:chOff x="0" y="0"/>
                <a:chExt cx="533400" cy="533400"/>
              </a:xfrm>
            </p:grpSpPr>
            <p:sp>
              <p:nvSpPr>
                <p:cNvPr id="913" name="Shape 913"/>
                <p:cNvSpPr/>
                <p:nvPr/>
              </p:nvSpPr>
              <p:spPr>
                <a:xfrm>
                  <a:off x="0" y="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Off val="28000"/>
                  </a:schemeClr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baseline="-25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914" name="Shape 914"/>
                <p:cNvSpPr/>
                <p:nvPr/>
              </p:nvSpPr>
              <p:spPr>
                <a:xfrm>
                  <a:off x="91772" y="36830"/>
                  <a:ext cx="349856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2400" i="1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r>
                    <a:t>Z</a:t>
                  </a:r>
                  <a:r>
                    <a:rPr baseline="-5999"/>
                    <a:t>2</a:t>
                  </a:r>
                </a:p>
              </p:txBody>
            </p:sp>
          </p:grpSp>
        </p:grpSp>
        <p:sp>
          <p:nvSpPr>
            <p:cNvPr id="925" name="Shape 925"/>
            <p:cNvSpPr/>
            <p:nvPr/>
          </p:nvSpPr>
          <p:spPr>
            <a:xfrm>
              <a:off x="837800" y="547687"/>
              <a:ext cx="800" cy="56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963961" y="1648432"/>
              <a:ext cx="357497" cy="70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1599281" y="1634076"/>
              <a:ext cx="473179" cy="73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8575" cap="flat">
              <a:solidFill>
                <a:srgbClr val="EC3A00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" grpId="1" build="p" bldLvl="5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Active / Inactive Paths</a:t>
            </a:r>
          </a:p>
        </p:txBody>
      </p:sp>
      <p:sp>
        <p:nvSpPr>
          <p:cNvPr id="932" name="Shape 932"/>
          <p:cNvSpPr>
            <a:spLocks noGrp="1"/>
          </p:cNvSpPr>
          <p:nvPr>
            <p:ph type="body" idx="1"/>
          </p:nvPr>
        </p:nvSpPr>
        <p:spPr>
          <a:xfrm>
            <a:off x="144780" y="1447800"/>
            <a:ext cx="7551419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2595" indent="-332595" defTabSz="886968">
              <a:lnSpc>
                <a:spcPct val="80000"/>
              </a:lnSpc>
              <a:spcBef>
                <a:spcPts val="500"/>
              </a:spcBef>
              <a:defRPr sz="2328"/>
            </a:pPr>
            <a:r>
              <a:t>Question: Are X and Y conditionally independent given evidence variables {Z}?</a:t>
            </a:r>
            <a:endParaRPr sz="1358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Yes, if X and Y “d-separated” by Z</a:t>
            </a:r>
            <a:endParaRPr sz="2716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Consider all (undirected) paths from X to Y</a:t>
            </a:r>
            <a:endParaRPr sz="873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No active paths = independence!</a:t>
            </a:r>
            <a:endParaRPr sz="2716"/>
          </a:p>
          <a:p>
            <a:pPr marL="1108653" lvl="2" indent="-221731" defTabSz="886968">
              <a:lnSpc>
                <a:spcPct val="80000"/>
              </a:lnSpc>
              <a:spcBef>
                <a:spcPts val="500"/>
              </a:spcBef>
              <a:defRPr sz="1358">
                <a:solidFill>
                  <a:srgbClr val="000000"/>
                </a:solidFill>
              </a:defRPr>
            </a:pPr>
            <a:endParaRPr sz="2716"/>
          </a:p>
          <a:p>
            <a:pPr marL="332595" indent="-332595" defTabSz="886968">
              <a:lnSpc>
                <a:spcPct val="80000"/>
              </a:lnSpc>
              <a:defRPr sz="2328"/>
            </a:pPr>
            <a:endParaRPr sz="2716"/>
          </a:p>
          <a:p>
            <a:pPr marL="332595" indent="-332595" defTabSz="886968">
              <a:lnSpc>
                <a:spcPct val="80000"/>
              </a:lnSpc>
              <a:spcBef>
                <a:spcPts val="500"/>
              </a:spcBef>
              <a:defRPr sz="2328"/>
            </a:pPr>
            <a:r>
              <a:t>A path is active if each triple is active:</a:t>
            </a:r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Causal chain A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</a:t>
            </a:r>
            <a:r>
              <a:t>B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</a:t>
            </a:r>
            <a:r>
              <a:t>C where B is unobserved (either direction)</a:t>
            </a:r>
            <a:endParaRPr sz="2716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Common cause A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← </a:t>
            </a:r>
            <a:r>
              <a:t>B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</a:t>
            </a:r>
            <a:r>
              <a:t>C where B is unobserved</a:t>
            </a:r>
            <a:endParaRPr sz="2716"/>
          </a:p>
          <a:p>
            <a:pPr marL="720625" lvl="1" indent="-277164" defTabSz="886968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1746">
                <a:solidFill>
                  <a:srgbClr val="000000"/>
                </a:solidFill>
              </a:defRPr>
            </a:pPr>
            <a:r>
              <a:t>Common effect (aka v-structure)</a:t>
            </a:r>
            <a:endParaRPr sz="2716"/>
          </a:p>
          <a:p>
            <a:pPr marL="277164" lvl="1" indent="166295" defTabSz="886968">
              <a:lnSpc>
                <a:spcPct val="80000"/>
              </a:lnSpc>
              <a:spcBef>
                <a:spcPts val="400"/>
              </a:spcBef>
              <a:buSzTx/>
              <a:buNone/>
              <a:defRPr sz="1746">
                <a:solidFill>
                  <a:srgbClr val="000000"/>
                </a:solidFill>
              </a:defRPr>
            </a:pPr>
            <a:r>
              <a:t>	A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</a:t>
            </a:r>
            <a:r>
              <a:t>B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← </a:t>
            </a:r>
            <a:r>
              <a:t>C where B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or one of its descendents</a:t>
            </a:r>
            <a:r>
              <a:t> is observed</a:t>
            </a:r>
            <a:endParaRPr sz="2716"/>
          </a:p>
          <a:p>
            <a:pPr marL="277164" lvl="1" indent="166295" defTabSz="886968">
              <a:lnSpc>
                <a:spcPct val="80000"/>
              </a:lnSpc>
              <a:spcBef>
                <a:spcPts val="200"/>
              </a:spcBef>
              <a:buSzTx/>
              <a:buNone/>
              <a:defRPr sz="970">
                <a:solidFill>
                  <a:srgbClr val="000000"/>
                </a:solidFill>
              </a:defRPr>
            </a:pPr>
            <a:r>
              <a:t>	</a:t>
            </a:r>
            <a:endParaRPr sz="2716"/>
          </a:p>
          <a:p>
            <a:pPr marL="332595" indent="-332595" defTabSz="886968">
              <a:lnSpc>
                <a:spcPct val="80000"/>
              </a:lnSpc>
              <a:defRPr sz="2328"/>
            </a:pPr>
            <a:endParaRPr sz="2716"/>
          </a:p>
          <a:p>
            <a:pPr marL="332595" indent="-332595" defTabSz="886968">
              <a:lnSpc>
                <a:spcPct val="80000"/>
              </a:lnSpc>
              <a:spcBef>
                <a:spcPts val="500"/>
              </a:spcBef>
              <a:defRPr sz="2328"/>
            </a:pPr>
            <a:r>
              <a:t>All it takes to block a path is a single inactive segment</a:t>
            </a:r>
            <a:endParaRPr sz="1746"/>
          </a:p>
          <a:p>
            <a:pPr marL="277164" lvl="1" indent="166295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746">
                <a:solidFill>
                  <a:srgbClr val="000000"/>
                </a:solidFill>
              </a:defRPr>
            </a:pPr>
            <a:endParaRPr sz="1746"/>
          </a:p>
          <a:p>
            <a:pPr marL="277164" lvl="1" indent="166295" defTabSz="886968">
              <a:lnSpc>
                <a:spcPct val="80000"/>
              </a:lnSpc>
              <a:spcBef>
                <a:spcPts val="400"/>
              </a:spcBef>
              <a:buSzTx/>
              <a:buNone/>
              <a:defRPr sz="1746">
                <a:solidFill>
                  <a:srgbClr val="000000"/>
                </a:solidFill>
              </a:defRPr>
            </a:pPr>
            <a:r>
              <a:t>	</a:t>
            </a:r>
          </a:p>
        </p:txBody>
      </p:sp>
      <p:grpSp>
        <p:nvGrpSpPr>
          <p:cNvPr id="938" name="Group 938"/>
          <p:cNvGrpSpPr/>
          <p:nvPr/>
        </p:nvGrpSpPr>
        <p:grpSpPr>
          <a:xfrm>
            <a:off x="7620000" y="2041525"/>
            <a:ext cx="1600200" cy="320676"/>
            <a:chOff x="0" y="0"/>
            <a:chExt cx="1600199" cy="320675"/>
          </a:xfrm>
        </p:grpSpPr>
        <p:sp>
          <p:nvSpPr>
            <p:cNvPr id="933" name="Shape 933"/>
            <p:cNvSpPr/>
            <p:nvPr/>
          </p:nvSpPr>
          <p:spPr>
            <a:xfrm>
              <a:off x="0" y="0"/>
              <a:ext cx="320041" cy="32067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40080" y="0"/>
              <a:ext cx="320041" cy="32067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1280159" y="0"/>
              <a:ext cx="320041" cy="32067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320040" y="160337"/>
              <a:ext cx="320041" cy="133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960120" y="160337"/>
              <a:ext cx="320041" cy="133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44" name="Group 944"/>
          <p:cNvGrpSpPr/>
          <p:nvPr/>
        </p:nvGrpSpPr>
        <p:grpSpPr>
          <a:xfrm>
            <a:off x="9982200" y="2041525"/>
            <a:ext cx="1600200" cy="320676"/>
            <a:chOff x="0" y="0"/>
            <a:chExt cx="1600199" cy="320675"/>
          </a:xfrm>
        </p:grpSpPr>
        <p:sp>
          <p:nvSpPr>
            <p:cNvPr id="939" name="Shape 939"/>
            <p:cNvSpPr/>
            <p:nvPr/>
          </p:nvSpPr>
          <p:spPr>
            <a:xfrm>
              <a:off x="0" y="0"/>
              <a:ext cx="320041" cy="32067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639763" y="0"/>
              <a:ext cx="320677" cy="320676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1280159" y="0"/>
              <a:ext cx="320041" cy="32067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320040" y="160337"/>
              <a:ext cx="320041" cy="133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960120" y="160337"/>
              <a:ext cx="320041" cy="133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0" name="Group 950"/>
          <p:cNvGrpSpPr/>
          <p:nvPr/>
        </p:nvGrpSpPr>
        <p:grpSpPr>
          <a:xfrm>
            <a:off x="7620000" y="2776538"/>
            <a:ext cx="1600200" cy="576263"/>
            <a:chOff x="0" y="0"/>
            <a:chExt cx="1600199" cy="576262"/>
          </a:xfrm>
        </p:grpSpPr>
        <p:sp>
          <p:nvSpPr>
            <p:cNvPr id="945" name="Shape 945"/>
            <p:cNvSpPr/>
            <p:nvPr/>
          </p:nvSpPr>
          <p:spPr>
            <a:xfrm>
              <a:off x="0" y="256116"/>
              <a:ext cx="320041" cy="320147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640080" y="-1"/>
              <a:ext cx="320041" cy="320147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1280159" y="256116"/>
              <a:ext cx="320041" cy="320147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 flipH="1">
              <a:off x="273172" y="160072"/>
              <a:ext cx="366908" cy="14292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960120" y="160072"/>
              <a:ext cx="366908" cy="14292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6" name="Group 956"/>
          <p:cNvGrpSpPr/>
          <p:nvPr/>
        </p:nvGrpSpPr>
        <p:grpSpPr>
          <a:xfrm>
            <a:off x="9982200" y="2776538"/>
            <a:ext cx="1600200" cy="576263"/>
            <a:chOff x="0" y="0"/>
            <a:chExt cx="1600199" cy="576262"/>
          </a:xfrm>
        </p:grpSpPr>
        <p:sp>
          <p:nvSpPr>
            <p:cNvPr id="951" name="Shape 951"/>
            <p:cNvSpPr/>
            <p:nvPr/>
          </p:nvSpPr>
          <p:spPr>
            <a:xfrm>
              <a:off x="0" y="256116"/>
              <a:ext cx="320041" cy="320147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639763" y="-1"/>
              <a:ext cx="320677" cy="320675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1280159" y="256116"/>
              <a:ext cx="320041" cy="320147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 flipH="1">
              <a:off x="273172" y="160072"/>
              <a:ext cx="366908" cy="14292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960120" y="160072"/>
              <a:ext cx="366908" cy="14292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62" name="Group 962"/>
          <p:cNvGrpSpPr/>
          <p:nvPr/>
        </p:nvGrpSpPr>
        <p:grpSpPr>
          <a:xfrm>
            <a:off x="9982200" y="4084637"/>
            <a:ext cx="1600200" cy="639762"/>
            <a:chOff x="0" y="0"/>
            <a:chExt cx="1600199" cy="639761"/>
          </a:xfrm>
        </p:grpSpPr>
        <p:sp>
          <p:nvSpPr>
            <p:cNvPr id="957" name="Shape 957"/>
            <p:cNvSpPr/>
            <p:nvPr/>
          </p:nvSpPr>
          <p:spPr>
            <a:xfrm>
              <a:off x="0" y="0"/>
              <a:ext cx="320041" cy="31988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640080" y="319881"/>
              <a:ext cx="320041" cy="31988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280159" y="0"/>
              <a:ext cx="320041" cy="31988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320040" y="159940"/>
              <a:ext cx="366909" cy="20678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 flipH="1">
              <a:off x="913251" y="159940"/>
              <a:ext cx="366909" cy="20678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68" name="Group 968"/>
          <p:cNvGrpSpPr/>
          <p:nvPr/>
        </p:nvGrpSpPr>
        <p:grpSpPr>
          <a:xfrm>
            <a:off x="7620000" y="4084637"/>
            <a:ext cx="1600200" cy="639763"/>
            <a:chOff x="0" y="0"/>
            <a:chExt cx="1600199" cy="639761"/>
          </a:xfrm>
        </p:grpSpPr>
        <p:sp>
          <p:nvSpPr>
            <p:cNvPr id="963" name="Shape 963"/>
            <p:cNvSpPr/>
            <p:nvPr/>
          </p:nvSpPr>
          <p:spPr>
            <a:xfrm>
              <a:off x="0" y="0"/>
              <a:ext cx="320041" cy="31988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39763" y="320675"/>
              <a:ext cx="320677" cy="319087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1280159" y="0"/>
              <a:ext cx="320041" cy="31988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320040" y="159940"/>
              <a:ext cx="366909" cy="20678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 flipH="1">
              <a:off x="913251" y="159940"/>
              <a:ext cx="366909" cy="20678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76" name="Group 976"/>
          <p:cNvGrpSpPr/>
          <p:nvPr/>
        </p:nvGrpSpPr>
        <p:grpSpPr>
          <a:xfrm>
            <a:off x="7620000" y="5029200"/>
            <a:ext cx="1600200" cy="1600201"/>
            <a:chOff x="0" y="0"/>
            <a:chExt cx="1600199" cy="1600200"/>
          </a:xfrm>
        </p:grpSpPr>
        <p:sp>
          <p:nvSpPr>
            <p:cNvPr id="969" name="Shape 969"/>
            <p:cNvSpPr/>
            <p:nvPr/>
          </p:nvSpPr>
          <p:spPr>
            <a:xfrm>
              <a:off x="0" y="0"/>
              <a:ext cx="320041" cy="32004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1280159" y="0"/>
              <a:ext cx="320041" cy="32004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320040" y="160020"/>
              <a:ext cx="366909" cy="20688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 flipH="1">
              <a:off x="913251" y="160020"/>
              <a:ext cx="366909" cy="20688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639763" y="1279524"/>
              <a:ext cx="320677" cy="320677"/>
            </a:xfrm>
            <a:prstGeom prst="ellipse">
              <a:avLst/>
            </a:prstGeom>
            <a:solidFill>
              <a:srgbClr val="B3B3B3"/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640080" y="320040"/>
              <a:ext cx="320041" cy="32004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647450" y="639763"/>
              <a:ext cx="348687" cy="63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21600" extrusionOk="0">
                  <a:moveTo>
                    <a:pt x="7869" y="0"/>
                  </a:moveTo>
                  <a:cubicBezTo>
                    <a:pt x="14044" y="2717"/>
                    <a:pt x="20220" y="5433"/>
                    <a:pt x="18967" y="7600"/>
                  </a:cubicBezTo>
                  <a:cubicBezTo>
                    <a:pt x="17714" y="9767"/>
                    <a:pt x="2081" y="10667"/>
                    <a:pt x="350" y="13000"/>
                  </a:cubicBezTo>
                  <a:cubicBezTo>
                    <a:pt x="-1380" y="15333"/>
                    <a:pt x="3602" y="18467"/>
                    <a:pt x="8585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977" name="Shape 977"/>
          <p:cNvSpPr/>
          <p:nvPr/>
        </p:nvSpPr>
        <p:spPr>
          <a:xfrm flipH="1">
            <a:off x="9601199" y="1600200"/>
            <a:ext cx="1590" cy="4954589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7620000" y="1371600"/>
            <a:ext cx="16002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Active Triples</a:t>
            </a:r>
          </a:p>
        </p:txBody>
      </p:sp>
      <p:sp>
        <p:nvSpPr>
          <p:cNvPr id="979" name="Shape 979"/>
          <p:cNvSpPr/>
          <p:nvPr/>
        </p:nvSpPr>
        <p:spPr>
          <a:xfrm>
            <a:off x="9982200" y="1371600"/>
            <a:ext cx="1752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Inactive Triples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imag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1400" y="3227773"/>
            <a:ext cx="4583532" cy="3384164"/>
          </a:xfrm>
          <a:prstGeom prst="rect">
            <a:avLst/>
          </a:prstGeom>
          <a:ln w="12700">
            <a:miter lim="400000"/>
          </a:ln>
        </p:spPr>
      </p:pic>
      <p:sp>
        <p:nvSpPr>
          <p:cNvPr id="982" name="Shape 98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10591800" cy="46783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Query:	</a:t>
            </a:r>
            <a:endParaRPr sz="1200"/>
          </a:p>
          <a:p>
            <a:pPr>
              <a:defRPr sz="1600"/>
            </a:pPr>
            <a:endParaRPr sz="1200"/>
          </a:p>
          <a:p>
            <a:pPr>
              <a:spcBef>
                <a:spcPts val="600"/>
              </a:spcBef>
              <a:defRPr sz="2800"/>
            </a:pPr>
            <a:r>
              <a:t>Check all (undirected!) paths between        and </a:t>
            </a:r>
          </a:p>
          <a:p>
            <a:pPr marL="3428829" lvl="7" indent="-228588">
              <a:spcBef>
                <a:spcPts val="400"/>
              </a:spcBef>
              <a:defRPr sz="600">
                <a:solidFill>
                  <a:srgbClr val="000000"/>
                </a:solidFill>
              </a:defRPr>
            </a:pPr>
            <a:endParaRPr/>
          </a:p>
          <a:p>
            <a:pPr marL="742912" lvl="1" indent="-285737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r>
              <a:t>If one or more active, then independence not guaranteed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   </a:t>
            </a: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endParaRPr/>
          </a:p>
          <a:p>
            <a:pPr marL="742912" lvl="1" indent="-285737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  <a:r>
              <a:t>Otherwise (i.e. if all paths are inactive),</a:t>
            </a:r>
            <a:endParaRPr sz="2800"/>
          </a:p>
          <a:p>
            <a:pPr marL="0" lvl="1" indent="457176">
              <a:spcBef>
                <a:spcPts val="5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    then independence is guaranteed</a:t>
            </a:r>
          </a:p>
        </p:txBody>
      </p:sp>
      <p:sp>
        <p:nvSpPr>
          <p:cNvPr id="983" name="Shape 9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D-Separation</a:t>
            </a:r>
          </a:p>
        </p:txBody>
      </p:sp>
      <p:pic>
        <p:nvPicPr>
          <p:cNvPr id="984" name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1447800"/>
            <a:ext cx="47625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9800" y="3429000"/>
            <a:ext cx="4511675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986" name="Shape 986"/>
          <p:cNvSpPr/>
          <p:nvPr/>
        </p:nvSpPr>
        <p:spPr>
          <a:xfrm>
            <a:off x="7299566" y="1219200"/>
            <a:ext cx="414918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?</a:t>
            </a:r>
          </a:p>
        </p:txBody>
      </p:sp>
      <p:pic>
        <p:nvPicPr>
          <p:cNvPr id="987" name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5503862"/>
            <a:ext cx="4343400" cy="43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8" name="image44.png" descr="TP_tm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9" name="image45.png" descr="TP_tm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72400" y="2247900"/>
            <a:ext cx="4953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990" name="Shape 990"/>
          <p:cNvSpPr/>
          <p:nvPr/>
        </p:nvSpPr>
        <p:spPr>
          <a:xfrm>
            <a:off x="2895599" y="3429000"/>
            <a:ext cx="381001" cy="3810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993" name="Shape 993"/>
          <p:cNvSpPr/>
          <p:nvPr/>
        </p:nvSpPr>
        <p:spPr>
          <a:xfrm>
            <a:off x="4972050" y="2438400"/>
            <a:ext cx="15240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</a:t>
            </a:r>
          </a:p>
        </p:txBody>
      </p:sp>
      <p:pic>
        <p:nvPicPr>
          <p:cNvPr id="994" name="image46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3563" y="2578100"/>
            <a:ext cx="981076" cy="261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image47.png" descr="txp_fi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6100" y="3181350"/>
            <a:ext cx="1347788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996" name="Shape 996"/>
          <p:cNvSpPr/>
          <p:nvPr/>
        </p:nvSpPr>
        <p:spPr>
          <a:xfrm>
            <a:off x="6096000" y="4267200"/>
            <a:ext cx="1447800" cy="2286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999" name="Group 999"/>
          <p:cNvGrpSpPr/>
          <p:nvPr/>
        </p:nvGrpSpPr>
        <p:grpSpPr>
          <a:xfrm>
            <a:off x="7772400" y="2362200"/>
            <a:ext cx="533400" cy="533400"/>
            <a:chOff x="0" y="0"/>
            <a:chExt cx="533400" cy="533400"/>
          </a:xfrm>
        </p:grpSpPr>
        <p:sp>
          <p:nvSpPr>
            <p:cNvPr id="997" name="Shape 997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121538" y="56004"/>
              <a:ext cx="29032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1002" name="Group 1002"/>
          <p:cNvGrpSpPr/>
          <p:nvPr/>
        </p:nvGrpSpPr>
        <p:grpSpPr>
          <a:xfrm>
            <a:off x="8382000" y="3733800"/>
            <a:ext cx="533400" cy="533400"/>
            <a:chOff x="0" y="0"/>
            <a:chExt cx="533400" cy="533400"/>
          </a:xfrm>
        </p:grpSpPr>
        <p:sp>
          <p:nvSpPr>
            <p:cNvPr id="1000" name="Shape 1000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129872" y="56004"/>
              <a:ext cx="273656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1015" name="Shape 1015"/>
          <p:cNvSpPr/>
          <p:nvPr/>
        </p:nvSpPr>
        <p:spPr>
          <a:xfrm>
            <a:off x="8153287" y="2885821"/>
            <a:ext cx="381226" cy="85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06" name="Group 1006"/>
          <p:cNvGrpSpPr/>
          <p:nvPr/>
        </p:nvGrpSpPr>
        <p:grpSpPr>
          <a:xfrm>
            <a:off x="9220200" y="2362200"/>
            <a:ext cx="533400" cy="533400"/>
            <a:chOff x="0" y="0"/>
            <a:chExt cx="533400" cy="533400"/>
          </a:xfrm>
        </p:grpSpPr>
        <p:sp>
          <p:nvSpPr>
            <p:cNvPr id="1004" name="Shape 1004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121538" y="56004"/>
              <a:ext cx="29032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B</a:t>
              </a:r>
            </a:p>
          </p:txBody>
        </p:sp>
      </p:grpSp>
      <p:sp>
        <p:nvSpPr>
          <p:cNvPr id="1016" name="Shape 1016"/>
          <p:cNvSpPr/>
          <p:nvPr/>
        </p:nvSpPr>
        <p:spPr>
          <a:xfrm>
            <a:off x="8795333" y="2868845"/>
            <a:ext cx="544934" cy="891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10" name="Group 1010"/>
          <p:cNvGrpSpPr/>
          <p:nvPr/>
        </p:nvGrpSpPr>
        <p:grpSpPr>
          <a:xfrm>
            <a:off x="8382000" y="5105400"/>
            <a:ext cx="533400" cy="533400"/>
            <a:chOff x="0" y="0"/>
            <a:chExt cx="533400" cy="533400"/>
          </a:xfrm>
        </p:grpSpPr>
        <p:sp>
          <p:nvSpPr>
            <p:cNvPr id="1008" name="Shape 1008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79121" y="56004"/>
              <a:ext cx="375158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T’</a:t>
              </a:r>
            </a:p>
          </p:txBody>
        </p:sp>
      </p:grpSp>
      <p:sp>
        <p:nvSpPr>
          <p:cNvPr id="1017" name="Shape 1017"/>
          <p:cNvSpPr/>
          <p:nvPr/>
        </p:nvSpPr>
        <p:spPr>
          <a:xfrm>
            <a:off x="8648699" y="4297568"/>
            <a:ext cx="1" cy="780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7200"/>
                  <a:pt x="108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1012" name="image48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9113" y="3810000"/>
            <a:ext cx="1436688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013" name="Shape 1013"/>
          <p:cNvSpPr/>
          <p:nvPr/>
        </p:nvSpPr>
        <p:spPr>
          <a:xfrm>
            <a:off x="4972050" y="3097529"/>
            <a:ext cx="1524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</a:t>
            </a:r>
          </a:p>
        </p:txBody>
      </p:sp>
      <p:sp>
        <p:nvSpPr>
          <p:cNvPr id="1014" name="Shape 1014"/>
          <p:cNvSpPr/>
          <p:nvPr/>
        </p:nvSpPr>
        <p:spPr>
          <a:xfrm>
            <a:off x="4972050" y="3732529"/>
            <a:ext cx="1524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" grpId="2" animBg="1" advAuto="0"/>
      <p:bldP spid="994" grpId="1" animBg="1" advAuto="0"/>
      <p:bldP spid="995" grpId="3" animBg="1" advAuto="0"/>
      <p:bldP spid="1012" grpId="5" animBg="1" advAuto="0"/>
      <p:bldP spid="1013" grpId="4" animBg="1" advAuto="0"/>
      <p:bldP spid="1014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Bayes’Nets: Big Picture</a:t>
            </a:r>
          </a:p>
        </p:txBody>
      </p:sp>
      <p:pic>
        <p:nvPicPr>
          <p:cNvPr id="168" name="imag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447800"/>
            <a:ext cx="7317024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grpSp>
        <p:nvGrpSpPr>
          <p:cNvPr id="1024" name="Group 1024"/>
          <p:cNvGrpSpPr/>
          <p:nvPr/>
        </p:nvGrpSpPr>
        <p:grpSpPr>
          <a:xfrm>
            <a:off x="7831136" y="2819400"/>
            <a:ext cx="533401" cy="533400"/>
            <a:chOff x="0" y="0"/>
            <a:chExt cx="533400" cy="533400"/>
          </a:xfrm>
        </p:grpSpPr>
        <p:sp>
          <p:nvSpPr>
            <p:cNvPr id="1022" name="Shape 1022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121538" y="56004"/>
              <a:ext cx="29032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R</a:t>
              </a:r>
            </a:p>
          </p:txBody>
        </p:sp>
      </p:grpSp>
      <p:grpSp>
        <p:nvGrpSpPr>
          <p:cNvPr id="1027" name="Group 1027"/>
          <p:cNvGrpSpPr/>
          <p:nvPr/>
        </p:nvGrpSpPr>
        <p:grpSpPr>
          <a:xfrm>
            <a:off x="8440736" y="4191000"/>
            <a:ext cx="533401" cy="533400"/>
            <a:chOff x="0" y="0"/>
            <a:chExt cx="533400" cy="533400"/>
          </a:xfrm>
        </p:grpSpPr>
        <p:sp>
          <p:nvSpPr>
            <p:cNvPr id="1025" name="Shape 1025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129872" y="56004"/>
              <a:ext cx="273656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1055" name="Shape 1055"/>
          <p:cNvSpPr/>
          <p:nvPr/>
        </p:nvSpPr>
        <p:spPr>
          <a:xfrm>
            <a:off x="8212024" y="3343021"/>
            <a:ext cx="381226" cy="85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31" name="Group 1031"/>
          <p:cNvGrpSpPr/>
          <p:nvPr/>
        </p:nvGrpSpPr>
        <p:grpSpPr>
          <a:xfrm>
            <a:off x="9278936" y="2819400"/>
            <a:ext cx="533401" cy="533400"/>
            <a:chOff x="0" y="0"/>
            <a:chExt cx="533400" cy="533400"/>
          </a:xfrm>
        </p:grpSpPr>
        <p:sp>
          <p:nvSpPr>
            <p:cNvPr id="1029" name="Shape 1029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121538" y="56004"/>
              <a:ext cx="29032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B</a:t>
              </a:r>
            </a:p>
          </p:txBody>
        </p:sp>
      </p:grpSp>
      <p:sp>
        <p:nvSpPr>
          <p:cNvPr id="1056" name="Shape 1056"/>
          <p:cNvSpPr/>
          <p:nvPr/>
        </p:nvSpPr>
        <p:spPr>
          <a:xfrm>
            <a:off x="8854070" y="3326045"/>
            <a:ext cx="544934" cy="891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35" name="Group 1035"/>
          <p:cNvGrpSpPr/>
          <p:nvPr/>
        </p:nvGrpSpPr>
        <p:grpSpPr>
          <a:xfrm>
            <a:off x="7259636" y="4176712"/>
            <a:ext cx="533401" cy="533401"/>
            <a:chOff x="0" y="0"/>
            <a:chExt cx="533400" cy="533400"/>
          </a:xfrm>
        </p:grpSpPr>
        <p:sp>
          <p:nvSpPr>
            <p:cNvPr id="1033" name="Shape 1033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104571" y="56004"/>
              <a:ext cx="324258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1057" name="Shape 1057"/>
          <p:cNvSpPr/>
          <p:nvPr/>
        </p:nvSpPr>
        <p:spPr>
          <a:xfrm>
            <a:off x="7635436" y="3345212"/>
            <a:ext cx="353301" cy="839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39" name="Group 1039"/>
          <p:cNvGrpSpPr/>
          <p:nvPr/>
        </p:nvGrpSpPr>
        <p:grpSpPr>
          <a:xfrm>
            <a:off x="7832725" y="1676400"/>
            <a:ext cx="533400" cy="533400"/>
            <a:chOff x="0" y="0"/>
            <a:chExt cx="533400" cy="533400"/>
          </a:xfrm>
        </p:grpSpPr>
        <p:sp>
          <p:nvSpPr>
            <p:cNvPr id="1037" name="Shape 1037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129872" y="56004"/>
              <a:ext cx="273656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1058" name="Shape 1058"/>
          <p:cNvSpPr/>
          <p:nvPr/>
        </p:nvSpPr>
        <p:spPr>
          <a:xfrm>
            <a:off x="8098227" y="2224087"/>
            <a:ext cx="808" cy="581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43" name="Group 1043"/>
          <p:cNvGrpSpPr/>
          <p:nvPr/>
        </p:nvGrpSpPr>
        <p:grpSpPr>
          <a:xfrm>
            <a:off x="8440736" y="5562600"/>
            <a:ext cx="533401" cy="533400"/>
            <a:chOff x="0" y="0"/>
            <a:chExt cx="533400" cy="533400"/>
          </a:xfrm>
        </p:grpSpPr>
        <p:sp>
          <p:nvSpPr>
            <p:cNvPr id="1041" name="Shape 1041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79121" y="56004"/>
              <a:ext cx="375158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T’</a:t>
              </a:r>
            </a:p>
          </p:txBody>
        </p:sp>
      </p:grpSp>
      <p:sp>
        <p:nvSpPr>
          <p:cNvPr id="1059" name="Shape 1059"/>
          <p:cNvSpPr/>
          <p:nvPr/>
        </p:nvSpPr>
        <p:spPr>
          <a:xfrm>
            <a:off x="8707436" y="4754768"/>
            <a:ext cx="1" cy="780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1045" name="image49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1786" y="2514600"/>
            <a:ext cx="13843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6" name="image50.png" descr="txp_fi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8136" y="3238500"/>
            <a:ext cx="946151" cy="26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image51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9086" y="3860800"/>
            <a:ext cx="1314451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8" name="image52.png" descr="txp_fi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38450" y="4514850"/>
            <a:ext cx="14017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9" name="image53.png" descr="txp_fi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19400" y="5295900"/>
            <a:ext cx="1735137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0" name="Shape 1050"/>
          <p:cNvSpPr/>
          <p:nvPr/>
        </p:nvSpPr>
        <p:spPr>
          <a:xfrm>
            <a:off x="4935537" y="2438400"/>
            <a:ext cx="1524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</a:t>
            </a:r>
          </a:p>
        </p:txBody>
      </p:sp>
      <p:sp>
        <p:nvSpPr>
          <p:cNvPr id="1051" name="Shape 1051"/>
          <p:cNvSpPr/>
          <p:nvPr/>
        </p:nvSpPr>
        <p:spPr>
          <a:xfrm>
            <a:off x="4935537" y="3048000"/>
            <a:ext cx="1524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</a:t>
            </a:r>
          </a:p>
        </p:txBody>
      </p:sp>
      <p:sp>
        <p:nvSpPr>
          <p:cNvPr id="1052" name="Shape 1052"/>
          <p:cNvSpPr/>
          <p:nvPr/>
        </p:nvSpPr>
        <p:spPr>
          <a:xfrm>
            <a:off x="4935537" y="5105400"/>
            <a:ext cx="1524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</a:t>
            </a:r>
          </a:p>
        </p:txBody>
      </p:sp>
      <p:sp>
        <p:nvSpPr>
          <p:cNvPr id="1053" name="Shape 1053"/>
          <p:cNvSpPr/>
          <p:nvPr/>
        </p:nvSpPr>
        <p:spPr>
          <a:xfrm>
            <a:off x="4935537" y="3657600"/>
            <a:ext cx="1524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</a:t>
            </a:r>
          </a:p>
        </p:txBody>
      </p:sp>
      <p:sp>
        <p:nvSpPr>
          <p:cNvPr id="1054" name="Shape 1054"/>
          <p:cNvSpPr/>
          <p:nvPr/>
        </p:nvSpPr>
        <p:spPr>
          <a:xfrm>
            <a:off x="4935537" y="4381500"/>
            <a:ext cx="15240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1" animBg="1" advAuto="0"/>
      <p:bldP spid="1046" grpId="3" animBg="1" advAuto="0"/>
      <p:bldP spid="1047" grpId="5" animBg="1" advAuto="0"/>
      <p:bldP spid="1048" grpId="7" animBg="1" advAuto="0"/>
      <p:bldP spid="1049" grpId="9" animBg="1" advAuto="0"/>
      <p:bldP spid="1050" grpId="2" animBg="1" advAuto="0"/>
      <p:bldP spid="1051" grpId="4" animBg="1" advAuto="0"/>
      <p:bldP spid="1052" grpId="10" animBg="1" advAuto="0"/>
      <p:bldP spid="1053" grpId="6" animBg="1" advAuto="0"/>
      <p:bldP spid="1054" grpId="8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idx="1"/>
          </p:nvPr>
        </p:nvSpPr>
        <p:spPr>
          <a:xfrm>
            <a:off x="2362200" y="1371600"/>
            <a:ext cx="11379200" cy="4729165"/>
          </a:xfrm>
          <a:prstGeom prst="rect">
            <a:avLst/>
          </a:prstGeom>
        </p:spPr>
        <p:txBody>
          <a:bodyPr/>
          <a:lstStyle/>
          <a:p>
            <a:r>
              <a:t>Variables:</a:t>
            </a: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R: Raining</a:t>
            </a: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T: Traffic</a:t>
            </a: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D: Roof drips</a:t>
            </a:r>
          </a:p>
          <a:p>
            <a:pPr marL="742912" lvl="1" indent="-285737">
              <a:spcBef>
                <a:spcPts val="6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S: I’m sad</a:t>
            </a:r>
          </a:p>
          <a:p>
            <a:r>
              <a:t>Questions:</a:t>
            </a:r>
          </a:p>
        </p:txBody>
      </p:sp>
      <p:grpSp>
        <p:nvGrpSpPr>
          <p:cNvPr id="1067" name="Group 1067"/>
          <p:cNvGrpSpPr/>
          <p:nvPr/>
        </p:nvGrpSpPr>
        <p:grpSpPr>
          <a:xfrm>
            <a:off x="7239000" y="3352800"/>
            <a:ext cx="533400" cy="533400"/>
            <a:chOff x="0" y="0"/>
            <a:chExt cx="533400" cy="533400"/>
          </a:xfrm>
        </p:grpSpPr>
        <p:sp>
          <p:nvSpPr>
            <p:cNvPr id="1065" name="Shape 1065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aseline="-25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129872" y="56004"/>
              <a:ext cx="273656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1070" name="Group 1070"/>
          <p:cNvGrpSpPr/>
          <p:nvPr/>
        </p:nvGrpSpPr>
        <p:grpSpPr>
          <a:xfrm>
            <a:off x="7924800" y="4495800"/>
            <a:ext cx="533400" cy="533400"/>
            <a:chOff x="0" y="0"/>
            <a:chExt cx="533400" cy="533400"/>
          </a:xfrm>
        </p:grpSpPr>
        <p:sp>
          <p:nvSpPr>
            <p:cNvPr id="1068" name="Shape 1068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138430" y="56004"/>
              <a:ext cx="256541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S</a:t>
              </a:r>
            </a:p>
          </p:txBody>
        </p:sp>
      </p:grpSp>
      <p:sp>
        <p:nvSpPr>
          <p:cNvPr id="1087" name="Shape 1087"/>
          <p:cNvSpPr/>
          <p:nvPr/>
        </p:nvSpPr>
        <p:spPr>
          <a:xfrm>
            <a:off x="7650376" y="3860627"/>
            <a:ext cx="396448" cy="660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74" name="Group 1074"/>
          <p:cNvGrpSpPr/>
          <p:nvPr/>
        </p:nvGrpSpPr>
        <p:grpSpPr>
          <a:xfrm>
            <a:off x="8686800" y="3352800"/>
            <a:ext cx="533400" cy="533400"/>
            <a:chOff x="0" y="0"/>
            <a:chExt cx="533400" cy="533400"/>
          </a:xfrm>
        </p:grpSpPr>
        <p:sp>
          <p:nvSpPr>
            <p:cNvPr id="1072" name="Shape 1072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104571" y="56004"/>
              <a:ext cx="324258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1088" name="Shape 1088"/>
          <p:cNvSpPr/>
          <p:nvPr/>
        </p:nvSpPr>
        <p:spPr>
          <a:xfrm>
            <a:off x="8347486" y="3853479"/>
            <a:ext cx="450028" cy="675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1078" name="Group 1078"/>
          <p:cNvGrpSpPr/>
          <p:nvPr/>
        </p:nvGrpSpPr>
        <p:grpSpPr>
          <a:xfrm>
            <a:off x="7924800" y="2209800"/>
            <a:ext cx="533400" cy="533400"/>
            <a:chOff x="0" y="0"/>
            <a:chExt cx="533400" cy="533400"/>
          </a:xfrm>
        </p:grpSpPr>
        <p:sp>
          <p:nvSpPr>
            <p:cNvPr id="1076" name="Shape 1076"/>
            <p:cNvSpPr/>
            <p:nvPr/>
          </p:nvSpPr>
          <p:spPr>
            <a:xfrm>
              <a:off x="0" y="0"/>
              <a:ext cx="533400" cy="5334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121538" y="56004"/>
              <a:ext cx="290324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R</a:t>
              </a:r>
            </a:p>
          </p:txBody>
        </p:sp>
      </p:grpSp>
      <p:sp>
        <p:nvSpPr>
          <p:cNvPr id="1089" name="Shape 1089"/>
          <p:cNvSpPr/>
          <p:nvPr/>
        </p:nvSpPr>
        <p:spPr>
          <a:xfrm>
            <a:off x="7650376" y="2717627"/>
            <a:ext cx="396448" cy="660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8347486" y="2710479"/>
            <a:ext cx="450028" cy="675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8575">
            <a:solidFill>
              <a:srgbClr val="00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5410200" y="5415279"/>
            <a:ext cx="1524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Yes</a:t>
            </a:r>
          </a:p>
        </p:txBody>
      </p:sp>
      <p:pic>
        <p:nvPicPr>
          <p:cNvPr id="1082" name="image54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9925" y="4948237"/>
            <a:ext cx="981075" cy="26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image55.png" descr="txp_fi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9450" y="5499100"/>
            <a:ext cx="1384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image56.png" descr="txp_fi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0400" y="6096000"/>
            <a:ext cx="1787525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5" name="Shape 1085"/>
          <p:cNvSpPr/>
          <p:nvPr/>
        </p:nvSpPr>
        <p:spPr>
          <a:xfrm>
            <a:off x="5410200" y="4812030"/>
            <a:ext cx="1524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</a:t>
            </a:r>
          </a:p>
        </p:txBody>
      </p:sp>
      <p:sp>
        <p:nvSpPr>
          <p:cNvPr id="1086" name="Shape 1086"/>
          <p:cNvSpPr/>
          <p:nvPr/>
        </p:nvSpPr>
        <p:spPr>
          <a:xfrm>
            <a:off x="5410200" y="6012179"/>
            <a:ext cx="15240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solidFill>
                  <a:srgbClr val="CC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2" animBg="1" advAuto="0"/>
      <p:bldP spid="1081" grpId="5" animBg="1" advAuto="0"/>
      <p:bldP spid="1082" grpId="3" animBg="1" advAuto="0"/>
      <p:bldP spid="1083" grpId="1" animBg="1" advAuto="0"/>
      <p:bldP spid="1084" grpId="6" animBg="1" advAuto="0"/>
      <p:bldP spid="1085" grpId="4" animBg="1" advAuto="0"/>
      <p:bldP spid="1086" grpId="7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Structure Implications</a:t>
            </a:r>
          </a:p>
        </p:txBody>
      </p:sp>
      <p:sp>
        <p:nvSpPr>
          <p:cNvPr id="1095" name="Shape 1095"/>
          <p:cNvSpPr>
            <a:spLocks noGrp="1"/>
          </p:cNvSpPr>
          <p:nvPr>
            <p:ph type="body" sz="half" idx="1"/>
          </p:nvPr>
        </p:nvSpPr>
        <p:spPr>
          <a:xfrm>
            <a:off x="406400" y="1397000"/>
            <a:ext cx="6375400" cy="4729166"/>
          </a:xfrm>
          <a:prstGeom prst="rect">
            <a:avLst/>
          </a:prstGeom>
        </p:spPr>
        <p:txBody>
          <a:bodyPr/>
          <a:lstStyle/>
          <a:p>
            <a:pPr marL="342882" indent="-342882">
              <a:spcBef>
                <a:spcPts val="500"/>
              </a:spcBef>
              <a:defRPr sz="2400"/>
            </a:pPr>
            <a:r>
              <a:t>Given a Bayes net structure, can run d-separation algorithm to build a complete list of conditional independences that are necessarily true of the form</a:t>
            </a:r>
          </a:p>
          <a:p>
            <a:pPr marL="342882" indent="-342882">
              <a:defRPr sz="2400"/>
            </a:pPr>
            <a:endParaRPr/>
          </a:p>
          <a:p>
            <a:pPr marL="342882" indent="-342882">
              <a:defRPr sz="2400"/>
            </a:pPr>
            <a:endParaRPr/>
          </a:p>
          <a:p>
            <a:pPr marL="342882" indent="-342882">
              <a:defRPr sz="2400"/>
            </a:pPr>
            <a:endParaRPr/>
          </a:p>
          <a:p>
            <a:pPr marL="342882" indent="-342882">
              <a:defRPr sz="2400"/>
            </a:pPr>
            <a:endParaRPr/>
          </a:p>
          <a:p>
            <a:pPr marL="342882" indent="-342882">
              <a:spcBef>
                <a:spcPts val="500"/>
              </a:spcBef>
              <a:defRPr sz="2400"/>
            </a:pPr>
            <a:r>
              <a:t>This list determines the set of probability distributions that can be represented </a:t>
            </a:r>
          </a:p>
        </p:txBody>
      </p:sp>
      <p:pic>
        <p:nvPicPr>
          <p:cNvPr id="1096" name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3403600"/>
            <a:ext cx="47625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7" name="image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Computing All Independences</a:t>
            </a:r>
          </a:p>
        </p:txBody>
      </p:sp>
      <p:pic>
        <p:nvPicPr>
          <p:cNvPr id="1102" name="image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701" y="1759560"/>
            <a:ext cx="5714899" cy="4107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4" name="Group 1114"/>
          <p:cNvGrpSpPr/>
          <p:nvPr/>
        </p:nvGrpSpPr>
        <p:grpSpPr>
          <a:xfrm>
            <a:off x="6629400" y="1219199"/>
            <a:ext cx="1428750" cy="1143001"/>
            <a:chOff x="0" y="0"/>
            <a:chExt cx="1428750" cy="1142999"/>
          </a:xfrm>
        </p:grpSpPr>
        <p:grpSp>
          <p:nvGrpSpPr>
            <p:cNvPr id="1105" name="Group 1105"/>
            <p:cNvGrpSpPr/>
            <p:nvPr/>
          </p:nvGrpSpPr>
          <p:grpSpPr>
            <a:xfrm>
              <a:off x="0" y="707571"/>
              <a:ext cx="457200" cy="435429"/>
              <a:chOff x="0" y="0"/>
              <a:chExt cx="457200" cy="435428"/>
            </a:xfrm>
          </p:grpSpPr>
          <p:sp>
            <p:nvSpPr>
              <p:cNvPr id="1103" name="Shape 1103"/>
              <p:cNvSpPr/>
              <p:nvPr/>
            </p:nvSpPr>
            <p:spPr>
              <a:xfrm>
                <a:off x="0" y="-1"/>
                <a:ext cx="457200" cy="43543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04" name="Shape 1104"/>
              <p:cNvSpPr/>
              <p:nvPr/>
            </p:nvSpPr>
            <p:spPr>
              <a:xfrm>
                <a:off x="91821" y="19593"/>
                <a:ext cx="273558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1108" name="Group 1108"/>
            <p:cNvGrpSpPr/>
            <p:nvPr/>
          </p:nvGrpSpPr>
          <p:grpSpPr>
            <a:xfrm>
              <a:off x="457200" y="-1"/>
              <a:ext cx="457200" cy="435430"/>
              <a:chOff x="0" y="0"/>
              <a:chExt cx="457200" cy="435428"/>
            </a:xfrm>
          </p:grpSpPr>
          <p:sp>
            <p:nvSpPr>
              <p:cNvPr id="1106" name="Shape 1106"/>
              <p:cNvSpPr/>
              <p:nvPr/>
            </p:nvSpPr>
            <p:spPr>
              <a:xfrm>
                <a:off x="0" y="-1"/>
                <a:ext cx="457200" cy="43543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07" name="Shape 1107"/>
              <p:cNvSpPr/>
              <p:nvPr/>
            </p:nvSpPr>
            <p:spPr>
              <a:xfrm>
                <a:off x="91821" y="19593"/>
                <a:ext cx="273558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1111" name="Group 1111"/>
            <p:cNvGrpSpPr/>
            <p:nvPr/>
          </p:nvGrpSpPr>
          <p:grpSpPr>
            <a:xfrm>
              <a:off x="971550" y="707571"/>
              <a:ext cx="457200" cy="435429"/>
              <a:chOff x="0" y="0"/>
              <a:chExt cx="457200" cy="435428"/>
            </a:xfrm>
          </p:grpSpPr>
          <p:sp>
            <p:nvSpPr>
              <p:cNvPr id="1109" name="Shape 1109"/>
              <p:cNvSpPr/>
              <p:nvPr/>
            </p:nvSpPr>
            <p:spPr>
              <a:xfrm>
                <a:off x="0" y="-1"/>
                <a:ext cx="457200" cy="43543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10" name="Shape 1110"/>
              <p:cNvSpPr/>
              <p:nvPr/>
            </p:nvSpPr>
            <p:spPr>
              <a:xfrm>
                <a:off x="98953" y="19593"/>
                <a:ext cx="259294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Z</a:t>
                </a:r>
              </a:p>
            </p:txBody>
          </p:sp>
        </p:grpSp>
        <p:sp>
          <p:nvSpPr>
            <p:cNvPr id="1112" name="Shape 1112"/>
            <p:cNvSpPr/>
            <p:nvPr/>
          </p:nvSpPr>
          <p:spPr>
            <a:xfrm flipH="1">
              <a:off x="228599" y="382133"/>
              <a:ext cx="295276" cy="31523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847724" y="382133"/>
              <a:ext cx="352427" cy="31523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26" name="Group 1126"/>
          <p:cNvGrpSpPr/>
          <p:nvPr/>
        </p:nvGrpSpPr>
        <p:grpSpPr>
          <a:xfrm>
            <a:off x="6705600" y="2514599"/>
            <a:ext cx="1402081" cy="1219202"/>
            <a:chOff x="0" y="0"/>
            <a:chExt cx="1402080" cy="1219200"/>
          </a:xfrm>
        </p:grpSpPr>
        <p:grpSp>
          <p:nvGrpSpPr>
            <p:cNvPr id="1117" name="Group 1117"/>
            <p:cNvGrpSpPr/>
            <p:nvPr/>
          </p:nvGrpSpPr>
          <p:grpSpPr>
            <a:xfrm>
              <a:off x="0" y="754742"/>
              <a:ext cx="448667" cy="464459"/>
              <a:chOff x="0" y="0"/>
              <a:chExt cx="448666" cy="464457"/>
            </a:xfrm>
          </p:grpSpPr>
          <p:sp>
            <p:nvSpPr>
              <p:cNvPr id="1115" name="Shape 1115"/>
              <p:cNvSpPr/>
              <p:nvPr/>
            </p:nvSpPr>
            <p:spPr>
              <a:xfrm>
                <a:off x="-1" y="0"/>
                <a:ext cx="448668" cy="464458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16" name="Shape 1116"/>
              <p:cNvSpPr/>
              <p:nvPr/>
            </p:nvSpPr>
            <p:spPr>
              <a:xfrm>
                <a:off x="87554" y="34108"/>
                <a:ext cx="273557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1120" name="Group 1120"/>
            <p:cNvGrpSpPr/>
            <p:nvPr/>
          </p:nvGrpSpPr>
          <p:grpSpPr>
            <a:xfrm>
              <a:off x="448665" y="-1"/>
              <a:ext cx="448667" cy="464459"/>
              <a:chOff x="0" y="0"/>
              <a:chExt cx="448666" cy="464457"/>
            </a:xfrm>
          </p:grpSpPr>
          <p:sp>
            <p:nvSpPr>
              <p:cNvPr id="1118" name="Shape 1118"/>
              <p:cNvSpPr/>
              <p:nvPr/>
            </p:nvSpPr>
            <p:spPr>
              <a:xfrm>
                <a:off x="-1" y="0"/>
                <a:ext cx="448668" cy="464458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19" name="Shape 1119"/>
              <p:cNvSpPr/>
              <p:nvPr/>
            </p:nvSpPr>
            <p:spPr>
              <a:xfrm>
                <a:off x="87554" y="34108"/>
                <a:ext cx="273557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1123" name="Group 1123"/>
            <p:cNvGrpSpPr/>
            <p:nvPr/>
          </p:nvGrpSpPr>
          <p:grpSpPr>
            <a:xfrm>
              <a:off x="953414" y="754742"/>
              <a:ext cx="448667" cy="464459"/>
              <a:chOff x="0" y="0"/>
              <a:chExt cx="448666" cy="464457"/>
            </a:xfrm>
          </p:grpSpPr>
          <p:sp>
            <p:nvSpPr>
              <p:cNvPr id="1121" name="Shape 1121"/>
              <p:cNvSpPr/>
              <p:nvPr/>
            </p:nvSpPr>
            <p:spPr>
              <a:xfrm>
                <a:off x="-1" y="0"/>
                <a:ext cx="448668" cy="464458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94685" y="34108"/>
                <a:ext cx="259295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Z</a:t>
                </a:r>
              </a:p>
            </p:txBody>
          </p:sp>
        </p:grpSp>
        <p:sp>
          <p:nvSpPr>
            <p:cNvPr id="1124" name="Shape 1124"/>
            <p:cNvSpPr/>
            <p:nvPr/>
          </p:nvSpPr>
          <p:spPr>
            <a:xfrm flipH="1">
              <a:off x="224333" y="407609"/>
              <a:ext cx="289764" cy="33624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831900" y="407609"/>
              <a:ext cx="345847" cy="33624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38" name="Group 1138"/>
          <p:cNvGrpSpPr/>
          <p:nvPr/>
        </p:nvGrpSpPr>
        <p:grpSpPr>
          <a:xfrm>
            <a:off x="6705599" y="3962399"/>
            <a:ext cx="1447802" cy="1273631"/>
            <a:chOff x="0" y="0"/>
            <a:chExt cx="1447800" cy="1273629"/>
          </a:xfrm>
        </p:grpSpPr>
        <p:grpSp>
          <p:nvGrpSpPr>
            <p:cNvPr id="1129" name="Group 1129"/>
            <p:cNvGrpSpPr/>
            <p:nvPr/>
          </p:nvGrpSpPr>
          <p:grpSpPr>
            <a:xfrm>
              <a:off x="-1" y="-1"/>
              <a:ext cx="474619" cy="474620"/>
              <a:chOff x="0" y="0"/>
              <a:chExt cx="474618" cy="474618"/>
            </a:xfrm>
          </p:grpSpPr>
          <p:sp>
            <p:nvSpPr>
              <p:cNvPr id="1127" name="Shape 1127"/>
              <p:cNvSpPr/>
              <p:nvPr/>
            </p:nvSpPr>
            <p:spPr>
              <a:xfrm>
                <a:off x="-1" y="-1"/>
                <a:ext cx="474620" cy="47462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28" name="Shape 1128"/>
              <p:cNvSpPr/>
              <p:nvPr/>
            </p:nvSpPr>
            <p:spPr>
              <a:xfrm>
                <a:off x="100530" y="39188"/>
                <a:ext cx="273557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1132" name="Group 1132"/>
            <p:cNvGrpSpPr/>
            <p:nvPr/>
          </p:nvGrpSpPr>
          <p:grpSpPr>
            <a:xfrm>
              <a:off x="544285" y="799011"/>
              <a:ext cx="472441" cy="474619"/>
              <a:chOff x="0" y="0"/>
              <a:chExt cx="472440" cy="474618"/>
            </a:xfrm>
          </p:grpSpPr>
          <p:sp>
            <p:nvSpPr>
              <p:cNvPr id="1130" name="Shape 1130"/>
              <p:cNvSpPr/>
              <p:nvPr/>
            </p:nvSpPr>
            <p:spPr>
              <a:xfrm>
                <a:off x="-1" y="-1"/>
                <a:ext cx="472442" cy="47462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99442" y="39188"/>
                <a:ext cx="273557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1135" name="Group 1135"/>
            <p:cNvGrpSpPr/>
            <p:nvPr/>
          </p:nvGrpSpPr>
          <p:grpSpPr>
            <a:xfrm>
              <a:off x="973182" y="-1"/>
              <a:ext cx="474619" cy="474620"/>
              <a:chOff x="0" y="0"/>
              <a:chExt cx="474618" cy="474618"/>
            </a:xfrm>
          </p:grpSpPr>
          <p:sp>
            <p:nvSpPr>
              <p:cNvPr id="1133" name="Shape 1133"/>
              <p:cNvSpPr/>
              <p:nvPr/>
            </p:nvSpPr>
            <p:spPr>
              <a:xfrm>
                <a:off x="-1" y="-1"/>
                <a:ext cx="474620" cy="47462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107661" y="39188"/>
                <a:ext cx="259295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Z</a:t>
                </a:r>
              </a:p>
            </p:txBody>
          </p:sp>
        </p:grpSp>
        <p:sp>
          <p:nvSpPr>
            <p:cNvPr id="1136" name="Shape 1136"/>
            <p:cNvSpPr/>
            <p:nvPr/>
          </p:nvSpPr>
          <p:spPr>
            <a:xfrm>
              <a:off x="237308" y="474617"/>
              <a:ext cx="376646" cy="39406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 flipV="1">
              <a:off x="947057" y="474617"/>
              <a:ext cx="263435" cy="39406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51" name="Group 1151"/>
          <p:cNvGrpSpPr/>
          <p:nvPr/>
        </p:nvGrpSpPr>
        <p:grpSpPr>
          <a:xfrm>
            <a:off x="6781799" y="5410199"/>
            <a:ext cx="1447802" cy="1243151"/>
            <a:chOff x="0" y="0"/>
            <a:chExt cx="1447800" cy="1243149"/>
          </a:xfrm>
        </p:grpSpPr>
        <p:grpSp>
          <p:nvGrpSpPr>
            <p:cNvPr id="1141" name="Group 1141"/>
            <p:cNvGrpSpPr/>
            <p:nvPr/>
          </p:nvGrpSpPr>
          <p:grpSpPr>
            <a:xfrm>
              <a:off x="-1" y="768531"/>
              <a:ext cx="474619" cy="474619"/>
              <a:chOff x="0" y="0"/>
              <a:chExt cx="474618" cy="474618"/>
            </a:xfrm>
          </p:grpSpPr>
          <p:sp>
            <p:nvSpPr>
              <p:cNvPr id="1139" name="Shape 1139"/>
              <p:cNvSpPr/>
              <p:nvPr/>
            </p:nvSpPr>
            <p:spPr>
              <a:xfrm>
                <a:off x="-1" y="-1"/>
                <a:ext cx="474620" cy="47462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40" name="Shape 1140"/>
              <p:cNvSpPr/>
              <p:nvPr/>
            </p:nvSpPr>
            <p:spPr>
              <a:xfrm>
                <a:off x="100530" y="39188"/>
                <a:ext cx="273557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grpSp>
          <p:nvGrpSpPr>
            <p:cNvPr id="1144" name="Group 1144"/>
            <p:cNvGrpSpPr/>
            <p:nvPr/>
          </p:nvGrpSpPr>
          <p:grpSpPr>
            <a:xfrm>
              <a:off x="474617" y="-1"/>
              <a:ext cx="472441" cy="474620"/>
              <a:chOff x="0" y="0"/>
              <a:chExt cx="472440" cy="474618"/>
            </a:xfrm>
          </p:grpSpPr>
          <p:sp>
            <p:nvSpPr>
              <p:cNvPr id="1142" name="Shape 1142"/>
              <p:cNvSpPr/>
              <p:nvPr/>
            </p:nvSpPr>
            <p:spPr>
              <a:xfrm>
                <a:off x="-1" y="-1"/>
                <a:ext cx="472442" cy="47462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43" name="Shape 1143"/>
              <p:cNvSpPr/>
              <p:nvPr/>
            </p:nvSpPr>
            <p:spPr>
              <a:xfrm>
                <a:off x="99442" y="39188"/>
                <a:ext cx="273557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Y</a:t>
                </a:r>
              </a:p>
            </p:txBody>
          </p:sp>
        </p:grpSp>
        <p:grpSp>
          <p:nvGrpSpPr>
            <p:cNvPr id="1147" name="Group 1147"/>
            <p:cNvGrpSpPr/>
            <p:nvPr/>
          </p:nvGrpSpPr>
          <p:grpSpPr>
            <a:xfrm>
              <a:off x="973182" y="768531"/>
              <a:ext cx="474619" cy="474619"/>
              <a:chOff x="0" y="0"/>
              <a:chExt cx="474618" cy="474618"/>
            </a:xfrm>
          </p:grpSpPr>
          <p:sp>
            <p:nvSpPr>
              <p:cNvPr id="1145" name="Shape 1145"/>
              <p:cNvSpPr/>
              <p:nvPr/>
            </p:nvSpPr>
            <p:spPr>
              <a:xfrm>
                <a:off x="-1" y="-1"/>
                <a:ext cx="474620" cy="474620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46" name="Shape 1146"/>
              <p:cNvSpPr/>
              <p:nvPr/>
            </p:nvSpPr>
            <p:spPr>
              <a:xfrm>
                <a:off x="107661" y="39188"/>
                <a:ext cx="259295" cy="39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Z</a:t>
                </a:r>
              </a:p>
            </p:txBody>
          </p:sp>
        </p:grpSp>
        <p:sp>
          <p:nvSpPr>
            <p:cNvPr id="1148" name="Shape 1148"/>
            <p:cNvSpPr/>
            <p:nvPr/>
          </p:nvSpPr>
          <p:spPr>
            <a:xfrm flipH="1">
              <a:off x="237308" y="415834"/>
              <a:ext cx="304801" cy="34181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877388" y="424542"/>
              <a:ext cx="333103" cy="32439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494211" y="1005840"/>
              <a:ext cx="459378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roup 1165"/>
          <p:cNvGrpSpPr/>
          <p:nvPr/>
        </p:nvGrpSpPr>
        <p:grpSpPr>
          <a:xfrm>
            <a:off x="3657600" y="1219200"/>
            <a:ext cx="3276600" cy="1600200"/>
            <a:chOff x="0" y="0"/>
            <a:chExt cx="3276600" cy="1600200"/>
          </a:xfrm>
        </p:grpSpPr>
        <p:sp>
          <p:nvSpPr>
            <p:cNvPr id="1153" name="Shape 1153"/>
            <p:cNvSpPr/>
            <p:nvPr/>
          </p:nvSpPr>
          <p:spPr>
            <a:xfrm>
              <a:off x="0" y="0"/>
              <a:ext cx="3276600" cy="1600200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3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3" name="Group 1163"/>
            <p:cNvGrpSpPr/>
            <p:nvPr/>
          </p:nvGrpSpPr>
          <p:grpSpPr>
            <a:xfrm>
              <a:off x="1201740" y="695642"/>
              <a:ext cx="973140" cy="777241"/>
              <a:chOff x="0" y="0"/>
              <a:chExt cx="973138" cy="777240"/>
            </a:xfrm>
          </p:grpSpPr>
          <p:grpSp>
            <p:nvGrpSpPr>
              <p:cNvPr id="1156" name="Group 1156"/>
              <p:cNvGrpSpPr/>
              <p:nvPr/>
            </p:nvGrpSpPr>
            <p:grpSpPr>
              <a:xfrm>
                <a:off x="0" y="380999"/>
                <a:ext cx="346076" cy="396242"/>
                <a:chOff x="0" y="0"/>
                <a:chExt cx="346075" cy="396240"/>
              </a:xfrm>
            </p:grpSpPr>
            <p:sp>
              <p:nvSpPr>
                <p:cNvPr id="1154" name="Shape 1154"/>
                <p:cNvSpPr/>
                <p:nvPr/>
              </p:nvSpPr>
              <p:spPr>
                <a:xfrm>
                  <a:off x="0" y="25082"/>
                  <a:ext cx="346076" cy="34607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55" name="Shape 1155"/>
                <p:cNvSpPr/>
                <p:nvPr/>
              </p:nvSpPr>
              <p:spPr>
                <a:xfrm>
                  <a:off x="36259" y="0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159" name="Group 1159"/>
              <p:cNvGrpSpPr/>
              <p:nvPr/>
            </p:nvGrpSpPr>
            <p:grpSpPr>
              <a:xfrm>
                <a:off x="307975" y="-1"/>
                <a:ext cx="344489" cy="396242"/>
                <a:chOff x="0" y="0"/>
                <a:chExt cx="344488" cy="396240"/>
              </a:xfrm>
            </p:grpSpPr>
            <p:sp>
              <p:nvSpPr>
                <p:cNvPr id="1157" name="Shape 1157"/>
                <p:cNvSpPr/>
                <p:nvPr/>
              </p:nvSpPr>
              <p:spPr>
                <a:xfrm>
                  <a:off x="0" y="25082"/>
                  <a:ext cx="344489" cy="34607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58" name="Shape 1158"/>
                <p:cNvSpPr/>
                <p:nvPr/>
              </p:nvSpPr>
              <p:spPr>
                <a:xfrm>
                  <a:off x="35465" y="0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162" name="Group 1162"/>
              <p:cNvGrpSpPr/>
              <p:nvPr/>
            </p:nvGrpSpPr>
            <p:grpSpPr>
              <a:xfrm>
                <a:off x="627062" y="380999"/>
                <a:ext cx="346077" cy="396242"/>
                <a:chOff x="0" y="0"/>
                <a:chExt cx="346075" cy="396240"/>
              </a:xfrm>
            </p:grpSpPr>
            <p:sp>
              <p:nvSpPr>
                <p:cNvPr id="1160" name="Shape 1160"/>
                <p:cNvSpPr/>
                <p:nvPr/>
              </p:nvSpPr>
              <p:spPr>
                <a:xfrm>
                  <a:off x="0" y="25082"/>
                  <a:ext cx="346076" cy="34607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61" name="Shape 1161"/>
                <p:cNvSpPr/>
                <p:nvPr/>
              </p:nvSpPr>
              <p:spPr>
                <a:xfrm>
                  <a:off x="43390" y="0"/>
                  <a:ext cx="259295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</p:grpSp>
        <p:pic>
          <p:nvPicPr>
            <p:cNvPr id="1164" name="image59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1137" y="152399"/>
              <a:ext cx="2989264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6" name="Shape 1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Topology Limits Distributions</a:t>
            </a:r>
          </a:p>
        </p:txBody>
      </p:sp>
      <p:sp>
        <p:nvSpPr>
          <p:cNvPr id="1167" name="Shape 1167"/>
          <p:cNvSpPr>
            <a:spLocks noGrp="1"/>
          </p:cNvSpPr>
          <p:nvPr>
            <p:ph type="body" sz="half" idx="1"/>
          </p:nvPr>
        </p:nvSpPr>
        <p:spPr>
          <a:xfrm>
            <a:off x="172278" y="1371600"/>
            <a:ext cx="3505201" cy="5181600"/>
          </a:xfrm>
          <a:prstGeom prst="rect">
            <a:avLst/>
          </a:prstGeom>
        </p:spPr>
        <p:txBody>
          <a:bodyPr/>
          <a:lstStyle/>
          <a:p>
            <a:pPr marL="329166" indent="-329166" defTabSz="877823">
              <a:spcBef>
                <a:spcPts val="400"/>
              </a:spcBef>
              <a:defRPr sz="1919"/>
            </a:pPr>
            <a:r>
              <a:t>Given some graph topology G, only certain joint distributions can be encoded</a:t>
            </a:r>
          </a:p>
          <a:p>
            <a:pPr marL="2852785" lvl="6" indent="-219445" defTabSz="877823">
              <a:spcBef>
                <a:spcPts val="400"/>
              </a:spcBef>
              <a:defRPr sz="768">
                <a:solidFill>
                  <a:srgbClr val="000000"/>
                </a:solidFill>
              </a:defRPr>
            </a:pPr>
            <a:endParaRPr/>
          </a:p>
          <a:p>
            <a:pPr marL="329166" indent="-329166" defTabSz="877823">
              <a:spcBef>
                <a:spcPts val="400"/>
              </a:spcBef>
              <a:defRPr sz="1919"/>
            </a:pPr>
            <a:r>
              <a:t>The graph structure guarantees certain (conditional) independences</a:t>
            </a:r>
          </a:p>
          <a:p>
            <a:pPr marL="2413895" lvl="5" indent="-219445" defTabSz="877823">
              <a:spcBef>
                <a:spcPts val="400"/>
              </a:spcBef>
              <a:defRPr sz="768">
                <a:solidFill>
                  <a:srgbClr val="000000"/>
                </a:solidFill>
              </a:defRPr>
            </a:pPr>
            <a:endParaRPr/>
          </a:p>
          <a:p>
            <a:pPr marL="329166" indent="-329166" defTabSz="877823">
              <a:spcBef>
                <a:spcPts val="400"/>
              </a:spcBef>
              <a:defRPr sz="1919"/>
            </a:pPr>
            <a:r>
              <a:t>(There might be more independence)</a:t>
            </a:r>
          </a:p>
          <a:p>
            <a:pPr marL="2413895" lvl="5" indent="-219445" defTabSz="877823">
              <a:spcBef>
                <a:spcPts val="400"/>
              </a:spcBef>
              <a:defRPr sz="768">
                <a:solidFill>
                  <a:srgbClr val="000000"/>
                </a:solidFill>
              </a:defRPr>
            </a:pPr>
            <a:endParaRPr/>
          </a:p>
          <a:p>
            <a:pPr marL="329166" indent="-329166" defTabSz="877823">
              <a:spcBef>
                <a:spcPts val="400"/>
              </a:spcBef>
              <a:defRPr sz="1919"/>
            </a:pPr>
            <a:r>
              <a:t>Adding arcs increases the set of distributions, but has several costs</a:t>
            </a:r>
          </a:p>
          <a:p>
            <a:pPr marL="2413895" lvl="5" indent="-219445" defTabSz="877823">
              <a:spcBef>
                <a:spcPts val="400"/>
              </a:spcBef>
              <a:defRPr sz="768">
                <a:solidFill>
                  <a:srgbClr val="000000"/>
                </a:solidFill>
              </a:defRPr>
            </a:pPr>
            <a:endParaRPr/>
          </a:p>
          <a:p>
            <a:pPr marL="329166" indent="-329166" defTabSz="877823">
              <a:spcBef>
                <a:spcPts val="400"/>
              </a:spcBef>
              <a:defRPr sz="1919"/>
            </a:pPr>
            <a:r>
              <a:t>Full conditioning can encode any distribution</a:t>
            </a:r>
          </a:p>
        </p:txBody>
      </p:sp>
      <p:sp>
        <p:nvSpPr>
          <p:cNvPr id="1168" name="Shape 1168"/>
          <p:cNvSpPr/>
          <p:nvPr/>
        </p:nvSpPr>
        <p:spPr>
          <a:xfrm>
            <a:off x="6141292" y="2272163"/>
            <a:ext cx="2519310" cy="255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7" h="20269" extrusionOk="0">
                <a:moveTo>
                  <a:pt x="15449" y="2394"/>
                </a:moveTo>
                <a:cubicBezTo>
                  <a:pt x="13969" y="2482"/>
                  <a:pt x="11651" y="552"/>
                  <a:pt x="9633" y="729"/>
                </a:cubicBezTo>
                <a:cubicBezTo>
                  <a:pt x="7616" y="905"/>
                  <a:pt x="4957" y="1776"/>
                  <a:pt x="3359" y="3429"/>
                </a:cubicBezTo>
                <a:cubicBezTo>
                  <a:pt x="1761" y="5081"/>
                  <a:pt x="-217" y="9106"/>
                  <a:pt x="19" y="10633"/>
                </a:cubicBezTo>
                <a:cubicBezTo>
                  <a:pt x="255" y="12159"/>
                  <a:pt x="4420" y="10973"/>
                  <a:pt x="4761" y="12563"/>
                </a:cubicBezTo>
                <a:cubicBezTo>
                  <a:pt x="5101" y="14153"/>
                  <a:pt x="477" y="19616"/>
                  <a:pt x="2088" y="20209"/>
                </a:cubicBezTo>
                <a:cubicBezTo>
                  <a:pt x="3700" y="20802"/>
                  <a:pt x="11362" y="16840"/>
                  <a:pt x="14441" y="16096"/>
                </a:cubicBezTo>
                <a:cubicBezTo>
                  <a:pt x="17519" y="15352"/>
                  <a:pt x="19785" y="16979"/>
                  <a:pt x="20584" y="15705"/>
                </a:cubicBezTo>
                <a:cubicBezTo>
                  <a:pt x="21383" y="14431"/>
                  <a:pt x="19588" y="11024"/>
                  <a:pt x="19248" y="8438"/>
                </a:cubicBezTo>
                <a:cubicBezTo>
                  <a:pt x="18907" y="5851"/>
                  <a:pt x="19143" y="1221"/>
                  <a:pt x="18514" y="211"/>
                </a:cubicBezTo>
                <a:cubicBezTo>
                  <a:pt x="17886" y="-798"/>
                  <a:pt x="16615" y="2129"/>
                  <a:pt x="15449" y="239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9" name="Shape 1169"/>
          <p:cNvSpPr/>
          <p:nvPr/>
        </p:nvSpPr>
        <p:spPr>
          <a:xfrm>
            <a:off x="6452256" y="2589095"/>
            <a:ext cx="1773456" cy="136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8" h="21355" extrusionOk="0">
                <a:moveTo>
                  <a:pt x="1894" y="12525"/>
                </a:moveTo>
                <a:cubicBezTo>
                  <a:pt x="3401" y="14534"/>
                  <a:pt x="6188" y="21255"/>
                  <a:pt x="9088" y="21354"/>
                </a:cubicBezTo>
                <a:cubicBezTo>
                  <a:pt x="11988" y="21453"/>
                  <a:pt x="17355" y="16444"/>
                  <a:pt x="19276" y="13145"/>
                </a:cubicBezTo>
                <a:cubicBezTo>
                  <a:pt x="21197" y="9847"/>
                  <a:pt x="21385" y="3424"/>
                  <a:pt x="20613" y="1639"/>
                </a:cubicBezTo>
                <a:cubicBezTo>
                  <a:pt x="19841" y="-147"/>
                  <a:pt x="16545" y="2680"/>
                  <a:pt x="14662" y="2407"/>
                </a:cubicBezTo>
                <a:cubicBezTo>
                  <a:pt x="12779" y="2135"/>
                  <a:pt x="11122" y="-73"/>
                  <a:pt x="9276" y="2"/>
                </a:cubicBezTo>
                <a:cubicBezTo>
                  <a:pt x="7431" y="76"/>
                  <a:pt x="5152" y="1217"/>
                  <a:pt x="3627" y="2779"/>
                </a:cubicBezTo>
                <a:cubicBezTo>
                  <a:pt x="2101" y="4342"/>
                  <a:pt x="350" y="7739"/>
                  <a:pt x="67" y="9351"/>
                </a:cubicBezTo>
                <a:cubicBezTo>
                  <a:pt x="-215" y="10963"/>
                  <a:pt x="388" y="10517"/>
                  <a:pt x="1894" y="12525"/>
                </a:cubicBezTo>
                <a:close/>
              </a:path>
            </a:pathLst>
          </a:custGeom>
          <a:solidFill>
            <a:srgbClr val="FF9999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0" name="Shape 1170"/>
          <p:cNvSpPr/>
          <p:nvPr/>
        </p:nvSpPr>
        <p:spPr>
          <a:xfrm>
            <a:off x="6664726" y="2793693"/>
            <a:ext cx="852465" cy="772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9" h="19423" extrusionOk="0">
                <a:moveTo>
                  <a:pt x="9957" y="567"/>
                </a:moveTo>
                <a:cubicBezTo>
                  <a:pt x="6698" y="1325"/>
                  <a:pt x="824" y="4719"/>
                  <a:pt x="104" y="7075"/>
                </a:cubicBezTo>
                <a:cubicBezTo>
                  <a:pt x="-616" y="9430"/>
                  <a:pt x="2529" y="12664"/>
                  <a:pt x="5523" y="14621"/>
                </a:cubicBezTo>
                <a:cubicBezTo>
                  <a:pt x="8517" y="16577"/>
                  <a:pt x="15717" y="20929"/>
                  <a:pt x="18066" y="18893"/>
                </a:cubicBezTo>
                <a:cubicBezTo>
                  <a:pt x="20416" y="16857"/>
                  <a:pt x="20984" y="5478"/>
                  <a:pt x="19620" y="2403"/>
                </a:cubicBezTo>
                <a:cubicBezTo>
                  <a:pt x="18256" y="-671"/>
                  <a:pt x="13216" y="-192"/>
                  <a:pt x="9957" y="567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1" name="Shape 1171"/>
          <p:cNvSpPr/>
          <p:nvPr/>
        </p:nvSpPr>
        <p:spPr>
          <a:xfrm>
            <a:off x="6233319" y="2678113"/>
            <a:ext cx="704057" cy="34169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2" name="Shape 1172"/>
          <p:cNvSpPr/>
          <p:nvPr/>
        </p:nvSpPr>
        <p:spPr>
          <a:xfrm flipH="1" flipV="1">
            <a:off x="7653539" y="4165515"/>
            <a:ext cx="869420" cy="75648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3" name="Shape 1173"/>
          <p:cNvSpPr/>
          <p:nvPr/>
        </p:nvSpPr>
        <p:spPr>
          <a:xfrm flipH="1">
            <a:off x="8056561" y="2678113"/>
            <a:ext cx="1468438" cy="40481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12" name="Group 1212"/>
          <p:cNvGrpSpPr/>
          <p:nvPr/>
        </p:nvGrpSpPr>
        <p:grpSpPr>
          <a:xfrm>
            <a:off x="9601200" y="1398959"/>
            <a:ext cx="1425575" cy="3124200"/>
            <a:chOff x="0" y="0"/>
            <a:chExt cx="1425574" cy="3124199"/>
          </a:xfrm>
        </p:grpSpPr>
        <p:sp>
          <p:nvSpPr>
            <p:cNvPr id="1174" name="Shape 1174"/>
            <p:cNvSpPr/>
            <p:nvPr/>
          </p:nvSpPr>
          <p:spPr>
            <a:xfrm>
              <a:off x="0" y="0"/>
              <a:ext cx="1425575" cy="3124200"/>
            </a:xfrm>
            <a:prstGeom prst="roundRect">
              <a:avLst>
                <a:gd name="adj" fmla="val 16667"/>
              </a:avLst>
            </a:prstGeom>
            <a:solidFill>
              <a:srgbClr val="FF99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86" name="Group 1186"/>
            <p:cNvGrpSpPr/>
            <p:nvPr/>
          </p:nvGrpSpPr>
          <p:grpSpPr>
            <a:xfrm>
              <a:off x="282852" y="363276"/>
              <a:ext cx="961699" cy="896391"/>
              <a:chOff x="0" y="0"/>
              <a:chExt cx="961698" cy="896389"/>
            </a:xfrm>
          </p:grpSpPr>
          <p:grpSp>
            <p:nvGrpSpPr>
              <p:cNvPr id="1177" name="Group 1177"/>
              <p:cNvGrpSpPr/>
              <p:nvPr/>
            </p:nvGrpSpPr>
            <p:grpSpPr>
              <a:xfrm>
                <a:off x="0" y="500149"/>
                <a:ext cx="307745" cy="396241"/>
                <a:chOff x="0" y="0"/>
                <a:chExt cx="307744" cy="396240"/>
              </a:xfrm>
            </p:grpSpPr>
            <p:sp>
              <p:nvSpPr>
                <p:cNvPr id="1175" name="Shape 1175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76" name="Shape 1176"/>
                <p:cNvSpPr/>
                <p:nvPr/>
              </p:nvSpPr>
              <p:spPr>
                <a:xfrm>
                  <a:off x="17093" y="-1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180" name="Group 1180"/>
              <p:cNvGrpSpPr/>
              <p:nvPr/>
            </p:nvGrpSpPr>
            <p:grpSpPr>
              <a:xfrm>
                <a:off x="307743" y="-1"/>
                <a:ext cx="307745" cy="396242"/>
                <a:chOff x="0" y="0"/>
                <a:chExt cx="307744" cy="396240"/>
              </a:xfrm>
            </p:grpSpPr>
            <p:sp>
              <p:nvSpPr>
                <p:cNvPr id="1178" name="Shape 1178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79" name="Shape 1179"/>
                <p:cNvSpPr/>
                <p:nvPr/>
              </p:nvSpPr>
              <p:spPr>
                <a:xfrm>
                  <a:off x="17093" y="-1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183" name="Group 1183"/>
              <p:cNvGrpSpPr/>
              <p:nvPr/>
            </p:nvGrpSpPr>
            <p:grpSpPr>
              <a:xfrm>
                <a:off x="653954" y="500149"/>
                <a:ext cx="307745" cy="396241"/>
                <a:chOff x="0" y="0"/>
                <a:chExt cx="307744" cy="396240"/>
              </a:xfrm>
            </p:grpSpPr>
            <p:sp>
              <p:nvSpPr>
                <p:cNvPr id="1181" name="Shape 1181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82" name="Shape 1182"/>
                <p:cNvSpPr/>
                <p:nvPr/>
              </p:nvSpPr>
              <p:spPr>
                <a:xfrm>
                  <a:off x="24224" y="-1"/>
                  <a:ext cx="259295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184" name="Shape 1184"/>
              <p:cNvSpPr/>
              <p:nvPr/>
            </p:nvSpPr>
            <p:spPr>
              <a:xfrm flipH="1">
                <a:off x="153872" y="314340"/>
                <a:ext cx="198751" cy="22282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570607" y="314340"/>
                <a:ext cx="237219" cy="22282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98" name="Group 1198"/>
            <p:cNvGrpSpPr/>
            <p:nvPr/>
          </p:nvGrpSpPr>
          <p:grpSpPr>
            <a:xfrm>
              <a:off x="282852" y="1178285"/>
              <a:ext cx="961699" cy="896390"/>
              <a:chOff x="0" y="0"/>
              <a:chExt cx="961698" cy="896389"/>
            </a:xfrm>
          </p:grpSpPr>
          <p:grpSp>
            <p:nvGrpSpPr>
              <p:cNvPr id="1189" name="Group 1189"/>
              <p:cNvGrpSpPr/>
              <p:nvPr/>
            </p:nvGrpSpPr>
            <p:grpSpPr>
              <a:xfrm>
                <a:off x="0" y="500149"/>
                <a:ext cx="307745" cy="396241"/>
                <a:chOff x="0" y="0"/>
                <a:chExt cx="307744" cy="396240"/>
              </a:xfrm>
            </p:grpSpPr>
            <p:sp>
              <p:nvSpPr>
                <p:cNvPr id="1187" name="Shape 1187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88" name="Shape 1188"/>
                <p:cNvSpPr/>
                <p:nvPr/>
              </p:nvSpPr>
              <p:spPr>
                <a:xfrm>
                  <a:off x="17093" y="-1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192" name="Group 1192"/>
              <p:cNvGrpSpPr/>
              <p:nvPr/>
            </p:nvGrpSpPr>
            <p:grpSpPr>
              <a:xfrm>
                <a:off x="307743" y="-1"/>
                <a:ext cx="307745" cy="396242"/>
                <a:chOff x="0" y="0"/>
                <a:chExt cx="307744" cy="396240"/>
              </a:xfrm>
            </p:grpSpPr>
            <p:sp>
              <p:nvSpPr>
                <p:cNvPr id="1190" name="Shape 1190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91" name="Shape 1191"/>
                <p:cNvSpPr/>
                <p:nvPr/>
              </p:nvSpPr>
              <p:spPr>
                <a:xfrm>
                  <a:off x="17093" y="-1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195" name="Group 1195"/>
              <p:cNvGrpSpPr/>
              <p:nvPr/>
            </p:nvGrpSpPr>
            <p:grpSpPr>
              <a:xfrm>
                <a:off x="653954" y="500149"/>
                <a:ext cx="307745" cy="396241"/>
                <a:chOff x="0" y="0"/>
                <a:chExt cx="307744" cy="396240"/>
              </a:xfrm>
            </p:grpSpPr>
            <p:sp>
              <p:nvSpPr>
                <p:cNvPr id="1193" name="Shape 1193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94" name="Shape 1194"/>
                <p:cNvSpPr/>
                <p:nvPr/>
              </p:nvSpPr>
              <p:spPr>
                <a:xfrm>
                  <a:off x="24224" y="-1"/>
                  <a:ext cx="259295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196" name="Shape 1196"/>
              <p:cNvSpPr/>
              <p:nvPr/>
            </p:nvSpPr>
            <p:spPr>
              <a:xfrm flipH="1">
                <a:off x="153872" y="314340"/>
                <a:ext cx="198751" cy="22282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570607" y="314340"/>
                <a:ext cx="237219" cy="22282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10" name="Group 1210"/>
            <p:cNvGrpSpPr/>
            <p:nvPr/>
          </p:nvGrpSpPr>
          <p:grpSpPr>
            <a:xfrm>
              <a:off x="271538" y="2068286"/>
              <a:ext cx="961699" cy="896390"/>
              <a:chOff x="0" y="0"/>
              <a:chExt cx="961698" cy="896389"/>
            </a:xfrm>
          </p:grpSpPr>
          <p:grpSp>
            <p:nvGrpSpPr>
              <p:cNvPr id="1201" name="Group 1201"/>
              <p:cNvGrpSpPr/>
              <p:nvPr/>
            </p:nvGrpSpPr>
            <p:grpSpPr>
              <a:xfrm>
                <a:off x="0" y="500149"/>
                <a:ext cx="307745" cy="396241"/>
                <a:chOff x="0" y="0"/>
                <a:chExt cx="307744" cy="396240"/>
              </a:xfrm>
            </p:grpSpPr>
            <p:sp>
              <p:nvSpPr>
                <p:cNvPr id="1199" name="Shape 1199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0" name="Shape 1200"/>
                <p:cNvSpPr/>
                <p:nvPr/>
              </p:nvSpPr>
              <p:spPr>
                <a:xfrm>
                  <a:off x="17093" y="-1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04" name="Group 1204"/>
              <p:cNvGrpSpPr/>
              <p:nvPr/>
            </p:nvGrpSpPr>
            <p:grpSpPr>
              <a:xfrm>
                <a:off x="307743" y="-1"/>
                <a:ext cx="307745" cy="396242"/>
                <a:chOff x="0" y="0"/>
                <a:chExt cx="307744" cy="396240"/>
              </a:xfrm>
            </p:grpSpPr>
            <p:sp>
              <p:nvSpPr>
                <p:cNvPr id="1202" name="Shape 1202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3" name="Shape 1203"/>
                <p:cNvSpPr/>
                <p:nvPr/>
              </p:nvSpPr>
              <p:spPr>
                <a:xfrm>
                  <a:off x="17093" y="-1"/>
                  <a:ext cx="273557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07" name="Group 1207"/>
              <p:cNvGrpSpPr/>
              <p:nvPr/>
            </p:nvGrpSpPr>
            <p:grpSpPr>
              <a:xfrm>
                <a:off x="653954" y="500149"/>
                <a:ext cx="307745" cy="396241"/>
                <a:chOff x="0" y="0"/>
                <a:chExt cx="307744" cy="396240"/>
              </a:xfrm>
            </p:grpSpPr>
            <p:sp>
              <p:nvSpPr>
                <p:cNvPr id="1205" name="Shape 1205"/>
                <p:cNvSpPr/>
                <p:nvPr/>
              </p:nvSpPr>
              <p:spPr>
                <a:xfrm>
                  <a:off x="0" y="44227"/>
                  <a:ext cx="307745" cy="3077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6" name="Shape 1206"/>
                <p:cNvSpPr/>
                <p:nvPr/>
              </p:nvSpPr>
              <p:spPr>
                <a:xfrm>
                  <a:off x="24224" y="-1"/>
                  <a:ext cx="259295" cy="396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08" name="Shape 1208"/>
              <p:cNvSpPr/>
              <p:nvPr/>
            </p:nvSpPr>
            <p:spPr>
              <a:xfrm flipH="1">
                <a:off x="153872" y="314340"/>
                <a:ext cx="198751" cy="22282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570607" y="314340"/>
                <a:ext cx="237219" cy="22282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211" name="image60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5769" y="67917"/>
              <a:ext cx="1161109" cy="203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93" name="Group 1293"/>
          <p:cNvGrpSpPr/>
          <p:nvPr/>
        </p:nvGrpSpPr>
        <p:grpSpPr>
          <a:xfrm>
            <a:off x="7543800" y="4648200"/>
            <a:ext cx="3418333" cy="2065337"/>
            <a:chOff x="0" y="0"/>
            <a:chExt cx="3418332" cy="2065336"/>
          </a:xfrm>
        </p:grpSpPr>
        <p:sp>
          <p:nvSpPr>
            <p:cNvPr id="1213" name="Shape 1213"/>
            <p:cNvSpPr/>
            <p:nvPr/>
          </p:nvSpPr>
          <p:spPr>
            <a:xfrm>
              <a:off x="0" y="0"/>
              <a:ext cx="3418333" cy="206533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26" name="Group 1226"/>
            <p:cNvGrpSpPr/>
            <p:nvPr/>
          </p:nvGrpSpPr>
          <p:grpSpPr>
            <a:xfrm>
              <a:off x="136733" y="531736"/>
              <a:ext cx="834643" cy="724409"/>
              <a:chOff x="0" y="0"/>
              <a:chExt cx="834642" cy="724408"/>
            </a:xfrm>
          </p:grpSpPr>
          <p:grpSp>
            <p:nvGrpSpPr>
              <p:cNvPr id="1216" name="Group 1216"/>
              <p:cNvGrpSpPr/>
              <p:nvPr/>
            </p:nvGrpSpPr>
            <p:grpSpPr>
              <a:xfrm>
                <a:off x="0" y="391668"/>
                <a:ext cx="273613" cy="332741"/>
                <a:chOff x="0" y="0"/>
                <a:chExt cx="273612" cy="332740"/>
              </a:xfrm>
            </p:grpSpPr>
            <p:sp>
              <p:nvSpPr>
                <p:cNvPr id="1214" name="Shape 1214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15" name="Shape 1215"/>
                <p:cNvSpPr/>
                <p:nvPr/>
              </p:nvSpPr>
              <p:spPr>
                <a:xfrm>
                  <a:off x="16969" y="0"/>
                  <a:ext cx="23967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19" name="Group 1219"/>
              <p:cNvGrpSpPr/>
              <p:nvPr/>
            </p:nvGrpSpPr>
            <p:grpSpPr>
              <a:xfrm>
                <a:off x="273612" y="-1"/>
                <a:ext cx="272359" cy="332742"/>
                <a:chOff x="0" y="0"/>
                <a:chExt cx="272357" cy="332740"/>
              </a:xfrm>
            </p:grpSpPr>
            <p:sp>
              <p:nvSpPr>
                <p:cNvPr id="1217" name="Shape 1217"/>
                <p:cNvSpPr/>
                <p:nvPr/>
              </p:nvSpPr>
              <p:spPr>
                <a:xfrm>
                  <a:off x="0" y="45430"/>
                  <a:ext cx="272358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18" name="Shape 1218"/>
                <p:cNvSpPr/>
                <p:nvPr/>
              </p:nvSpPr>
              <p:spPr>
                <a:xfrm>
                  <a:off x="16342" y="0"/>
                  <a:ext cx="239673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22" name="Group 1222"/>
              <p:cNvGrpSpPr/>
              <p:nvPr/>
            </p:nvGrpSpPr>
            <p:grpSpPr>
              <a:xfrm>
                <a:off x="561030" y="391668"/>
                <a:ext cx="273613" cy="332741"/>
                <a:chOff x="0" y="0"/>
                <a:chExt cx="273612" cy="332740"/>
              </a:xfrm>
            </p:grpSpPr>
            <p:sp>
              <p:nvSpPr>
                <p:cNvPr id="1220" name="Shape 1220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21" name="Shape 1221"/>
                <p:cNvSpPr/>
                <p:nvPr/>
              </p:nvSpPr>
              <p:spPr>
                <a:xfrm>
                  <a:off x="22674" y="0"/>
                  <a:ext cx="22826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23" name="Shape 1223"/>
              <p:cNvSpPr/>
              <p:nvPr/>
            </p:nvSpPr>
            <p:spPr>
              <a:xfrm flipH="1">
                <a:off x="136806" y="257352"/>
                <a:ext cx="175715" cy="17419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4" name="Shape 1224"/>
              <p:cNvSpPr/>
              <p:nvPr/>
            </p:nvSpPr>
            <p:spPr>
              <a:xfrm>
                <a:off x="505806" y="261790"/>
                <a:ext cx="192031" cy="16532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5" name="Shape 1225"/>
              <p:cNvSpPr/>
              <p:nvPr/>
            </p:nvSpPr>
            <p:spPr>
              <a:xfrm>
                <a:off x="284908" y="558038"/>
                <a:ext cx="264827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39" name="Group 1239"/>
            <p:cNvGrpSpPr/>
            <p:nvPr/>
          </p:nvGrpSpPr>
          <p:grpSpPr>
            <a:xfrm>
              <a:off x="1284723" y="510964"/>
              <a:ext cx="834643" cy="724409"/>
              <a:chOff x="0" y="0"/>
              <a:chExt cx="834642" cy="724408"/>
            </a:xfrm>
          </p:grpSpPr>
          <p:grpSp>
            <p:nvGrpSpPr>
              <p:cNvPr id="1229" name="Group 1229"/>
              <p:cNvGrpSpPr/>
              <p:nvPr/>
            </p:nvGrpSpPr>
            <p:grpSpPr>
              <a:xfrm>
                <a:off x="0" y="391668"/>
                <a:ext cx="273613" cy="332741"/>
                <a:chOff x="0" y="0"/>
                <a:chExt cx="273612" cy="332740"/>
              </a:xfrm>
            </p:grpSpPr>
            <p:sp>
              <p:nvSpPr>
                <p:cNvPr id="1227" name="Shape 1227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28" name="Shape 1228"/>
                <p:cNvSpPr/>
                <p:nvPr/>
              </p:nvSpPr>
              <p:spPr>
                <a:xfrm>
                  <a:off x="16969" y="0"/>
                  <a:ext cx="23967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32" name="Group 1232"/>
              <p:cNvGrpSpPr/>
              <p:nvPr/>
            </p:nvGrpSpPr>
            <p:grpSpPr>
              <a:xfrm>
                <a:off x="273612" y="-1"/>
                <a:ext cx="272359" cy="332742"/>
                <a:chOff x="0" y="0"/>
                <a:chExt cx="272357" cy="332740"/>
              </a:xfrm>
            </p:grpSpPr>
            <p:sp>
              <p:nvSpPr>
                <p:cNvPr id="1230" name="Shape 1230"/>
                <p:cNvSpPr/>
                <p:nvPr/>
              </p:nvSpPr>
              <p:spPr>
                <a:xfrm>
                  <a:off x="0" y="45430"/>
                  <a:ext cx="272358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31" name="Shape 1231"/>
                <p:cNvSpPr/>
                <p:nvPr/>
              </p:nvSpPr>
              <p:spPr>
                <a:xfrm>
                  <a:off x="16342" y="0"/>
                  <a:ext cx="239673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35" name="Group 1235"/>
              <p:cNvGrpSpPr/>
              <p:nvPr/>
            </p:nvGrpSpPr>
            <p:grpSpPr>
              <a:xfrm>
                <a:off x="561030" y="391668"/>
                <a:ext cx="273613" cy="332741"/>
                <a:chOff x="0" y="0"/>
                <a:chExt cx="273612" cy="332740"/>
              </a:xfrm>
            </p:grpSpPr>
            <p:sp>
              <p:nvSpPr>
                <p:cNvPr id="1233" name="Shape 1233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34" name="Shape 1234"/>
                <p:cNvSpPr/>
                <p:nvPr/>
              </p:nvSpPr>
              <p:spPr>
                <a:xfrm>
                  <a:off x="22674" y="0"/>
                  <a:ext cx="22826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36" name="Shape 1236"/>
              <p:cNvSpPr/>
              <p:nvPr/>
            </p:nvSpPr>
            <p:spPr>
              <a:xfrm flipH="1">
                <a:off x="136806" y="257352"/>
                <a:ext cx="175715" cy="17419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7" name="Shape 1237"/>
              <p:cNvSpPr/>
              <p:nvPr/>
            </p:nvSpPr>
            <p:spPr>
              <a:xfrm>
                <a:off x="505806" y="261790"/>
                <a:ext cx="192031" cy="16532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8" name="Shape 1238"/>
              <p:cNvSpPr/>
              <p:nvPr/>
            </p:nvSpPr>
            <p:spPr>
              <a:xfrm>
                <a:off x="284908" y="558038"/>
                <a:ext cx="264827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2" name="Group 1252"/>
            <p:cNvGrpSpPr/>
            <p:nvPr/>
          </p:nvGrpSpPr>
          <p:grpSpPr>
            <a:xfrm>
              <a:off x="2378589" y="510964"/>
              <a:ext cx="834643" cy="724409"/>
              <a:chOff x="0" y="0"/>
              <a:chExt cx="834642" cy="724408"/>
            </a:xfrm>
          </p:grpSpPr>
          <p:grpSp>
            <p:nvGrpSpPr>
              <p:cNvPr id="1242" name="Group 1242"/>
              <p:cNvGrpSpPr/>
              <p:nvPr/>
            </p:nvGrpSpPr>
            <p:grpSpPr>
              <a:xfrm>
                <a:off x="0" y="391668"/>
                <a:ext cx="273613" cy="332741"/>
                <a:chOff x="0" y="0"/>
                <a:chExt cx="273612" cy="332740"/>
              </a:xfrm>
            </p:grpSpPr>
            <p:sp>
              <p:nvSpPr>
                <p:cNvPr id="1240" name="Shape 1240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1" name="Shape 1241"/>
                <p:cNvSpPr/>
                <p:nvPr/>
              </p:nvSpPr>
              <p:spPr>
                <a:xfrm>
                  <a:off x="16969" y="0"/>
                  <a:ext cx="23967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45" name="Group 1245"/>
              <p:cNvGrpSpPr/>
              <p:nvPr/>
            </p:nvGrpSpPr>
            <p:grpSpPr>
              <a:xfrm>
                <a:off x="273612" y="-1"/>
                <a:ext cx="272359" cy="332742"/>
                <a:chOff x="0" y="0"/>
                <a:chExt cx="272357" cy="332740"/>
              </a:xfrm>
            </p:grpSpPr>
            <p:sp>
              <p:nvSpPr>
                <p:cNvPr id="1243" name="Shape 1243"/>
                <p:cNvSpPr/>
                <p:nvPr/>
              </p:nvSpPr>
              <p:spPr>
                <a:xfrm>
                  <a:off x="0" y="45430"/>
                  <a:ext cx="272358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4" name="Shape 1244"/>
                <p:cNvSpPr/>
                <p:nvPr/>
              </p:nvSpPr>
              <p:spPr>
                <a:xfrm>
                  <a:off x="16342" y="0"/>
                  <a:ext cx="239673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48" name="Group 1248"/>
              <p:cNvGrpSpPr/>
              <p:nvPr/>
            </p:nvGrpSpPr>
            <p:grpSpPr>
              <a:xfrm>
                <a:off x="561030" y="391668"/>
                <a:ext cx="273613" cy="332741"/>
                <a:chOff x="0" y="0"/>
                <a:chExt cx="273612" cy="332740"/>
              </a:xfrm>
            </p:grpSpPr>
            <p:sp>
              <p:nvSpPr>
                <p:cNvPr id="1246" name="Shape 1246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7" name="Shape 1247"/>
                <p:cNvSpPr/>
                <p:nvPr/>
              </p:nvSpPr>
              <p:spPr>
                <a:xfrm>
                  <a:off x="22674" y="0"/>
                  <a:ext cx="22826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49" name="Shape 1249"/>
              <p:cNvSpPr/>
              <p:nvPr/>
            </p:nvSpPr>
            <p:spPr>
              <a:xfrm flipH="1">
                <a:off x="136806" y="257352"/>
                <a:ext cx="175715" cy="17419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0" name="Shape 1250"/>
              <p:cNvSpPr/>
              <p:nvPr/>
            </p:nvSpPr>
            <p:spPr>
              <a:xfrm>
                <a:off x="505806" y="261790"/>
                <a:ext cx="192031" cy="16532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1" name="Shape 1251"/>
              <p:cNvSpPr/>
              <p:nvPr/>
            </p:nvSpPr>
            <p:spPr>
              <a:xfrm>
                <a:off x="284908" y="558038"/>
                <a:ext cx="264827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" name="Group 1265"/>
            <p:cNvGrpSpPr/>
            <p:nvPr/>
          </p:nvGrpSpPr>
          <p:grpSpPr>
            <a:xfrm>
              <a:off x="136733" y="1328493"/>
              <a:ext cx="834643" cy="724410"/>
              <a:chOff x="0" y="0"/>
              <a:chExt cx="834642" cy="724408"/>
            </a:xfrm>
          </p:grpSpPr>
          <p:grpSp>
            <p:nvGrpSpPr>
              <p:cNvPr id="1255" name="Group 1255"/>
              <p:cNvGrpSpPr/>
              <p:nvPr/>
            </p:nvGrpSpPr>
            <p:grpSpPr>
              <a:xfrm>
                <a:off x="0" y="391668"/>
                <a:ext cx="273613" cy="332741"/>
                <a:chOff x="0" y="0"/>
                <a:chExt cx="273612" cy="332740"/>
              </a:xfrm>
            </p:grpSpPr>
            <p:sp>
              <p:nvSpPr>
                <p:cNvPr id="1253" name="Shape 1253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54" name="Shape 1254"/>
                <p:cNvSpPr/>
                <p:nvPr/>
              </p:nvSpPr>
              <p:spPr>
                <a:xfrm>
                  <a:off x="16969" y="0"/>
                  <a:ext cx="23967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58" name="Group 1258"/>
              <p:cNvGrpSpPr/>
              <p:nvPr/>
            </p:nvGrpSpPr>
            <p:grpSpPr>
              <a:xfrm>
                <a:off x="273612" y="-1"/>
                <a:ext cx="272359" cy="332742"/>
                <a:chOff x="0" y="0"/>
                <a:chExt cx="272357" cy="332740"/>
              </a:xfrm>
            </p:grpSpPr>
            <p:sp>
              <p:nvSpPr>
                <p:cNvPr id="1256" name="Shape 1256"/>
                <p:cNvSpPr/>
                <p:nvPr/>
              </p:nvSpPr>
              <p:spPr>
                <a:xfrm>
                  <a:off x="0" y="45430"/>
                  <a:ext cx="272358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57" name="Shape 1257"/>
                <p:cNvSpPr/>
                <p:nvPr/>
              </p:nvSpPr>
              <p:spPr>
                <a:xfrm>
                  <a:off x="16342" y="0"/>
                  <a:ext cx="239673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61" name="Group 1261"/>
              <p:cNvGrpSpPr/>
              <p:nvPr/>
            </p:nvGrpSpPr>
            <p:grpSpPr>
              <a:xfrm>
                <a:off x="561030" y="391668"/>
                <a:ext cx="273613" cy="332741"/>
                <a:chOff x="0" y="0"/>
                <a:chExt cx="273612" cy="332740"/>
              </a:xfrm>
            </p:grpSpPr>
            <p:sp>
              <p:nvSpPr>
                <p:cNvPr id="1259" name="Shape 1259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60" name="Shape 1260"/>
                <p:cNvSpPr/>
                <p:nvPr/>
              </p:nvSpPr>
              <p:spPr>
                <a:xfrm>
                  <a:off x="22674" y="0"/>
                  <a:ext cx="22826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62" name="Shape 1262"/>
              <p:cNvSpPr/>
              <p:nvPr/>
            </p:nvSpPr>
            <p:spPr>
              <a:xfrm flipH="1">
                <a:off x="136806" y="257352"/>
                <a:ext cx="175715" cy="17419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3" name="Shape 1263"/>
              <p:cNvSpPr/>
              <p:nvPr/>
            </p:nvSpPr>
            <p:spPr>
              <a:xfrm>
                <a:off x="505806" y="261790"/>
                <a:ext cx="192031" cy="16532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4" name="Shape 1264"/>
              <p:cNvSpPr/>
              <p:nvPr/>
            </p:nvSpPr>
            <p:spPr>
              <a:xfrm>
                <a:off x="284908" y="558038"/>
                <a:ext cx="264827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78" name="Group 1278"/>
            <p:cNvGrpSpPr/>
            <p:nvPr/>
          </p:nvGrpSpPr>
          <p:grpSpPr>
            <a:xfrm>
              <a:off x="1284723" y="1307721"/>
              <a:ext cx="834643" cy="724410"/>
              <a:chOff x="0" y="0"/>
              <a:chExt cx="834642" cy="724408"/>
            </a:xfrm>
          </p:grpSpPr>
          <p:grpSp>
            <p:nvGrpSpPr>
              <p:cNvPr id="1268" name="Group 1268"/>
              <p:cNvGrpSpPr/>
              <p:nvPr/>
            </p:nvGrpSpPr>
            <p:grpSpPr>
              <a:xfrm>
                <a:off x="0" y="391668"/>
                <a:ext cx="273613" cy="332741"/>
                <a:chOff x="0" y="0"/>
                <a:chExt cx="273612" cy="332740"/>
              </a:xfrm>
            </p:grpSpPr>
            <p:sp>
              <p:nvSpPr>
                <p:cNvPr id="1266" name="Shape 1266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67" name="Shape 1267"/>
                <p:cNvSpPr/>
                <p:nvPr/>
              </p:nvSpPr>
              <p:spPr>
                <a:xfrm>
                  <a:off x="16969" y="0"/>
                  <a:ext cx="23967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71" name="Group 1271"/>
              <p:cNvGrpSpPr/>
              <p:nvPr/>
            </p:nvGrpSpPr>
            <p:grpSpPr>
              <a:xfrm>
                <a:off x="273612" y="-1"/>
                <a:ext cx="272359" cy="332742"/>
                <a:chOff x="0" y="0"/>
                <a:chExt cx="272357" cy="332740"/>
              </a:xfrm>
            </p:grpSpPr>
            <p:sp>
              <p:nvSpPr>
                <p:cNvPr id="1269" name="Shape 1269"/>
                <p:cNvSpPr/>
                <p:nvPr/>
              </p:nvSpPr>
              <p:spPr>
                <a:xfrm>
                  <a:off x="0" y="45430"/>
                  <a:ext cx="272358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70" name="Shape 1270"/>
                <p:cNvSpPr/>
                <p:nvPr/>
              </p:nvSpPr>
              <p:spPr>
                <a:xfrm>
                  <a:off x="16342" y="0"/>
                  <a:ext cx="239673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74" name="Group 1274"/>
              <p:cNvGrpSpPr/>
              <p:nvPr/>
            </p:nvGrpSpPr>
            <p:grpSpPr>
              <a:xfrm>
                <a:off x="561030" y="391668"/>
                <a:ext cx="273613" cy="332741"/>
                <a:chOff x="0" y="0"/>
                <a:chExt cx="273612" cy="332740"/>
              </a:xfrm>
            </p:grpSpPr>
            <p:sp>
              <p:nvSpPr>
                <p:cNvPr id="1272" name="Shape 1272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73" name="Shape 1273"/>
                <p:cNvSpPr/>
                <p:nvPr/>
              </p:nvSpPr>
              <p:spPr>
                <a:xfrm>
                  <a:off x="22674" y="0"/>
                  <a:ext cx="22826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75" name="Shape 1275"/>
              <p:cNvSpPr/>
              <p:nvPr/>
            </p:nvSpPr>
            <p:spPr>
              <a:xfrm flipH="1">
                <a:off x="136806" y="257352"/>
                <a:ext cx="175715" cy="17419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6" name="Shape 1276"/>
              <p:cNvSpPr/>
              <p:nvPr/>
            </p:nvSpPr>
            <p:spPr>
              <a:xfrm>
                <a:off x="505806" y="261790"/>
                <a:ext cx="192031" cy="16532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7" name="Shape 1277"/>
              <p:cNvSpPr/>
              <p:nvPr/>
            </p:nvSpPr>
            <p:spPr>
              <a:xfrm>
                <a:off x="284908" y="558038"/>
                <a:ext cx="264827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91" name="Group 1291"/>
            <p:cNvGrpSpPr/>
            <p:nvPr/>
          </p:nvGrpSpPr>
          <p:grpSpPr>
            <a:xfrm>
              <a:off x="2378589" y="1307721"/>
              <a:ext cx="834643" cy="724410"/>
              <a:chOff x="0" y="0"/>
              <a:chExt cx="834642" cy="724408"/>
            </a:xfrm>
          </p:grpSpPr>
          <p:grpSp>
            <p:nvGrpSpPr>
              <p:cNvPr id="1281" name="Group 1281"/>
              <p:cNvGrpSpPr/>
              <p:nvPr/>
            </p:nvGrpSpPr>
            <p:grpSpPr>
              <a:xfrm>
                <a:off x="0" y="391668"/>
                <a:ext cx="273613" cy="332741"/>
                <a:chOff x="0" y="0"/>
                <a:chExt cx="273612" cy="332740"/>
              </a:xfrm>
            </p:grpSpPr>
            <p:sp>
              <p:nvSpPr>
                <p:cNvPr id="1279" name="Shape 1279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80" name="Shape 1280"/>
                <p:cNvSpPr/>
                <p:nvPr/>
              </p:nvSpPr>
              <p:spPr>
                <a:xfrm>
                  <a:off x="16969" y="0"/>
                  <a:ext cx="23967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1284" name="Group 1284"/>
              <p:cNvGrpSpPr/>
              <p:nvPr/>
            </p:nvGrpSpPr>
            <p:grpSpPr>
              <a:xfrm>
                <a:off x="273612" y="-1"/>
                <a:ext cx="272359" cy="332742"/>
                <a:chOff x="0" y="0"/>
                <a:chExt cx="272357" cy="332740"/>
              </a:xfrm>
            </p:grpSpPr>
            <p:sp>
              <p:nvSpPr>
                <p:cNvPr id="1282" name="Shape 1282"/>
                <p:cNvSpPr/>
                <p:nvPr/>
              </p:nvSpPr>
              <p:spPr>
                <a:xfrm>
                  <a:off x="0" y="45430"/>
                  <a:ext cx="272358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83" name="Shape 1283"/>
                <p:cNvSpPr/>
                <p:nvPr/>
              </p:nvSpPr>
              <p:spPr>
                <a:xfrm>
                  <a:off x="16342" y="0"/>
                  <a:ext cx="239673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Y</a:t>
                  </a:r>
                </a:p>
              </p:txBody>
            </p:sp>
          </p:grpSp>
          <p:grpSp>
            <p:nvGrpSpPr>
              <p:cNvPr id="1287" name="Group 1287"/>
              <p:cNvGrpSpPr/>
              <p:nvPr/>
            </p:nvGrpSpPr>
            <p:grpSpPr>
              <a:xfrm>
                <a:off x="561030" y="391668"/>
                <a:ext cx="273613" cy="332741"/>
                <a:chOff x="0" y="0"/>
                <a:chExt cx="273612" cy="332740"/>
              </a:xfrm>
            </p:grpSpPr>
            <p:sp>
              <p:nvSpPr>
                <p:cNvPr id="1285" name="Shape 1285"/>
                <p:cNvSpPr/>
                <p:nvPr/>
              </p:nvSpPr>
              <p:spPr>
                <a:xfrm>
                  <a:off x="0" y="45430"/>
                  <a:ext cx="273613" cy="2418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86" name="Shape 1286"/>
                <p:cNvSpPr/>
                <p:nvPr/>
              </p:nvSpPr>
              <p:spPr>
                <a:xfrm>
                  <a:off x="22674" y="0"/>
                  <a:ext cx="228264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Z</a:t>
                  </a:r>
                </a:p>
              </p:txBody>
            </p:sp>
          </p:grpSp>
          <p:sp>
            <p:nvSpPr>
              <p:cNvPr id="1288" name="Shape 1288"/>
              <p:cNvSpPr/>
              <p:nvPr/>
            </p:nvSpPr>
            <p:spPr>
              <a:xfrm flipH="1">
                <a:off x="136806" y="257352"/>
                <a:ext cx="175715" cy="17419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9" name="Shape 1289"/>
              <p:cNvSpPr/>
              <p:nvPr/>
            </p:nvSpPr>
            <p:spPr>
              <a:xfrm>
                <a:off x="505806" y="261790"/>
                <a:ext cx="192031" cy="16532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0" name="Shape 1290"/>
              <p:cNvSpPr/>
              <p:nvPr/>
            </p:nvSpPr>
            <p:spPr>
              <a:xfrm>
                <a:off x="284908" y="558038"/>
                <a:ext cx="264827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292" name="image61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2432" y="71218"/>
              <a:ext cx="229315" cy="284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1" build="p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Bayes Nets Representation Summary</a:t>
            </a:r>
          </a:p>
        </p:txBody>
      </p:sp>
      <p:sp>
        <p:nvSpPr>
          <p:cNvPr id="1298" name="Shape 1298"/>
          <p:cNvSpPr>
            <a:spLocks noGrp="1"/>
          </p:cNvSpPr>
          <p:nvPr>
            <p:ph type="body" idx="1"/>
          </p:nvPr>
        </p:nvSpPr>
        <p:spPr>
          <a:xfrm>
            <a:off x="1828800" y="1397000"/>
            <a:ext cx="8686800" cy="47291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53" indent="-339453" defTabSz="905255">
              <a:lnSpc>
                <a:spcPct val="90000"/>
              </a:lnSpc>
              <a:spcBef>
                <a:spcPts val="600"/>
              </a:spcBef>
              <a:defRPr sz="2772"/>
            </a:pPr>
            <a:r>
              <a:t>Bayes nets compactly encode joint distributions</a:t>
            </a:r>
          </a:p>
          <a:p>
            <a:pPr marL="792057" lvl="1" indent="-339453" defTabSz="905255">
              <a:lnSpc>
                <a:spcPct val="90000"/>
              </a:lnSpc>
              <a:defRPr sz="2772"/>
            </a:pPr>
            <a:endParaRPr/>
          </a:p>
          <a:p>
            <a:pPr marL="339453" indent="-339453" defTabSz="905255">
              <a:lnSpc>
                <a:spcPct val="90000"/>
              </a:lnSpc>
              <a:spcBef>
                <a:spcPts val="600"/>
              </a:spcBef>
              <a:defRPr sz="2772"/>
            </a:pPr>
            <a:r>
              <a:t>Guaranteed independencies of distributions can be deduced from BN graph structure</a:t>
            </a:r>
          </a:p>
          <a:p>
            <a:pPr marL="792057" lvl="1" indent="-339453" defTabSz="905255">
              <a:lnSpc>
                <a:spcPct val="90000"/>
              </a:lnSpc>
              <a:defRPr sz="2772"/>
            </a:pPr>
            <a:endParaRPr/>
          </a:p>
          <a:p>
            <a:pPr marL="339453" indent="-339453" defTabSz="905255">
              <a:lnSpc>
                <a:spcPct val="90000"/>
              </a:lnSpc>
              <a:spcBef>
                <a:spcPts val="600"/>
              </a:spcBef>
              <a:defRPr sz="2772"/>
            </a:pPr>
            <a:r>
              <a:t>D-separation gives precise conditional independence guarantees from graph alone</a:t>
            </a:r>
          </a:p>
          <a:p>
            <a:pPr marL="792057" lvl="1" indent="-339453" defTabSz="905255">
              <a:lnSpc>
                <a:spcPct val="90000"/>
              </a:lnSpc>
              <a:defRPr sz="2772"/>
            </a:pPr>
            <a:endParaRPr/>
          </a:p>
          <a:p>
            <a:pPr marL="339453" indent="-339453" defTabSz="905255">
              <a:lnSpc>
                <a:spcPct val="90000"/>
              </a:lnSpc>
              <a:spcBef>
                <a:spcPts val="600"/>
              </a:spcBef>
              <a:defRPr sz="2772"/>
            </a:pPr>
            <a:r>
              <a:t>A Bayes’ net’s joint distribution may have further (conditional) independence that is not detectable until you inspect its specific distribution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" grpId="1" build="p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 Nets</a:t>
            </a:r>
          </a:p>
        </p:txBody>
      </p:sp>
      <p:sp>
        <p:nvSpPr>
          <p:cNvPr id="1303" name="Shape 1303"/>
          <p:cNvSpPr>
            <a:spLocks noGrp="1"/>
          </p:cNvSpPr>
          <p:nvPr>
            <p:ph type="body" idx="1"/>
          </p:nvPr>
        </p:nvSpPr>
        <p:spPr>
          <a:xfrm>
            <a:off x="2362200" y="1397000"/>
            <a:ext cx="9423400" cy="4729166"/>
          </a:xfrm>
          <a:prstGeom prst="rect">
            <a:avLst/>
          </a:prstGeom>
        </p:spPr>
        <p:txBody>
          <a:bodyPr/>
          <a:lstStyle/>
          <a:p>
            <a:pPr marL="301736" indent="-301736" defTabSz="804672">
              <a:spcBef>
                <a:spcPts val="600"/>
              </a:spcBef>
              <a:defRPr sz="2816"/>
            </a:pPr>
            <a:r>
              <a:t>Representation</a:t>
            </a:r>
          </a:p>
          <a:p>
            <a:pPr marL="1810422" lvl="4" indent="-201158" defTabSz="804672">
              <a:spcBef>
                <a:spcPts val="400"/>
              </a:spcBef>
              <a:defRPr sz="352">
                <a:solidFill>
                  <a:srgbClr val="000000"/>
                </a:solidFill>
              </a:defRPr>
            </a:pPr>
            <a:endParaRPr/>
          </a:p>
          <a:p>
            <a:pPr marL="301736" indent="-301736" defTabSz="804672">
              <a:spcBef>
                <a:spcPts val="600"/>
              </a:spcBef>
              <a:defRPr sz="2816"/>
            </a:pPr>
            <a:r>
              <a:t>Conditional Independences</a:t>
            </a:r>
          </a:p>
          <a:p>
            <a:pPr marL="1810422" lvl="4" indent="-201158" defTabSz="804672">
              <a:spcBef>
                <a:spcPts val="400"/>
              </a:spcBef>
              <a:defRPr sz="352">
                <a:solidFill>
                  <a:srgbClr val="000000"/>
                </a:solidFill>
              </a:defRPr>
            </a:pPr>
            <a:endParaRPr/>
          </a:p>
          <a:p>
            <a:pPr marL="301736" indent="-301736" defTabSz="804672">
              <a:spcBef>
                <a:spcPts val="600"/>
              </a:spcBef>
              <a:defRPr sz="2816"/>
            </a:pPr>
            <a:r>
              <a:t>Probabilistic Inference</a:t>
            </a:r>
          </a:p>
          <a:p>
            <a:pPr marL="653763" lvl="1" indent="-251448" defTabSz="804672">
              <a:spcBef>
                <a:spcPts val="500"/>
              </a:spcBef>
              <a:buClr>
                <a:srgbClr val="000000"/>
              </a:buClr>
              <a:defRPr sz="2464">
                <a:solidFill>
                  <a:srgbClr val="000000"/>
                </a:solidFill>
              </a:defRPr>
            </a:pPr>
            <a:r>
              <a:t>Enumeration (exact, exponential complexity)</a:t>
            </a:r>
          </a:p>
          <a:p>
            <a:pPr marL="653763" lvl="1" indent="-251448" defTabSz="804672">
              <a:spcBef>
                <a:spcPts val="500"/>
              </a:spcBef>
              <a:buClr>
                <a:srgbClr val="000000"/>
              </a:buClr>
              <a:defRPr sz="2464">
                <a:solidFill>
                  <a:srgbClr val="000000"/>
                </a:solidFill>
              </a:defRPr>
            </a:pPr>
            <a:r>
              <a:t>Variable elimination (exact, worst-case</a:t>
            </a:r>
          </a:p>
          <a:p>
            <a:pPr marL="0" lvl="1" indent="402314" defTabSz="804672">
              <a:spcBef>
                <a:spcPts val="500"/>
              </a:spcBef>
              <a:buSzTx/>
              <a:buNone/>
              <a:defRPr sz="2464">
                <a:solidFill>
                  <a:srgbClr val="000000"/>
                </a:solidFill>
              </a:defRPr>
            </a:pPr>
            <a:r>
              <a:t>		exponential complexity, often better)</a:t>
            </a:r>
          </a:p>
          <a:p>
            <a:pPr marL="653763" lvl="1" indent="-251448" defTabSz="804672">
              <a:spcBef>
                <a:spcPts val="500"/>
              </a:spcBef>
              <a:buClr>
                <a:srgbClr val="000000"/>
              </a:buClr>
              <a:defRPr sz="2464">
                <a:solidFill>
                  <a:srgbClr val="000000"/>
                </a:solidFill>
              </a:defRPr>
            </a:pPr>
            <a:r>
              <a:t>Probabilistic inference is NP-complete</a:t>
            </a:r>
          </a:p>
          <a:p>
            <a:pPr marL="653763" lvl="1" indent="-251448" defTabSz="804672">
              <a:spcBef>
                <a:spcPts val="500"/>
              </a:spcBef>
              <a:buClr>
                <a:srgbClr val="000000"/>
              </a:buClr>
              <a:defRPr sz="2464">
                <a:solidFill>
                  <a:srgbClr val="000000"/>
                </a:solidFill>
              </a:defRPr>
            </a:pPr>
            <a:r>
              <a:t>Sampling (approximate)</a:t>
            </a:r>
          </a:p>
          <a:p>
            <a:pPr marL="1408105" lvl="3" indent="-201158" defTabSz="804672">
              <a:spcBef>
                <a:spcPts val="400"/>
              </a:spcBef>
              <a:buClr>
                <a:srgbClr val="000000"/>
              </a:buClr>
              <a:defRPr sz="352">
                <a:solidFill>
                  <a:srgbClr val="000000"/>
                </a:solidFill>
              </a:defRPr>
            </a:pPr>
            <a:endParaRPr/>
          </a:p>
          <a:p>
            <a:pPr marL="301736" indent="-301736" defTabSz="804672">
              <a:spcBef>
                <a:spcPts val="600"/>
              </a:spcBef>
              <a:defRPr sz="2816"/>
            </a:pPr>
            <a:r>
              <a:t>Learning Bayes’ Nets from Data</a:t>
            </a:r>
          </a:p>
        </p:txBody>
      </p:sp>
      <p:pic>
        <p:nvPicPr>
          <p:cNvPr id="1304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2661" y="1428750"/>
            <a:ext cx="566739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5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2663" y="2028825"/>
            <a:ext cx="566738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Bayes’ Nets: Big Picture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406400" y="1397000"/>
            <a:ext cx="7137400" cy="4729166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Two problems with using full joint distribution tables as our probabilistic models:</a:t>
            </a:r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Unless there are only a few variables, the joint is WAY too big to represent explicitly</a:t>
            </a:r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Unintuitive. Where do these probabilities come from?</a:t>
            </a:r>
            <a:endParaRPr sz="2800"/>
          </a:p>
          <a:p>
            <a:pPr marL="342882" indent="-342882">
              <a:lnSpc>
                <a:spcPct val="80000"/>
              </a:lnSpc>
              <a:defRPr sz="2400">
                <a:solidFill>
                  <a:srgbClr val="CC0000"/>
                </a:solidFill>
              </a:defRPr>
            </a:pPr>
            <a:endParaRPr sz="280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>
                <a:solidFill>
                  <a:srgbClr val="CC0000"/>
                </a:solidFill>
              </a:defRPr>
            </a:pPr>
            <a:r>
              <a:t>Bayes’ nets: </a:t>
            </a:r>
            <a:r>
              <a:rPr>
                <a:solidFill>
                  <a:schemeClr val="accent2"/>
                </a:solidFill>
              </a:rPr>
              <a:t>a technique for describing complex joint distributions (models) using simple, local distributions (conditional probabilities)</a:t>
            </a:r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More properly called</a:t>
            </a:r>
            <a:r>
              <a:rPr>
                <a:solidFill>
                  <a:srgbClr val="CC0000"/>
                </a:solidFill>
              </a:rPr>
              <a:t> graphical models</a:t>
            </a:r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We describe how variables locally interact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Local interactions chain together to give global, indirect interactions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For about 10 min, we’ll be vague about how these interactions are specified</a:t>
            </a:r>
          </a:p>
        </p:txBody>
      </p:sp>
      <p:pic>
        <p:nvPicPr>
          <p:cNvPr id="172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3723" y="3581400"/>
            <a:ext cx="4182457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animBg="1" advAuto="0"/>
      <p:bldP spid="17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Bayes’ Net: Car</a:t>
            </a:r>
          </a:p>
        </p:txBody>
      </p:sp>
      <p:pic>
        <p:nvPicPr>
          <p:cNvPr id="178" name="image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500" y="1447800"/>
            <a:ext cx="8509000" cy="478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Graphical Model Notation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half" idx="1"/>
          </p:nvPr>
        </p:nvSpPr>
        <p:spPr>
          <a:xfrm>
            <a:off x="76200" y="1555174"/>
            <a:ext cx="5638800" cy="4876801"/>
          </a:xfrm>
          <a:prstGeom prst="rect">
            <a:avLst/>
          </a:prstGeom>
        </p:spPr>
        <p:txBody>
          <a:bodyPr/>
          <a:lstStyle/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Nodes: variables (with domains)</a:t>
            </a:r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Can be assigned (observed) or unassigned (unobserved)</a:t>
            </a:r>
            <a:endParaRPr sz="2800"/>
          </a:p>
          <a:p>
            <a:pPr marL="342882" indent="-342882">
              <a:lnSpc>
                <a:spcPct val="80000"/>
              </a:lnSpc>
              <a:defRPr sz="2400"/>
            </a:pPr>
            <a:endParaRPr sz="280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Arcs: interactions</a:t>
            </a:r>
            <a:endParaRPr sz="2800">
              <a:solidFill>
                <a:srgbClr val="000000"/>
              </a:solidFill>
            </a:endParaRPr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Indicate “direct influence” between variables</a:t>
            </a:r>
            <a:endParaRPr sz="2800"/>
          </a:p>
          <a:p>
            <a:pPr marL="742912" lvl="1" indent="-285737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defRPr sz="2000">
                <a:solidFill>
                  <a:srgbClr val="000000"/>
                </a:solidFill>
              </a:defRPr>
            </a:pPr>
            <a:r>
              <a:t>Formally: encode conditional independence assumptions (more later)</a:t>
            </a:r>
            <a:endParaRPr sz="280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endParaRPr sz="280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endParaRPr sz="2800"/>
          </a:p>
          <a:p>
            <a:pPr marL="342882" indent="-342882">
              <a:lnSpc>
                <a:spcPct val="80000"/>
              </a:lnSpc>
              <a:spcBef>
                <a:spcPts val="500"/>
              </a:spcBef>
              <a:defRPr sz="2400"/>
            </a:pPr>
            <a:r>
              <a:t>For now: imagine that arrows mean direct causation (in general, they don’t!)</a:t>
            </a:r>
          </a:p>
        </p:txBody>
      </p:sp>
      <p:pic>
        <p:nvPicPr>
          <p:cNvPr id="184" name="image38.png"/>
          <p:cNvPicPr>
            <a:picLocks noChangeAspect="1"/>
          </p:cNvPicPr>
          <p:nvPr/>
        </p:nvPicPr>
        <p:blipFill>
          <a:blip r:embed="rId3">
            <a:extLst/>
          </a:blip>
          <a:srcRect r="61858" b="49960"/>
          <a:stretch>
            <a:fillRect/>
          </a:stretch>
        </p:blipFill>
        <p:spPr>
          <a:xfrm>
            <a:off x="6553200" y="1676400"/>
            <a:ext cx="1447800" cy="990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87"/>
          <p:cNvGrpSpPr/>
          <p:nvPr/>
        </p:nvGrpSpPr>
        <p:grpSpPr>
          <a:xfrm>
            <a:off x="5714999" y="3003767"/>
            <a:ext cx="2805115" cy="1979614"/>
            <a:chOff x="0" y="0"/>
            <a:chExt cx="2805113" cy="1979612"/>
          </a:xfrm>
        </p:grpSpPr>
        <p:pic>
          <p:nvPicPr>
            <p:cNvPr id="185" name="image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6097"/>
            <a:stretch>
              <a:fillRect/>
            </a:stretch>
          </p:blipFill>
          <p:spPr>
            <a:xfrm>
              <a:off x="0" y="0"/>
              <a:ext cx="2805114" cy="1979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Shape 186"/>
            <p:cNvSpPr/>
            <p:nvPr/>
          </p:nvSpPr>
          <p:spPr>
            <a:xfrm>
              <a:off x="-1" y="0"/>
              <a:ext cx="533401" cy="9906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88" name="image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63000" y="3276600"/>
            <a:ext cx="3047999" cy="182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3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animBg="1" advAuto="0"/>
      <p:bldP spid="187" grpId="3" animBg="1" advAuto="0"/>
      <p:bldP spid="188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Coin Flips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 independent coin flips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No interactions between variables: </a:t>
            </a:r>
            <a:r>
              <a:rPr>
                <a:solidFill>
                  <a:srgbClr val="CC0000"/>
                </a:solidFill>
              </a:rPr>
              <a:t>absolute independence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1447800" y="3200400"/>
            <a:ext cx="762000" cy="762000"/>
            <a:chOff x="0" y="0"/>
            <a:chExt cx="762000" cy="762000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44416" y="85598"/>
              <a:ext cx="473168" cy="590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X</a:t>
              </a:r>
              <a:r>
                <a:rPr i="0" baseline="-25000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3124200" y="3200400"/>
            <a:ext cx="762000" cy="762000"/>
            <a:chOff x="0" y="0"/>
            <a:chExt cx="762000" cy="762000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44416" y="85598"/>
              <a:ext cx="473168" cy="590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X</a:t>
              </a:r>
              <a:r>
                <a:rPr i="0" baseline="-250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6553200" y="3200400"/>
            <a:ext cx="762000" cy="762000"/>
            <a:chOff x="0" y="0"/>
            <a:chExt cx="762000" cy="762000"/>
          </a:xfrm>
        </p:grpSpPr>
        <p:sp>
          <p:nvSpPr>
            <p:cNvPr id="201" name="Shape 201"/>
            <p:cNvSpPr/>
            <p:nvPr/>
          </p:nvSpPr>
          <p:spPr>
            <a:xfrm>
              <a:off x="0" y="0"/>
              <a:ext cx="762000" cy="7620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44416" y="85598"/>
              <a:ext cx="473168" cy="590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i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X</a:t>
              </a:r>
              <a:r>
                <a:rPr baseline="-25000"/>
                <a:t>n</a:t>
              </a:r>
            </a:p>
          </p:txBody>
        </p:sp>
      </p:grpSp>
      <p:pic>
        <p:nvPicPr>
          <p:cNvPr id="204" name="image40.png" descr="txp_fi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3505200"/>
            <a:ext cx="469900" cy="85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37928" y="1447800"/>
            <a:ext cx="2871387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an-berkeley-nlp-v1">
  <a:themeElements>
    <a:clrScheme name="dan-berkeley-nlp-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an-berkeley-nlp-v1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an-berkeley-nlp-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an-berkeley-nlp-v1">
  <a:themeElements>
    <a:clrScheme name="dan-berkeley-nlp-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an-berkeley-nlp-v1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an-berkeley-nlp-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3199</Words>
  <Application>Microsoft Macintosh PowerPoint</Application>
  <PresentationFormat>Widescreen</PresentationFormat>
  <Paragraphs>1082</Paragraphs>
  <Slides>56</Slides>
  <Notes>46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Helvetica</vt:lpstr>
      <vt:lpstr>Symbol</vt:lpstr>
      <vt:lpstr>Times New Roman</vt:lpstr>
      <vt:lpstr>Wingdings</vt:lpstr>
      <vt:lpstr>dan-berkeley-nlp-v1</vt:lpstr>
      <vt:lpstr>CS 4/527: Artificial Intelligence </vt:lpstr>
      <vt:lpstr>Conditional Independence</vt:lpstr>
      <vt:lpstr>Conditional Independence</vt:lpstr>
      <vt:lpstr>Conditional Independence and the Chain Rule</vt:lpstr>
      <vt:lpstr>Bayes’Nets: Big Picture</vt:lpstr>
      <vt:lpstr>Bayes’ Nets: Big Picture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Alarm Network</vt:lpstr>
      <vt:lpstr>Example: Alarm Network</vt:lpstr>
      <vt:lpstr>Size of a Bayes’ Net</vt:lpstr>
      <vt:lpstr>Probability Recap</vt:lpstr>
      <vt:lpstr>Bayes’ Nets</vt:lpstr>
      <vt:lpstr>Bayes’ Net Semantics</vt:lpstr>
      <vt:lpstr>Example: Alarm Network</vt:lpstr>
      <vt:lpstr>Example: Alarm Network</vt:lpstr>
      <vt:lpstr>Bayes’ Nets</vt:lpstr>
      <vt:lpstr>Conditional Independence</vt:lpstr>
      <vt:lpstr>Bayes Nets: Assumptions</vt:lpstr>
      <vt:lpstr>Example</vt:lpstr>
      <vt:lpstr>D-separation</vt:lpstr>
      <vt:lpstr>Independence in a BN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The General Case</vt:lpstr>
      <vt:lpstr>The General Case</vt:lpstr>
      <vt:lpstr>Reachability</vt:lpstr>
      <vt:lpstr>Fixing Reachability</vt:lpstr>
      <vt:lpstr>D-Separation</vt:lpstr>
      <vt:lpstr>Active / Inactive Paths</vt:lpstr>
      <vt:lpstr>D-Separation: Full picture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4/527: Artificial Intelligence </dc:title>
  <cp:lastModifiedBy>Jared Saia</cp:lastModifiedBy>
  <cp:revision>3</cp:revision>
  <dcterms:modified xsi:type="dcterms:W3CDTF">2018-02-26T19:35:29Z</dcterms:modified>
</cp:coreProperties>
</file>