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6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1" r:id="rId6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7"/>
    <p:restoredTop sz="93684"/>
  </p:normalViewPr>
  <p:slideViewPr>
    <p:cSldViewPr snapToGrid="0" snapToObjects="1">
      <p:cViewPr varScale="1">
        <p:scale>
          <a:sx n="97" d="100"/>
          <a:sy n="97" d="100"/>
        </p:scale>
        <p:origin x="20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E330445-835C-4E15-9ECA-5C0F07AEC4EF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Please retain proper attribution, including the reference to ai.berkeley.edu.  Thanks!</a:t>
            </a: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3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0C07C49F-BEB2-4059-A56A-1E005DC59782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1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8A0BF418-ACC3-4973-8793-B33455EDFC0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3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EAEC2C7B-3823-4DC7-8159-BB63F9A801F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5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3CFD64BD-4780-4AED-9F09-5C9A3CD5F47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7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9F045D59-0EDD-41D1-B5C8-574A1C652100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9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EF150CF0-22A7-430F-8E0B-FFCD700F1E62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1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3E90EC3F-138D-4038-AE5A-EF89B16FEC2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3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3C841E66-219E-4048-87FE-B4EB5C6BA013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5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C1BDC069-752B-4F7B-9DB3-1E742F727BC4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7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AA0077F1-C336-4D15-AFBF-BFECF8266A5C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28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5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0B222A82-AB77-4773-B2AF-5D7192838388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7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EFD564BC-E58F-466B-ADB2-1C93ADE96B33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9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F030AAEC-A5E2-43BB-B7A8-F2AD1FAFFC9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1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0AC9387D-7F13-47EF-9362-36CA855F6F68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HoG, SIFT, Daisy</a:t>
            </a:r>
          </a:p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Deformable part models</a:t>
            </a:r>
          </a:p>
        </p:txBody>
      </p:sp>
      <p:sp>
        <p:nvSpPr>
          <p:cNvPr id="1303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9943F624-2C9E-4C01-A742-85106BCDC024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5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6C79EE6F-276D-4F4A-88A8-734A4AB609C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7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01942EC2-F00F-499C-9BBE-B541DE63E9A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PlaceHolder 1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9" name="TextShape 2"/>
          <p:cNvSpPr txBox="1"/>
          <p:nvPr/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B88F14D9-6567-4AAE-8F72-3E1D1472AE4A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06440" y="3867120"/>
            <a:ext cx="1137888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700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0644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3132000" y="1397160"/>
            <a:ext cx="5927760" cy="472896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3132000" y="1397160"/>
            <a:ext cx="5927760" cy="472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0" y="-25560"/>
            <a:ext cx="1219176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0644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700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06440" y="3867120"/>
            <a:ext cx="1137888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06440" y="3867120"/>
            <a:ext cx="1137888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700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0644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3132000" y="1397160"/>
            <a:ext cx="5927760" cy="472896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3132000" y="1397160"/>
            <a:ext cx="5927760" cy="472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0" y="-25560"/>
            <a:ext cx="1219176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0644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700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06440" y="3867120"/>
            <a:ext cx="1137888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06440" y="3867120"/>
            <a:ext cx="1137888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700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0644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3132000" y="1397160"/>
            <a:ext cx="5927760" cy="472896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3132000" y="1397160"/>
            <a:ext cx="5927760" cy="4728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0" y="-25560"/>
            <a:ext cx="1219176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0644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47289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7000" y="386712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0644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7000" y="1397160"/>
            <a:ext cx="555264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06440" y="3867120"/>
            <a:ext cx="11378880" cy="2255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304560" y="1091880"/>
            <a:ext cx="11379240" cy="360"/>
          </a:xfrm>
          <a:prstGeom prst="line">
            <a:avLst/>
          </a:prstGeom>
          <a:ln w="1260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0" y="1044720"/>
            <a:ext cx="1219176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BD002C9B-C717-4333-A5C4-FEE1EE17F66B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304560" y="1091880"/>
            <a:ext cx="11379240" cy="360"/>
          </a:xfrm>
          <a:prstGeom prst="line">
            <a:avLst/>
          </a:prstGeom>
          <a:ln w="1260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0" y="-25560"/>
            <a:ext cx="1219176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06440" y="1397160"/>
            <a:ext cx="11378880" cy="4728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Second Outline Level</a:t>
            </a:r>
            <a:endParaRPr lang="en-US" sz="3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Third Outline Level</a:t>
            </a:r>
            <a:endParaRPr lang="en-US" sz="3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Fourth Outline Level</a:t>
            </a:r>
            <a:endParaRPr lang="en-US" sz="3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Fifth Outline Level</a:t>
            </a:r>
            <a:endParaRPr lang="en-US" sz="3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Sixth Outline Level</a:t>
            </a:r>
            <a:endParaRPr lang="en-US" sz="3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Second level</a:t>
            </a:r>
            <a:endParaRPr lang="en-US" sz="3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143000" lvl="2" indent="-22824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Third level</a:t>
            </a:r>
            <a:endParaRPr lang="en-US" sz="3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Fourth level</a:t>
            </a:r>
            <a:endParaRPr lang="en-US" sz="3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2057400" lvl="4" indent="-22824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Fifth level</a:t>
            </a:r>
            <a:endParaRPr lang="en-US" sz="3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12B0BBCF-DCDC-4F86-BCDB-163D592AA546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1"/>
          <p:cNvSpPr/>
          <p:nvPr/>
        </p:nvSpPr>
        <p:spPr>
          <a:xfrm>
            <a:off x="304560" y="1091880"/>
            <a:ext cx="11379240" cy="360"/>
          </a:xfrm>
          <a:prstGeom prst="line">
            <a:avLst/>
          </a:prstGeom>
          <a:ln w="1260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1" name="CustomShape 2"/>
          <p:cNvSpPr/>
          <p:nvPr/>
        </p:nvSpPr>
        <p:spPr>
          <a:xfrm>
            <a:off x="0" y="6165360"/>
            <a:ext cx="12191760" cy="70524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3"/>
          <p:cNvSpPr/>
          <p:nvPr/>
        </p:nvSpPr>
        <p:spPr>
          <a:xfrm>
            <a:off x="96120" y="6165360"/>
            <a:ext cx="700092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Fei-Fei Li &amp; Andrej Karpathy &amp; Justin Johnson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7101360" y="6157440"/>
            <a:ext cx="466812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2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Lecture 4 -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8670960" y="6223680"/>
            <a:ext cx="731160" cy="524520"/>
          </a:xfrm>
          <a:prstGeom prst="rect">
            <a:avLst/>
          </a:prstGeom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7F369C5F-88BC-4487-A2A9-E905BB121A6F}" type="slidenum">
              <a:rPr lang="en-US" sz="2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CustomShape 6"/>
          <p:cNvSpPr/>
          <p:nvPr/>
        </p:nvSpPr>
        <p:spPr>
          <a:xfrm>
            <a:off x="10047960" y="6157440"/>
            <a:ext cx="4668120" cy="72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2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13 Jan 2016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87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20.wmf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8.png"/><Relationship Id="rId4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8.png"/><Relationship Id="rId4" Type="http://schemas.openxmlformats.org/officeDocument/2006/relationships/image" Target="../media/image6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897609" y="2391840"/>
            <a:ext cx="8587302" cy="1066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CS 4/527: Artificial Intelligence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800600" y="3581280"/>
            <a:ext cx="6781320" cy="609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Deep Learning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523880" y="6248520"/>
            <a:ext cx="5866920" cy="36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0" y="6004080"/>
            <a:ext cx="12191760" cy="73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Instructor: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Jared Saia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--- University of New Mexico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[These slides created by Dan Klein, Pieter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Abbeel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Anca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Dragan, Josh Hug for CS188 Intro to AI at UC Berkeley.  All CS188 materials available at http://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ai.berkeley.edu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.]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7"/>
          <p:cNvPicPr/>
          <p:nvPr/>
        </p:nvPicPr>
        <p:blipFill>
          <a:blip r:embed="rId3"/>
          <a:stretch/>
        </p:blipFill>
        <p:spPr>
          <a:xfrm>
            <a:off x="304920" y="762120"/>
            <a:ext cx="4014161" cy="522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Manual Feature Design </a:t>
            </a: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 Deep Learning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4952880" y="1371600"/>
            <a:ext cx="685764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Manual feature design requires: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Domain-specific expertise</a:t>
            </a:r>
            <a:endParaRPr lang="en-US" sz="2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Domain-specific effort</a:t>
            </a:r>
            <a:endParaRPr lang="en-US" sz="2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What if we could learn the features, too?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-&gt; Deep Learning</a:t>
            </a:r>
            <a:endParaRPr lang="en-US" sz="2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225" name="Picture 4"/>
          <p:cNvPicPr/>
          <p:nvPr/>
        </p:nvPicPr>
        <p:blipFill>
          <a:blip r:embed="rId3"/>
          <a:stretch/>
        </p:blipFill>
        <p:spPr>
          <a:xfrm>
            <a:off x="533520" y="1371600"/>
            <a:ext cx="4119840" cy="522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83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25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Perceptron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5867280" y="32004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Line 3"/>
          <p:cNvSpPr/>
          <p:nvPr/>
        </p:nvSpPr>
        <p:spPr>
          <a:xfrm>
            <a:off x="5029200" y="3429000"/>
            <a:ext cx="83808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Line 4"/>
          <p:cNvSpPr/>
          <p:nvPr/>
        </p:nvSpPr>
        <p:spPr>
          <a:xfrm>
            <a:off x="5029200" y="3809880"/>
            <a:ext cx="83808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Line 5"/>
          <p:cNvSpPr/>
          <p:nvPr/>
        </p:nvSpPr>
        <p:spPr>
          <a:xfrm>
            <a:off x="5029200" y="4190760"/>
            <a:ext cx="838080" cy="36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6"/>
          <p:cNvSpPr/>
          <p:nvPr/>
        </p:nvSpPr>
        <p:spPr>
          <a:xfrm>
            <a:off x="4648320" y="32767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7"/>
          <p:cNvSpPr/>
          <p:nvPr/>
        </p:nvSpPr>
        <p:spPr>
          <a:xfrm>
            <a:off x="4648320" y="365760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8"/>
          <p:cNvSpPr/>
          <p:nvPr/>
        </p:nvSpPr>
        <p:spPr>
          <a:xfrm>
            <a:off x="4648320" y="403848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9"/>
          <p:cNvSpPr/>
          <p:nvPr/>
        </p:nvSpPr>
        <p:spPr>
          <a:xfrm>
            <a:off x="5181480" y="304812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10"/>
          <p:cNvSpPr/>
          <p:nvPr/>
        </p:nvSpPr>
        <p:spPr>
          <a:xfrm>
            <a:off x="5181480" y="344340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11"/>
          <p:cNvSpPr/>
          <p:nvPr/>
        </p:nvSpPr>
        <p:spPr>
          <a:xfrm>
            <a:off x="5181480" y="380988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12"/>
          <p:cNvSpPr/>
          <p:nvPr/>
        </p:nvSpPr>
        <p:spPr>
          <a:xfrm>
            <a:off x="6934320" y="35053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13"/>
          <p:cNvSpPr/>
          <p:nvPr/>
        </p:nvSpPr>
        <p:spPr>
          <a:xfrm>
            <a:off x="6553080" y="38098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Line 14"/>
          <p:cNvSpPr/>
          <p:nvPr/>
        </p:nvSpPr>
        <p:spPr>
          <a:xfrm>
            <a:off x="7619760" y="3809880"/>
            <a:ext cx="38124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 1"/>
          <p:cNvSpPr/>
          <p:nvPr/>
        </p:nvSpPr>
        <p:spPr>
          <a:xfrm flipV="1">
            <a:off x="6172200" y="4419360"/>
            <a:ext cx="2819160" cy="129564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Line 2"/>
          <p:cNvSpPr/>
          <p:nvPr/>
        </p:nvSpPr>
        <p:spPr>
          <a:xfrm>
            <a:off x="6248160" y="3886200"/>
            <a:ext cx="2743200" cy="759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TextShape 3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Two-Layer Perceptron Network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4"/>
          <p:cNvSpPr/>
          <p:nvPr/>
        </p:nvSpPr>
        <p:spPr>
          <a:xfrm>
            <a:off x="449568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Line 5"/>
          <p:cNvSpPr/>
          <p:nvPr/>
        </p:nvSpPr>
        <p:spPr>
          <a:xfrm>
            <a:off x="1600200" y="3047760"/>
            <a:ext cx="2895480" cy="2210040"/>
          </a:xfrm>
          <a:prstGeom prst="line">
            <a:avLst/>
          </a:prstGeom>
          <a:ln w="1584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Line 6"/>
          <p:cNvSpPr/>
          <p:nvPr/>
        </p:nvSpPr>
        <p:spPr>
          <a:xfrm>
            <a:off x="1600200" y="3962160"/>
            <a:ext cx="2895480" cy="1676520"/>
          </a:xfrm>
          <a:prstGeom prst="line">
            <a:avLst/>
          </a:prstGeom>
          <a:ln w="88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Line 7"/>
          <p:cNvSpPr/>
          <p:nvPr/>
        </p:nvSpPr>
        <p:spPr>
          <a:xfrm>
            <a:off x="1600200" y="4800600"/>
            <a:ext cx="2895480" cy="121896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8"/>
          <p:cNvSpPr/>
          <p:nvPr/>
        </p:nvSpPr>
        <p:spPr>
          <a:xfrm>
            <a:off x="1219320" y="289548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9"/>
          <p:cNvSpPr/>
          <p:nvPr/>
        </p:nvSpPr>
        <p:spPr>
          <a:xfrm>
            <a:off x="1219320" y="37339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10"/>
          <p:cNvSpPr/>
          <p:nvPr/>
        </p:nvSpPr>
        <p:spPr>
          <a:xfrm>
            <a:off x="1219320" y="46483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11"/>
          <p:cNvSpPr/>
          <p:nvPr/>
        </p:nvSpPr>
        <p:spPr>
          <a:xfrm>
            <a:off x="3581280" y="473868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12"/>
          <p:cNvSpPr/>
          <p:nvPr/>
        </p:nvSpPr>
        <p:spPr>
          <a:xfrm>
            <a:off x="3809880" y="542448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13"/>
          <p:cNvSpPr/>
          <p:nvPr/>
        </p:nvSpPr>
        <p:spPr>
          <a:xfrm>
            <a:off x="3809880" y="580536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14"/>
          <p:cNvSpPr/>
          <p:nvPr/>
        </p:nvSpPr>
        <p:spPr>
          <a:xfrm>
            <a:off x="5562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15"/>
          <p:cNvSpPr/>
          <p:nvPr/>
        </p:nvSpPr>
        <p:spPr>
          <a:xfrm>
            <a:off x="518148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16"/>
          <p:cNvSpPr/>
          <p:nvPr/>
        </p:nvSpPr>
        <p:spPr>
          <a:xfrm>
            <a:off x="449568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Line 17"/>
          <p:cNvSpPr/>
          <p:nvPr/>
        </p:nvSpPr>
        <p:spPr>
          <a:xfrm>
            <a:off x="1600200" y="3047760"/>
            <a:ext cx="2895480" cy="457200"/>
          </a:xfrm>
          <a:prstGeom prst="line">
            <a:avLst/>
          </a:prstGeom>
          <a:ln w="66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Line 18"/>
          <p:cNvSpPr/>
          <p:nvPr/>
        </p:nvSpPr>
        <p:spPr>
          <a:xfrm>
            <a:off x="1600200" y="3886200"/>
            <a:ext cx="289548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Line 19"/>
          <p:cNvSpPr/>
          <p:nvPr/>
        </p:nvSpPr>
        <p:spPr>
          <a:xfrm flipV="1">
            <a:off x="1600200" y="4267080"/>
            <a:ext cx="2895480" cy="53352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0"/>
          <p:cNvSpPr/>
          <p:nvPr/>
        </p:nvSpPr>
        <p:spPr>
          <a:xfrm>
            <a:off x="3809880" y="304812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21"/>
          <p:cNvSpPr/>
          <p:nvPr/>
        </p:nvSpPr>
        <p:spPr>
          <a:xfrm>
            <a:off x="3809880" y="351936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22"/>
          <p:cNvSpPr/>
          <p:nvPr/>
        </p:nvSpPr>
        <p:spPr>
          <a:xfrm>
            <a:off x="3809880" y="388620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3"/>
          <p:cNvSpPr/>
          <p:nvPr/>
        </p:nvSpPr>
        <p:spPr>
          <a:xfrm>
            <a:off x="5562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24"/>
          <p:cNvSpPr/>
          <p:nvPr/>
        </p:nvSpPr>
        <p:spPr>
          <a:xfrm>
            <a:off x="518148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25"/>
          <p:cNvSpPr/>
          <p:nvPr/>
        </p:nvSpPr>
        <p:spPr>
          <a:xfrm>
            <a:off x="449568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Line 26"/>
          <p:cNvSpPr/>
          <p:nvPr/>
        </p:nvSpPr>
        <p:spPr>
          <a:xfrm flipV="1">
            <a:off x="1600200" y="1904760"/>
            <a:ext cx="2895480" cy="114300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Line 27"/>
          <p:cNvSpPr/>
          <p:nvPr/>
        </p:nvSpPr>
        <p:spPr>
          <a:xfrm flipV="1">
            <a:off x="1600200" y="2286000"/>
            <a:ext cx="2895480" cy="160020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Line 28"/>
          <p:cNvSpPr/>
          <p:nvPr/>
        </p:nvSpPr>
        <p:spPr>
          <a:xfrm flipV="1">
            <a:off x="1600200" y="2666880"/>
            <a:ext cx="2895480" cy="213372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9"/>
          <p:cNvSpPr/>
          <p:nvPr/>
        </p:nvSpPr>
        <p:spPr>
          <a:xfrm>
            <a:off x="3809880" y="152388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30"/>
          <p:cNvSpPr/>
          <p:nvPr/>
        </p:nvSpPr>
        <p:spPr>
          <a:xfrm>
            <a:off x="3733920" y="214776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31"/>
          <p:cNvSpPr/>
          <p:nvPr/>
        </p:nvSpPr>
        <p:spPr>
          <a:xfrm>
            <a:off x="3809880" y="252900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32"/>
          <p:cNvSpPr/>
          <p:nvPr/>
        </p:nvSpPr>
        <p:spPr>
          <a:xfrm>
            <a:off x="5562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33"/>
          <p:cNvSpPr/>
          <p:nvPr/>
        </p:nvSpPr>
        <p:spPr>
          <a:xfrm>
            <a:off x="518148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34"/>
          <p:cNvSpPr/>
          <p:nvPr/>
        </p:nvSpPr>
        <p:spPr>
          <a:xfrm>
            <a:off x="8991720" y="335268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Line 35"/>
          <p:cNvSpPr/>
          <p:nvPr/>
        </p:nvSpPr>
        <p:spPr>
          <a:xfrm>
            <a:off x="6248160" y="2286000"/>
            <a:ext cx="2743200" cy="129528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36"/>
          <p:cNvSpPr/>
          <p:nvPr/>
        </p:nvSpPr>
        <p:spPr>
          <a:xfrm>
            <a:off x="7620120" y="251460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37"/>
          <p:cNvSpPr/>
          <p:nvPr/>
        </p:nvSpPr>
        <p:spPr>
          <a:xfrm>
            <a:off x="7696080" y="350532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38"/>
          <p:cNvSpPr/>
          <p:nvPr/>
        </p:nvSpPr>
        <p:spPr>
          <a:xfrm>
            <a:off x="7772400" y="443376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39"/>
          <p:cNvSpPr/>
          <p:nvPr/>
        </p:nvSpPr>
        <p:spPr>
          <a:xfrm>
            <a:off x="9677520" y="396252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Line 40"/>
          <p:cNvSpPr/>
          <p:nvPr/>
        </p:nvSpPr>
        <p:spPr>
          <a:xfrm>
            <a:off x="10744200" y="3962160"/>
            <a:ext cx="38088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0" name="Picture 3"/>
          <p:cNvPicPr/>
          <p:nvPr/>
        </p:nvPicPr>
        <p:blipFill>
          <a:blip r:embed="rId3"/>
          <a:stretch/>
        </p:blipFill>
        <p:spPr>
          <a:xfrm>
            <a:off x="10515600" y="2981520"/>
            <a:ext cx="1495800" cy="421560"/>
          </a:xfrm>
          <a:prstGeom prst="rect">
            <a:avLst/>
          </a:prstGeom>
          <a:ln>
            <a:noFill/>
          </a:ln>
        </p:spPr>
      </p:pic>
      <p:sp>
        <p:nvSpPr>
          <p:cNvPr id="281" name="CustomShape 41"/>
          <p:cNvSpPr/>
          <p:nvPr/>
        </p:nvSpPr>
        <p:spPr>
          <a:xfrm>
            <a:off x="10058400" y="365760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Line 1"/>
          <p:cNvSpPr/>
          <p:nvPr/>
        </p:nvSpPr>
        <p:spPr>
          <a:xfrm flipV="1">
            <a:off x="9677160" y="4419360"/>
            <a:ext cx="304920" cy="137160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Line 2"/>
          <p:cNvSpPr/>
          <p:nvPr/>
        </p:nvSpPr>
        <p:spPr>
          <a:xfrm>
            <a:off x="9677160" y="3962160"/>
            <a:ext cx="30492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TextShape 3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N-Layer Perceptron Network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220968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Line 5"/>
          <p:cNvSpPr/>
          <p:nvPr/>
        </p:nvSpPr>
        <p:spPr>
          <a:xfrm>
            <a:off x="457200" y="3047760"/>
            <a:ext cx="1752480" cy="2286000"/>
          </a:xfrm>
          <a:prstGeom prst="line">
            <a:avLst/>
          </a:prstGeom>
          <a:ln w="1584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Line 6"/>
          <p:cNvSpPr/>
          <p:nvPr/>
        </p:nvSpPr>
        <p:spPr>
          <a:xfrm>
            <a:off x="457200" y="3962160"/>
            <a:ext cx="1752480" cy="1752840"/>
          </a:xfrm>
          <a:prstGeom prst="line">
            <a:avLst/>
          </a:prstGeom>
          <a:ln w="88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Line 7"/>
          <p:cNvSpPr/>
          <p:nvPr/>
        </p:nvSpPr>
        <p:spPr>
          <a:xfrm>
            <a:off x="457200" y="4800600"/>
            <a:ext cx="1752480" cy="121896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8"/>
          <p:cNvSpPr/>
          <p:nvPr/>
        </p:nvSpPr>
        <p:spPr>
          <a:xfrm>
            <a:off x="76320" y="289548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CustomShape 9"/>
          <p:cNvSpPr/>
          <p:nvPr/>
        </p:nvSpPr>
        <p:spPr>
          <a:xfrm>
            <a:off x="76320" y="37339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10"/>
          <p:cNvSpPr/>
          <p:nvPr/>
        </p:nvSpPr>
        <p:spPr>
          <a:xfrm>
            <a:off x="76320" y="46483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11"/>
          <p:cNvSpPr/>
          <p:nvPr/>
        </p:nvSpPr>
        <p:spPr>
          <a:xfrm>
            <a:off x="3276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12"/>
          <p:cNvSpPr/>
          <p:nvPr/>
        </p:nvSpPr>
        <p:spPr>
          <a:xfrm>
            <a:off x="289548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13"/>
          <p:cNvSpPr/>
          <p:nvPr/>
        </p:nvSpPr>
        <p:spPr>
          <a:xfrm>
            <a:off x="220968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Line 14"/>
          <p:cNvSpPr/>
          <p:nvPr/>
        </p:nvSpPr>
        <p:spPr>
          <a:xfrm>
            <a:off x="457200" y="3047760"/>
            <a:ext cx="1752480" cy="381240"/>
          </a:xfrm>
          <a:prstGeom prst="line">
            <a:avLst/>
          </a:prstGeom>
          <a:ln w="66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Line 15"/>
          <p:cNvSpPr/>
          <p:nvPr/>
        </p:nvSpPr>
        <p:spPr>
          <a:xfrm>
            <a:off x="533160" y="3886200"/>
            <a:ext cx="167652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Line 16"/>
          <p:cNvSpPr/>
          <p:nvPr/>
        </p:nvSpPr>
        <p:spPr>
          <a:xfrm flipV="1">
            <a:off x="457200" y="4190760"/>
            <a:ext cx="1828800" cy="60984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17"/>
          <p:cNvSpPr/>
          <p:nvPr/>
        </p:nvSpPr>
        <p:spPr>
          <a:xfrm>
            <a:off x="3276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18"/>
          <p:cNvSpPr/>
          <p:nvPr/>
        </p:nvSpPr>
        <p:spPr>
          <a:xfrm>
            <a:off x="289548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19"/>
          <p:cNvSpPr/>
          <p:nvPr/>
        </p:nvSpPr>
        <p:spPr>
          <a:xfrm>
            <a:off x="220968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Line 20"/>
          <p:cNvSpPr/>
          <p:nvPr/>
        </p:nvSpPr>
        <p:spPr>
          <a:xfrm flipV="1">
            <a:off x="457200" y="1828800"/>
            <a:ext cx="1752480" cy="12189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21"/>
          <p:cNvSpPr/>
          <p:nvPr/>
        </p:nvSpPr>
        <p:spPr>
          <a:xfrm flipV="1">
            <a:off x="457200" y="2209680"/>
            <a:ext cx="1752480" cy="167652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22"/>
          <p:cNvSpPr/>
          <p:nvPr/>
        </p:nvSpPr>
        <p:spPr>
          <a:xfrm flipV="1">
            <a:off x="457200" y="2590560"/>
            <a:ext cx="1676160" cy="221004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3"/>
          <p:cNvSpPr/>
          <p:nvPr/>
        </p:nvSpPr>
        <p:spPr>
          <a:xfrm>
            <a:off x="3276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4"/>
          <p:cNvSpPr/>
          <p:nvPr/>
        </p:nvSpPr>
        <p:spPr>
          <a:xfrm>
            <a:off x="289548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25"/>
          <p:cNvSpPr/>
          <p:nvPr/>
        </p:nvSpPr>
        <p:spPr>
          <a:xfrm>
            <a:off x="9982080" y="335268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Line 26"/>
          <p:cNvSpPr/>
          <p:nvPr/>
        </p:nvSpPr>
        <p:spPr>
          <a:xfrm>
            <a:off x="9601200" y="2286000"/>
            <a:ext cx="380880" cy="129528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27"/>
          <p:cNvSpPr/>
          <p:nvPr/>
        </p:nvSpPr>
        <p:spPr>
          <a:xfrm>
            <a:off x="10667880" y="3962520"/>
            <a:ext cx="255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Line 28"/>
          <p:cNvSpPr/>
          <p:nvPr/>
        </p:nvSpPr>
        <p:spPr>
          <a:xfrm>
            <a:off x="11610000" y="3962160"/>
            <a:ext cx="38088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0" name="Picture 3"/>
          <p:cNvPicPr/>
          <p:nvPr/>
        </p:nvPicPr>
        <p:blipFill>
          <a:blip r:embed="rId3"/>
          <a:stretch/>
        </p:blipFill>
        <p:spPr>
          <a:xfrm>
            <a:off x="10619640" y="2981520"/>
            <a:ext cx="1495800" cy="421560"/>
          </a:xfrm>
          <a:prstGeom prst="rect">
            <a:avLst/>
          </a:prstGeom>
          <a:ln>
            <a:noFill/>
          </a:ln>
        </p:spPr>
      </p:pic>
      <p:sp>
        <p:nvSpPr>
          <p:cNvPr id="311" name="CustomShape 29"/>
          <p:cNvSpPr/>
          <p:nvPr/>
        </p:nvSpPr>
        <p:spPr>
          <a:xfrm>
            <a:off x="449568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30"/>
          <p:cNvSpPr/>
          <p:nvPr/>
        </p:nvSpPr>
        <p:spPr>
          <a:xfrm>
            <a:off x="5562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31"/>
          <p:cNvSpPr/>
          <p:nvPr/>
        </p:nvSpPr>
        <p:spPr>
          <a:xfrm>
            <a:off x="518148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32"/>
          <p:cNvSpPr/>
          <p:nvPr/>
        </p:nvSpPr>
        <p:spPr>
          <a:xfrm>
            <a:off x="449568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33"/>
          <p:cNvSpPr/>
          <p:nvPr/>
        </p:nvSpPr>
        <p:spPr>
          <a:xfrm>
            <a:off x="5562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34"/>
          <p:cNvSpPr/>
          <p:nvPr/>
        </p:nvSpPr>
        <p:spPr>
          <a:xfrm>
            <a:off x="518148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5"/>
          <p:cNvSpPr/>
          <p:nvPr/>
        </p:nvSpPr>
        <p:spPr>
          <a:xfrm>
            <a:off x="449568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36"/>
          <p:cNvSpPr/>
          <p:nvPr/>
        </p:nvSpPr>
        <p:spPr>
          <a:xfrm>
            <a:off x="5562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37"/>
          <p:cNvSpPr/>
          <p:nvPr/>
        </p:nvSpPr>
        <p:spPr>
          <a:xfrm>
            <a:off x="518148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38"/>
          <p:cNvSpPr/>
          <p:nvPr/>
        </p:nvSpPr>
        <p:spPr>
          <a:xfrm>
            <a:off x="784872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39"/>
          <p:cNvSpPr/>
          <p:nvPr/>
        </p:nvSpPr>
        <p:spPr>
          <a:xfrm>
            <a:off x="891540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40"/>
          <p:cNvSpPr/>
          <p:nvPr/>
        </p:nvSpPr>
        <p:spPr>
          <a:xfrm>
            <a:off x="853452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41"/>
          <p:cNvSpPr/>
          <p:nvPr/>
        </p:nvSpPr>
        <p:spPr>
          <a:xfrm>
            <a:off x="784872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42"/>
          <p:cNvSpPr/>
          <p:nvPr/>
        </p:nvSpPr>
        <p:spPr>
          <a:xfrm>
            <a:off x="891540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43"/>
          <p:cNvSpPr/>
          <p:nvPr/>
        </p:nvSpPr>
        <p:spPr>
          <a:xfrm>
            <a:off x="853452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44"/>
          <p:cNvSpPr/>
          <p:nvPr/>
        </p:nvSpPr>
        <p:spPr>
          <a:xfrm>
            <a:off x="784872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45"/>
          <p:cNvSpPr/>
          <p:nvPr/>
        </p:nvSpPr>
        <p:spPr>
          <a:xfrm>
            <a:off x="891540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CustomShape 46"/>
          <p:cNvSpPr/>
          <p:nvPr/>
        </p:nvSpPr>
        <p:spPr>
          <a:xfrm>
            <a:off x="853452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47"/>
          <p:cNvSpPr/>
          <p:nvPr/>
        </p:nvSpPr>
        <p:spPr>
          <a:xfrm>
            <a:off x="7165800" y="2133720"/>
            <a:ext cx="470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CustomShape 48"/>
          <p:cNvSpPr/>
          <p:nvPr/>
        </p:nvSpPr>
        <p:spPr>
          <a:xfrm>
            <a:off x="7165800" y="3733920"/>
            <a:ext cx="470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CustomShape 49"/>
          <p:cNvSpPr/>
          <p:nvPr/>
        </p:nvSpPr>
        <p:spPr>
          <a:xfrm>
            <a:off x="7165800" y="5410080"/>
            <a:ext cx="470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Line 50"/>
          <p:cNvSpPr/>
          <p:nvPr/>
        </p:nvSpPr>
        <p:spPr>
          <a:xfrm flipV="1">
            <a:off x="3962160" y="1981080"/>
            <a:ext cx="533520" cy="30492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Line 51"/>
          <p:cNvSpPr/>
          <p:nvPr/>
        </p:nvSpPr>
        <p:spPr>
          <a:xfrm>
            <a:off x="3962160" y="2286000"/>
            <a:ext cx="533520" cy="14475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Line 52"/>
          <p:cNvSpPr/>
          <p:nvPr/>
        </p:nvSpPr>
        <p:spPr>
          <a:xfrm>
            <a:off x="3962160" y="2361960"/>
            <a:ext cx="457200" cy="297180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Line 53"/>
          <p:cNvSpPr/>
          <p:nvPr/>
        </p:nvSpPr>
        <p:spPr>
          <a:xfrm>
            <a:off x="3962160" y="5715000"/>
            <a:ext cx="533520" cy="38088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Line 54"/>
          <p:cNvSpPr/>
          <p:nvPr/>
        </p:nvSpPr>
        <p:spPr>
          <a:xfrm>
            <a:off x="3962160" y="3886200"/>
            <a:ext cx="609840" cy="36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55"/>
          <p:cNvSpPr/>
          <p:nvPr/>
        </p:nvSpPr>
        <p:spPr>
          <a:xfrm flipV="1">
            <a:off x="3962160" y="4190760"/>
            <a:ext cx="533520" cy="144792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56"/>
          <p:cNvSpPr/>
          <p:nvPr/>
        </p:nvSpPr>
        <p:spPr>
          <a:xfrm flipV="1">
            <a:off x="3962160" y="2666880"/>
            <a:ext cx="457200" cy="297180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Line 57"/>
          <p:cNvSpPr/>
          <p:nvPr/>
        </p:nvSpPr>
        <p:spPr>
          <a:xfrm flipV="1">
            <a:off x="3962160" y="2361960"/>
            <a:ext cx="457200" cy="152424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Line 58"/>
          <p:cNvSpPr/>
          <p:nvPr/>
        </p:nvSpPr>
        <p:spPr>
          <a:xfrm>
            <a:off x="3962160" y="3962160"/>
            <a:ext cx="457200" cy="22860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59"/>
          <p:cNvSpPr/>
          <p:nvPr/>
        </p:nvSpPr>
        <p:spPr>
          <a:xfrm>
            <a:off x="10896480" y="365760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Picture 2"/>
          <p:cNvPicPr/>
          <p:nvPr/>
        </p:nvPicPr>
        <p:blipFill>
          <a:blip r:embed="rId3"/>
          <a:stretch/>
        </p:blipFill>
        <p:spPr>
          <a:xfrm>
            <a:off x="4952880" y="1219320"/>
            <a:ext cx="7314840" cy="4571640"/>
          </a:xfrm>
          <a:prstGeom prst="rect">
            <a:avLst/>
          </a:prstGeom>
          <a:ln>
            <a:noFill/>
          </a:ln>
        </p:spPr>
      </p:pic>
      <p:sp>
        <p:nvSpPr>
          <p:cNvPr id="343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Local Search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380880" y="1447920"/>
            <a:ext cx="10743840" cy="5333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9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Simple, general idea: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Start wherever</a:t>
            </a: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Repeat: move to the best neighboring state</a:t>
            </a: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If no neighbors better than current, quit</a:t>
            </a: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Neighbors = small perturbations of w</a:t>
            </a:r>
          </a:p>
          <a:p>
            <a:pPr>
              <a:lnSpc>
                <a:spcPct val="9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9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Properties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Plateaus and local optima</a:t>
            </a:r>
          </a:p>
          <a:p>
            <a:pPr>
              <a:lnSpc>
                <a:spcPct val="9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9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90000"/>
              </a:lnSpc>
              <a:buClr>
                <a:srgbClr val="333399"/>
              </a:buClr>
              <a:buFont typeface="Wingdings" charset="2"/>
              <a:buChar char=""/>
            </a:pP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How to escape plateaus and find a good local optimum?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90000"/>
              </a:lnSpc>
              <a:buClr>
                <a:srgbClr val="333399"/>
              </a:buClr>
              <a:buFont typeface="Wingdings" charset="2"/>
              <a:buChar char=""/>
            </a:pPr>
            <a:r>
              <a:rPr lang="en-US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How to deal with very large parameter vectors?  E.g.,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9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345" name="Picture 1"/>
          <p:cNvPicPr/>
          <p:nvPr/>
        </p:nvPicPr>
        <p:blipFill>
          <a:blip r:embed="rId4"/>
          <a:stretch/>
        </p:blipFill>
        <p:spPr>
          <a:xfrm>
            <a:off x="9524880" y="6019920"/>
            <a:ext cx="2450880" cy="44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Perceptron: Accuracy via Zero-One Loss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397440" y="3657600"/>
            <a:ext cx="11378880" cy="2468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Objective: Classification Accuracy </a:t>
            </a:r>
          </a:p>
        </p:txBody>
      </p:sp>
      <p:sp>
        <p:nvSpPr>
          <p:cNvPr id="348" name="CustomShape 3"/>
          <p:cNvSpPr/>
          <p:nvPr/>
        </p:nvSpPr>
        <p:spPr>
          <a:xfrm>
            <a:off x="5867280" y="20574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Line 4"/>
          <p:cNvSpPr/>
          <p:nvPr/>
        </p:nvSpPr>
        <p:spPr>
          <a:xfrm>
            <a:off x="5029200" y="2286000"/>
            <a:ext cx="83808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Line 5"/>
          <p:cNvSpPr/>
          <p:nvPr/>
        </p:nvSpPr>
        <p:spPr>
          <a:xfrm>
            <a:off x="5029200" y="2666880"/>
            <a:ext cx="83808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Line 6"/>
          <p:cNvSpPr/>
          <p:nvPr/>
        </p:nvSpPr>
        <p:spPr>
          <a:xfrm>
            <a:off x="5029200" y="3047760"/>
            <a:ext cx="838080" cy="36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7"/>
          <p:cNvSpPr/>
          <p:nvPr/>
        </p:nvSpPr>
        <p:spPr>
          <a:xfrm>
            <a:off x="4648320" y="21337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8"/>
          <p:cNvSpPr/>
          <p:nvPr/>
        </p:nvSpPr>
        <p:spPr>
          <a:xfrm>
            <a:off x="4648320" y="251460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9"/>
          <p:cNvSpPr/>
          <p:nvPr/>
        </p:nvSpPr>
        <p:spPr>
          <a:xfrm>
            <a:off x="4648320" y="289548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CustomShape 10"/>
          <p:cNvSpPr/>
          <p:nvPr/>
        </p:nvSpPr>
        <p:spPr>
          <a:xfrm>
            <a:off x="5181480" y="190512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11"/>
          <p:cNvSpPr/>
          <p:nvPr/>
        </p:nvSpPr>
        <p:spPr>
          <a:xfrm>
            <a:off x="5181480" y="230040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12"/>
          <p:cNvSpPr/>
          <p:nvPr/>
        </p:nvSpPr>
        <p:spPr>
          <a:xfrm>
            <a:off x="5181480" y="266688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13"/>
          <p:cNvSpPr/>
          <p:nvPr/>
        </p:nvSpPr>
        <p:spPr>
          <a:xfrm>
            <a:off x="6934320" y="23623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14"/>
          <p:cNvSpPr/>
          <p:nvPr/>
        </p:nvSpPr>
        <p:spPr>
          <a:xfrm>
            <a:off x="6553080" y="26668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Line 15"/>
          <p:cNvSpPr/>
          <p:nvPr/>
        </p:nvSpPr>
        <p:spPr>
          <a:xfrm>
            <a:off x="7619760" y="2666880"/>
            <a:ext cx="38124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1" name="Picture 2"/>
          <p:cNvPicPr/>
          <p:nvPr/>
        </p:nvPicPr>
        <p:blipFill>
          <a:blip r:embed="rId3"/>
          <a:stretch/>
        </p:blipFill>
        <p:spPr>
          <a:xfrm>
            <a:off x="1981080" y="4495680"/>
            <a:ext cx="8496000" cy="125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Perceptron: Accuracy via Zero-One Loss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406440" y="3657600"/>
            <a:ext cx="11378880" cy="2468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Objective: Classification Accuracy </a:t>
            </a: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Issue: many plateaus   </a:t>
            </a:r>
            <a:r>
              <a:rPr lang="en-U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en-U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 how to measure incremental progress?</a:t>
            </a:r>
            <a:endParaRPr lang="en-US" sz="2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5867280" y="20574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Line 4"/>
          <p:cNvSpPr/>
          <p:nvPr/>
        </p:nvSpPr>
        <p:spPr>
          <a:xfrm>
            <a:off x="5029200" y="2286000"/>
            <a:ext cx="83808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Line 5"/>
          <p:cNvSpPr/>
          <p:nvPr/>
        </p:nvSpPr>
        <p:spPr>
          <a:xfrm>
            <a:off x="5029200" y="2666880"/>
            <a:ext cx="83808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Line 6"/>
          <p:cNvSpPr/>
          <p:nvPr/>
        </p:nvSpPr>
        <p:spPr>
          <a:xfrm>
            <a:off x="5029200" y="3047760"/>
            <a:ext cx="838080" cy="36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7"/>
          <p:cNvSpPr/>
          <p:nvPr/>
        </p:nvSpPr>
        <p:spPr>
          <a:xfrm>
            <a:off x="4648320" y="21337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8"/>
          <p:cNvSpPr/>
          <p:nvPr/>
        </p:nvSpPr>
        <p:spPr>
          <a:xfrm>
            <a:off x="4648320" y="251460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9"/>
          <p:cNvSpPr/>
          <p:nvPr/>
        </p:nvSpPr>
        <p:spPr>
          <a:xfrm>
            <a:off x="4648320" y="289548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CustomShape 10"/>
          <p:cNvSpPr/>
          <p:nvPr/>
        </p:nvSpPr>
        <p:spPr>
          <a:xfrm>
            <a:off x="5181480" y="190512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11"/>
          <p:cNvSpPr/>
          <p:nvPr/>
        </p:nvSpPr>
        <p:spPr>
          <a:xfrm>
            <a:off x="5181480" y="230040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12"/>
          <p:cNvSpPr/>
          <p:nvPr/>
        </p:nvSpPr>
        <p:spPr>
          <a:xfrm>
            <a:off x="5181480" y="266688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13"/>
          <p:cNvSpPr/>
          <p:nvPr/>
        </p:nvSpPr>
        <p:spPr>
          <a:xfrm>
            <a:off x="6934320" y="23623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CustomShape 14"/>
          <p:cNvSpPr/>
          <p:nvPr/>
        </p:nvSpPr>
        <p:spPr>
          <a:xfrm>
            <a:off x="6553080" y="26668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Line 15"/>
          <p:cNvSpPr/>
          <p:nvPr/>
        </p:nvSpPr>
        <p:spPr>
          <a:xfrm>
            <a:off x="7619760" y="2666880"/>
            <a:ext cx="38124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7" name="Picture 2"/>
          <p:cNvPicPr/>
          <p:nvPr/>
        </p:nvPicPr>
        <p:blipFill>
          <a:blip r:embed="rId3"/>
          <a:stretch/>
        </p:blipFill>
        <p:spPr>
          <a:xfrm>
            <a:off x="1962000" y="4263120"/>
            <a:ext cx="8496000" cy="125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Soft-Max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406440" y="1371600"/>
            <a:ext cx="11378880" cy="5105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Score for y=1:			 Score for y=-1: </a:t>
            </a: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Probability of label:</a:t>
            </a: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380" name="Picture 23"/>
          <p:cNvPicPr/>
          <p:nvPr/>
        </p:nvPicPr>
        <p:blipFill>
          <a:blip r:embed="rId3"/>
          <a:stretch/>
        </p:blipFill>
        <p:spPr>
          <a:xfrm>
            <a:off x="3505320" y="1483560"/>
            <a:ext cx="1173960" cy="421200"/>
          </a:xfrm>
          <a:prstGeom prst="rect">
            <a:avLst/>
          </a:prstGeom>
          <a:ln>
            <a:noFill/>
          </a:ln>
        </p:spPr>
      </p:pic>
      <p:pic>
        <p:nvPicPr>
          <p:cNvPr id="381" name="Picture 24"/>
          <p:cNvPicPr/>
          <p:nvPr/>
        </p:nvPicPr>
        <p:blipFill>
          <a:blip r:embed="rId4"/>
          <a:stretch/>
        </p:blipFill>
        <p:spPr>
          <a:xfrm>
            <a:off x="8915400" y="1447920"/>
            <a:ext cx="1608480" cy="472320"/>
          </a:xfrm>
          <a:prstGeom prst="rect">
            <a:avLst/>
          </a:prstGeom>
          <a:ln>
            <a:noFill/>
          </a:ln>
        </p:spPr>
      </p:pic>
      <p:pic>
        <p:nvPicPr>
          <p:cNvPr id="382" name="Picture 25"/>
          <p:cNvPicPr/>
          <p:nvPr/>
        </p:nvPicPr>
        <p:blipFill>
          <a:blip r:embed="rId5"/>
          <a:stretch/>
        </p:blipFill>
        <p:spPr>
          <a:xfrm>
            <a:off x="4648320" y="2428560"/>
            <a:ext cx="5403960" cy="16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Soft-Max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406440" y="1371600"/>
            <a:ext cx="11378880" cy="5105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Score for y=1:			 Score for y=-1: </a:t>
            </a: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Probability of label:</a:t>
            </a: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Objective: </a:t>
            </a: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Log: </a:t>
            </a: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385" name="Picture 20"/>
          <p:cNvPicPr/>
          <p:nvPr/>
        </p:nvPicPr>
        <p:blipFill>
          <a:blip r:embed="rId3"/>
          <a:stretch/>
        </p:blipFill>
        <p:spPr>
          <a:xfrm>
            <a:off x="3681000" y="4724280"/>
            <a:ext cx="4929480" cy="1005840"/>
          </a:xfrm>
          <a:prstGeom prst="rect">
            <a:avLst/>
          </a:prstGeom>
          <a:ln>
            <a:noFill/>
          </a:ln>
        </p:spPr>
      </p:pic>
      <p:pic>
        <p:nvPicPr>
          <p:cNvPr id="386" name="Picture 21"/>
          <p:cNvPicPr/>
          <p:nvPr/>
        </p:nvPicPr>
        <p:blipFill>
          <a:blip r:embed="rId4"/>
          <a:stretch/>
        </p:blipFill>
        <p:spPr>
          <a:xfrm>
            <a:off x="3733920" y="5867280"/>
            <a:ext cx="4943880" cy="884880"/>
          </a:xfrm>
          <a:prstGeom prst="rect">
            <a:avLst/>
          </a:prstGeom>
          <a:ln>
            <a:noFill/>
          </a:ln>
        </p:spPr>
      </p:pic>
      <p:pic>
        <p:nvPicPr>
          <p:cNvPr id="387" name="Picture 23"/>
          <p:cNvPicPr/>
          <p:nvPr/>
        </p:nvPicPr>
        <p:blipFill>
          <a:blip r:embed="rId5"/>
          <a:stretch/>
        </p:blipFill>
        <p:spPr>
          <a:xfrm>
            <a:off x="3505320" y="1483560"/>
            <a:ext cx="1173960" cy="421200"/>
          </a:xfrm>
          <a:prstGeom prst="rect">
            <a:avLst/>
          </a:prstGeom>
          <a:ln>
            <a:noFill/>
          </a:ln>
        </p:spPr>
      </p:pic>
      <p:pic>
        <p:nvPicPr>
          <p:cNvPr id="388" name="Picture 24"/>
          <p:cNvPicPr/>
          <p:nvPr/>
        </p:nvPicPr>
        <p:blipFill>
          <a:blip r:embed="rId6"/>
          <a:stretch/>
        </p:blipFill>
        <p:spPr>
          <a:xfrm>
            <a:off x="8991720" y="1447920"/>
            <a:ext cx="1608480" cy="472320"/>
          </a:xfrm>
          <a:prstGeom prst="rect">
            <a:avLst/>
          </a:prstGeom>
          <a:ln>
            <a:noFill/>
          </a:ln>
        </p:spPr>
      </p:pic>
      <p:pic>
        <p:nvPicPr>
          <p:cNvPr id="389" name="Picture 25"/>
          <p:cNvPicPr/>
          <p:nvPr/>
        </p:nvPicPr>
        <p:blipFill>
          <a:blip r:embed="rId7"/>
          <a:stretch/>
        </p:blipFill>
        <p:spPr>
          <a:xfrm>
            <a:off x="4648320" y="2428560"/>
            <a:ext cx="5403960" cy="16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Line 1"/>
          <p:cNvSpPr/>
          <p:nvPr/>
        </p:nvSpPr>
        <p:spPr>
          <a:xfrm flipV="1">
            <a:off x="6172200" y="4419360"/>
            <a:ext cx="2819160" cy="129564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Line 2"/>
          <p:cNvSpPr/>
          <p:nvPr/>
        </p:nvSpPr>
        <p:spPr>
          <a:xfrm>
            <a:off x="6248160" y="3886200"/>
            <a:ext cx="2743200" cy="759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TextShape 3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Two-Layer Neural Network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4"/>
          <p:cNvSpPr/>
          <p:nvPr/>
        </p:nvSpPr>
        <p:spPr>
          <a:xfrm>
            <a:off x="449568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Line 5"/>
          <p:cNvSpPr/>
          <p:nvPr/>
        </p:nvSpPr>
        <p:spPr>
          <a:xfrm>
            <a:off x="1600200" y="3047760"/>
            <a:ext cx="2895480" cy="2210040"/>
          </a:xfrm>
          <a:prstGeom prst="line">
            <a:avLst/>
          </a:prstGeom>
          <a:ln w="1584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Line 6"/>
          <p:cNvSpPr/>
          <p:nvPr/>
        </p:nvSpPr>
        <p:spPr>
          <a:xfrm>
            <a:off x="1600200" y="3962160"/>
            <a:ext cx="2895480" cy="1676520"/>
          </a:xfrm>
          <a:prstGeom prst="line">
            <a:avLst/>
          </a:prstGeom>
          <a:ln w="88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Line 7"/>
          <p:cNvSpPr/>
          <p:nvPr/>
        </p:nvSpPr>
        <p:spPr>
          <a:xfrm>
            <a:off x="1600200" y="4800600"/>
            <a:ext cx="2895480" cy="121896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8"/>
          <p:cNvSpPr/>
          <p:nvPr/>
        </p:nvSpPr>
        <p:spPr>
          <a:xfrm>
            <a:off x="1219320" y="289548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9"/>
          <p:cNvSpPr/>
          <p:nvPr/>
        </p:nvSpPr>
        <p:spPr>
          <a:xfrm>
            <a:off x="1219320" y="37339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CustomShape 10"/>
          <p:cNvSpPr/>
          <p:nvPr/>
        </p:nvSpPr>
        <p:spPr>
          <a:xfrm>
            <a:off x="1219320" y="46483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CustomShape 11"/>
          <p:cNvSpPr/>
          <p:nvPr/>
        </p:nvSpPr>
        <p:spPr>
          <a:xfrm>
            <a:off x="3809880" y="487692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12"/>
          <p:cNvSpPr/>
          <p:nvPr/>
        </p:nvSpPr>
        <p:spPr>
          <a:xfrm>
            <a:off x="3733920" y="534816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13"/>
          <p:cNvSpPr/>
          <p:nvPr/>
        </p:nvSpPr>
        <p:spPr>
          <a:xfrm>
            <a:off x="3657600" y="572940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CustomShape 14"/>
          <p:cNvSpPr/>
          <p:nvPr/>
        </p:nvSpPr>
        <p:spPr>
          <a:xfrm>
            <a:off x="5562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CustomShape 15"/>
          <p:cNvSpPr/>
          <p:nvPr/>
        </p:nvSpPr>
        <p:spPr>
          <a:xfrm>
            <a:off x="518148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16"/>
          <p:cNvSpPr/>
          <p:nvPr/>
        </p:nvSpPr>
        <p:spPr>
          <a:xfrm>
            <a:off x="449568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Line 17"/>
          <p:cNvSpPr/>
          <p:nvPr/>
        </p:nvSpPr>
        <p:spPr>
          <a:xfrm>
            <a:off x="1600200" y="3047760"/>
            <a:ext cx="2895480" cy="457200"/>
          </a:xfrm>
          <a:prstGeom prst="line">
            <a:avLst/>
          </a:prstGeom>
          <a:ln w="66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Line 18"/>
          <p:cNvSpPr/>
          <p:nvPr/>
        </p:nvSpPr>
        <p:spPr>
          <a:xfrm>
            <a:off x="1600200" y="3886200"/>
            <a:ext cx="289548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Line 19"/>
          <p:cNvSpPr/>
          <p:nvPr/>
        </p:nvSpPr>
        <p:spPr>
          <a:xfrm flipV="1">
            <a:off x="1600200" y="4267080"/>
            <a:ext cx="2895480" cy="53352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0"/>
          <p:cNvSpPr/>
          <p:nvPr/>
        </p:nvSpPr>
        <p:spPr>
          <a:xfrm>
            <a:off x="3809880" y="312408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21"/>
          <p:cNvSpPr/>
          <p:nvPr/>
        </p:nvSpPr>
        <p:spPr>
          <a:xfrm>
            <a:off x="3809880" y="351936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CustomShape 22"/>
          <p:cNvSpPr/>
          <p:nvPr/>
        </p:nvSpPr>
        <p:spPr>
          <a:xfrm>
            <a:off x="3809880" y="388620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CustomShape 23"/>
          <p:cNvSpPr/>
          <p:nvPr/>
        </p:nvSpPr>
        <p:spPr>
          <a:xfrm>
            <a:off x="5562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4"/>
          <p:cNvSpPr/>
          <p:nvPr/>
        </p:nvSpPr>
        <p:spPr>
          <a:xfrm>
            <a:off x="518148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25"/>
          <p:cNvSpPr/>
          <p:nvPr/>
        </p:nvSpPr>
        <p:spPr>
          <a:xfrm>
            <a:off x="449568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Line 26"/>
          <p:cNvSpPr/>
          <p:nvPr/>
        </p:nvSpPr>
        <p:spPr>
          <a:xfrm flipV="1">
            <a:off x="1600200" y="1904760"/>
            <a:ext cx="2895480" cy="114300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7"/>
          <p:cNvSpPr/>
          <p:nvPr/>
        </p:nvSpPr>
        <p:spPr>
          <a:xfrm flipV="1">
            <a:off x="1600200" y="2286000"/>
            <a:ext cx="2895480" cy="160020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28"/>
          <p:cNvSpPr/>
          <p:nvPr/>
        </p:nvSpPr>
        <p:spPr>
          <a:xfrm flipV="1">
            <a:off x="1600200" y="2666880"/>
            <a:ext cx="2895480" cy="213372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29"/>
          <p:cNvSpPr/>
          <p:nvPr/>
        </p:nvSpPr>
        <p:spPr>
          <a:xfrm>
            <a:off x="3809880" y="169056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CustomShape 30"/>
          <p:cNvSpPr/>
          <p:nvPr/>
        </p:nvSpPr>
        <p:spPr>
          <a:xfrm>
            <a:off x="3809880" y="208584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31"/>
          <p:cNvSpPr/>
          <p:nvPr/>
        </p:nvSpPr>
        <p:spPr>
          <a:xfrm>
            <a:off x="3809880" y="245268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32"/>
          <p:cNvSpPr/>
          <p:nvPr/>
        </p:nvSpPr>
        <p:spPr>
          <a:xfrm>
            <a:off x="5562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33"/>
          <p:cNvSpPr/>
          <p:nvPr/>
        </p:nvSpPr>
        <p:spPr>
          <a:xfrm>
            <a:off x="518148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34"/>
          <p:cNvSpPr/>
          <p:nvPr/>
        </p:nvSpPr>
        <p:spPr>
          <a:xfrm>
            <a:off x="8991720" y="335268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Line 35"/>
          <p:cNvSpPr/>
          <p:nvPr/>
        </p:nvSpPr>
        <p:spPr>
          <a:xfrm>
            <a:off x="6248160" y="2286000"/>
            <a:ext cx="2743200" cy="129528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36"/>
          <p:cNvSpPr/>
          <p:nvPr/>
        </p:nvSpPr>
        <p:spPr>
          <a:xfrm>
            <a:off x="7620120" y="251460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37"/>
          <p:cNvSpPr/>
          <p:nvPr/>
        </p:nvSpPr>
        <p:spPr>
          <a:xfrm>
            <a:off x="7696080" y="350532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38"/>
          <p:cNvSpPr/>
          <p:nvPr/>
        </p:nvSpPr>
        <p:spPr>
          <a:xfrm>
            <a:off x="7772400" y="4433760"/>
            <a:ext cx="53316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39"/>
          <p:cNvSpPr/>
          <p:nvPr/>
        </p:nvSpPr>
        <p:spPr>
          <a:xfrm>
            <a:off x="10058400" y="36709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40"/>
          <p:cNvSpPr/>
          <p:nvPr/>
        </p:nvSpPr>
        <p:spPr>
          <a:xfrm>
            <a:off x="9677520" y="3962520"/>
            <a:ext cx="380520" cy="12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0" name="Line 41"/>
          <p:cNvSpPr/>
          <p:nvPr/>
        </p:nvSpPr>
        <p:spPr>
          <a:xfrm>
            <a:off x="10744200" y="3962160"/>
            <a:ext cx="38088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CustomShape 42"/>
          <p:cNvSpPr/>
          <p:nvPr/>
        </p:nvSpPr>
        <p:spPr>
          <a:xfrm>
            <a:off x="5562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43"/>
          <p:cNvSpPr/>
          <p:nvPr/>
        </p:nvSpPr>
        <p:spPr>
          <a:xfrm>
            <a:off x="5562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44"/>
          <p:cNvSpPr/>
          <p:nvPr/>
        </p:nvSpPr>
        <p:spPr>
          <a:xfrm>
            <a:off x="5562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45"/>
          <p:cNvSpPr/>
          <p:nvPr/>
        </p:nvSpPr>
        <p:spPr>
          <a:xfrm>
            <a:off x="5562720" y="242820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5" name="CustomShape 46"/>
          <p:cNvSpPr/>
          <p:nvPr/>
        </p:nvSpPr>
        <p:spPr>
          <a:xfrm flipV="1">
            <a:off x="5871240" y="218484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6" name="CustomShape 47"/>
          <p:cNvSpPr/>
          <p:nvPr/>
        </p:nvSpPr>
        <p:spPr>
          <a:xfrm>
            <a:off x="5574600" y="231228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7" name="CustomShape 48"/>
          <p:cNvSpPr/>
          <p:nvPr/>
        </p:nvSpPr>
        <p:spPr>
          <a:xfrm>
            <a:off x="5562720" y="395208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8" name="CustomShape 49"/>
          <p:cNvSpPr/>
          <p:nvPr/>
        </p:nvSpPr>
        <p:spPr>
          <a:xfrm flipV="1">
            <a:off x="5871240" y="370908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9" name="CustomShape 50"/>
          <p:cNvSpPr/>
          <p:nvPr/>
        </p:nvSpPr>
        <p:spPr>
          <a:xfrm>
            <a:off x="5574600" y="385380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0" name="CustomShape 51"/>
          <p:cNvSpPr/>
          <p:nvPr/>
        </p:nvSpPr>
        <p:spPr>
          <a:xfrm>
            <a:off x="5562720" y="570456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1" name="CustomShape 52"/>
          <p:cNvSpPr/>
          <p:nvPr/>
        </p:nvSpPr>
        <p:spPr>
          <a:xfrm flipV="1">
            <a:off x="5871240" y="546156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2" name="CustomShape 53"/>
          <p:cNvSpPr/>
          <p:nvPr/>
        </p:nvSpPr>
        <p:spPr>
          <a:xfrm>
            <a:off x="5574600" y="559332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3" name="CustomShape 54"/>
          <p:cNvSpPr/>
          <p:nvPr/>
        </p:nvSpPr>
        <p:spPr>
          <a:xfrm>
            <a:off x="10058400" y="402840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4" name="CustomShape 55"/>
          <p:cNvSpPr/>
          <p:nvPr/>
        </p:nvSpPr>
        <p:spPr>
          <a:xfrm flipV="1">
            <a:off x="10366920" y="378504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5" name="CustomShape 56"/>
          <p:cNvSpPr/>
          <p:nvPr/>
        </p:nvSpPr>
        <p:spPr>
          <a:xfrm>
            <a:off x="10070280" y="390348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46" name="Picture 2"/>
          <p:cNvPicPr/>
          <p:nvPr/>
        </p:nvPicPr>
        <p:blipFill>
          <a:blip r:embed="rId3"/>
          <a:stretch/>
        </p:blipFill>
        <p:spPr>
          <a:xfrm>
            <a:off x="5410080" y="6172200"/>
            <a:ext cx="1573200" cy="57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Last Time: Linear Classifiers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457200" y="1600200"/>
            <a:ext cx="8229240" cy="4952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9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Inputs are </a:t>
            </a:r>
            <a:r>
              <a:rPr lang="en-US" sz="2800" b="0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feature values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9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Each feature has a </a:t>
            </a:r>
            <a:r>
              <a:rPr lang="en-US" sz="2800" b="0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weight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9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Sum is the </a:t>
            </a:r>
            <a:r>
              <a:rPr lang="en-US" sz="2800" b="0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activation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9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9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9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9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9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If the activation is: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Positive, output +1</a:t>
            </a:r>
          </a:p>
          <a:p>
            <a:pPr marL="743040" lvl="1" indent="-28548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Negative, output -1</a:t>
            </a:r>
          </a:p>
        </p:txBody>
      </p:sp>
      <p:sp>
        <p:nvSpPr>
          <p:cNvPr id="134" name="CustomShape 3"/>
          <p:cNvSpPr/>
          <p:nvPr/>
        </p:nvSpPr>
        <p:spPr>
          <a:xfrm>
            <a:off x="609588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Line 4"/>
          <p:cNvSpPr/>
          <p:nvPr/>
        </p:nvSpPr>
        <p:spPr>
          <a:xfrm>
            <a:off x="5257800" y="5257800"/>
            <a:ext cx="83808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Line 5"/>
          <p:cNvSpPr/>
          <p:nvPr/>
        </p:nvSpPr>
        <p:spPr>
          <a:xfrm>
            <a:off x="5257800" y="5638680"/>
            <a:ext cx="83808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Line 6"/>
          <p:cNvSpPr/>
          <p:nvPr/>
        </p:nvSpPr>
        <p:spPr>
          <a:xfrm>
            <a:off x="5257800" y="6019560"/>
            <a:ext cx="838080" cy="36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7"/>
          <p:cNvSpPr/>
          <p:nvPr/>
        </p:nvSpPr>
        <p:spPr>
          <a:xfrm>
            <a:off x="4876920" y="51055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8"/>
          <p:cNvSpPr/>
          <p:nvPr/>
        </p:nvSpPr>
        <p:spPr>
          <a:xfrm>
            <a:off x="4876920" y="548640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9"/>
          <p:cNvSpPr/>
          <p:nvPr/>
        </p:nvSpPr>
        <p:spPr>
          <a:xfrm>
            <a:off x="4876920" y="586728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10"/>
          <p:cNvSpPr/>
          <p:nvPr/>
        </p:nvSpPr>
        <p:spPr>
          <a:xfrm>
            <a:off x="5410080" y="4876920"/>
            <a:ext cx="533160" cy="40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11"/>
          <p:cNvSpPr/>
          <p:nvPr/>
        </p:nvSpPr>
        <p:spPr>
          <a:xfrm>
            <a:off x="5410080" y="5272200"/>
            <a:ext cx="533160" cy="40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12"/>
          <p:cNvSpPr/>
          <p:nvPr/>
        </p:nvSpPr>
        <p:spPr>
          <a:xfrm>
            <a:off x="5410080" y="5638680"/>
            <a:ext cx="533160" cy="401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13"/>
          <p:cNvSpPr/>
          <p:nvPr/>
        </p:nvSpPr>
        <p:spPr>
          <a:xfrm>
            <a:off x="71629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14"/>
          <p:cNvSpPr/>
          <p:nvPr/>
        </p:nvSpPr>
        <p:spPr>
          <a:xfrm>
            <a:off x="678168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Line 15"/>
          <p:cNvSpPr/>
          <p:nvPr/>
        </p:nvSpPr>
        <p:spPr>
          <a:xfrm>
            <a:off x="7848360" y="5638680"/>
            <a:ext cx="38124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Picture 19"/>
          <p:cNvPicPr/>
          <p:nvPr/>
        </p:nvPicPr>
        <p:blipFill>
          <a:blip r:embed="rId2"/>
          <a:stretch/>
        </p:blipFill>
        <p:spPr>
          <a:xfrm>
            <a:off x="1905120" y="3689280"/>
            <a:ext cx="7624440" cy="798120"/>
          </a:xfrm>
          <a:prstGeom prst="rect">
            <a:avLst/>
          </a:prstGeom>
          <a:ln w="9360">
            <a:noFill/>
          </a:ln>
        </p:spPr>
      </p:pic>
      <p:pic>
        <p:nvPicPr>
          <p:cNvPr id="148" name="Picture 3"/>
          <p:cNvPicPr/>
          <p:nvPr/>
        </p:nvPicPr>
        <p:blipFill>
          <a:blip r:embed="rId3"/>
          <a:stretch/>
        </p:blipFill>
        <p:spPr>
          <a:xfrm>
            <a:off x="5791320" y="1524240"/>
            <a:ext cx="4800240" cy="180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8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0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2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Line 1"/>
          <p:cNvSpPr/>
          <p:nvPr/>
        </p:nvSpPr>
        <p:spPr>
          <a:xfrm flipV="1">
            <a:off x="9677160" y="4419360"/>
            <a:ext cx="304920" cy="137160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Line 2"/>
          <p:cNvSpPr/>
          <p:nvPr/>
        </p:nvSpPr>
        <p:spPr>
          <a:xfrm>
            <a:off x="9677160" y="3962160"/>
            <a:ext cx="30492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TextShape 3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N-Layer Neural Network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>
            <a:off x="220968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Line 5"/>
          <p:cNvSpPr/>
          <p:nvPr/>
        </p:nvSpPr>
        <p:spPr>
          <a:xfrm>
            <a:off x="457200" y="3047760"/>
            <a:ext cx="1752480" cy="2286000"/>
          </a:xfrm>
          <a:prstGeom prst="line">
            <a:avLst/>
          </a:prstGeom>
          <a:ln w="1584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Line 6"/>
          <p:cNvSpPr/>
          <p:nvPr/>
        </p:nvSpPr>
        <p:spPr>
          <a:xfrm>
            <a:off x="457200" y="3962160"/>
            <a:ext cx="1752480" cy="1752840"/>
          </a:xfrm>
          <a:prstGeom prst="line">
            <a:avLst/>
          </a:prstGeom>
          <a:ln w="88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Line 7"/>
          <p:cNvSpPr/>
          <p:nvPr/>
        </p:nvSpPr>
        <p:spPr>
          <a:xfrm>
            <a:off x="457200" y="4800600"/>
            <a:ext cx="1752480" cy="121896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8"/>
          <p:cNvSpPr/>
          <p:nvPr/>
        </p:nvSpPr>
        <p:spPr>
          <a:xfrm>
            <a:off x="76320" y="289548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9"/>
          <p:cNvSpPr/>
          <p:nvPr/>
        </p:nvSpPr>
        <p:spPr>
          <a:xfrm>
            <a:off x="76320" y="37339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CustomShape 10"/>
          <p:cNvSpPr/>
          <p:nvPr/>
        </p:nvSpPr>
        <p:spPr>
          <a:xfrm>
            <a:off x="76320" y="46483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11"/>
          <p:cNvSpPr/>
          <p:nvPr/>
        </p:nvSpPr>
        <p:spPr>
          <a:xfrm>
            <a:off x="3276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12"/>
          <p:cNvSpPr/>
          <p:nvPr/>
        </p:nvSpPr>
        <p:spPr>
          <a:xfrm>
            <a:off x="289548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13"/>
          <p:cNvSpPr/>
          <p:nvPr/>
        </p:nvSpPr>
        <p:spPr>
          <a:xfrm>
            <a:off x="220968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Line 14"/>
          <p:cNvSpPr/>
          <p:nvPr/>
        </p:nvSpPr>
        <p:spPr>
          <a:xfrm>
            <a:off x="457200" y="3047760"/>
            <a:ext cx="1752480" cy="381240"/>
          </a:xfrm>
          <a:prstGeom prst="line">
            <a:avLst/>
          </a:prstGeom>
          <a:ln w="66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Line 15"/>
          <p:cNvSpPr/>
          <p:nvPr/>
        </p:nvSpPr>
        <p:spPr>
          <a:xfrm>
            <a:off x="533160" y="3886200"/>
            <a:ext cx="167652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Line 16"/>
          <p:cNvSpPr/>
          <p:nvPr/>
        </p:nvSpPr>
        <p:spPr>
          <a:xfrm flipV="1">
            <a:off x="457200" y="4190760"/>
            <a:ext cx="1828800" cy="60984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3" name="CustomShape 17"/>
          <p:cNvSpPr/>
          <p:nvPr/>
        </p:nvSpPr>
        <p:spPr>
          <a:xfrm>
            <a:off x="3276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CustomShape 18"/>
          <p:cNvSpPr/>
          <p:nvPr/>
        </p:nvSpPr>
        <p:spPr>
          <a:xfrm>
            <a:off x="289548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19"/>
          <p:cNvSpPr/>
          <p:nvPr/>
        </p:nvSpPr>
        <p:spPr>
          <a:xfrm>
            <a:off x="220968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Line 20"/>
          <p:cNvSpPr/>
          <p:nvPr/>
        </p:nvSpPr>
        <p:spPr>
          <a:xfrm flipV="1">
            <a:off x="457200" y="1828800"/>
            <a:ext cx="1752480" cy="12189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Line 21"/>
          <p:cNvSpPr/>
          <p:nvPr/>
        </p:nvSpPr>
        <p:spPr>
          <a:xfrm flipV="1">
            <a:off x="457200" y="2209680"/>
            <a:ext cx="1752480" cy="167652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Line 22"/>
          <p:cNvSpPr/>
          <p:nvPr/>
        </p:nvSpPr>
        <p:spPr>
          <a:xfrm flipV="1">
            <a:off x="457200" y="2590560"/>
            <a:ext cx="1676160" cy="221004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23"/>
          <p:cNvSpPr/>
          <p:nvPr/>
        </p:nvSpPr>
        <p:spPr>
          <a:xfrm>
            <a:off x="3276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24"/>
          <p:cNvSpPr/>
          <p:nvPr/>
        </p:nvSpPr>
        <p:spPr>
          <a:xfrm>
            <a:off x="289548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25"/>
          <p:cNvSpPr/>
          <p:nvPr/>
        </p:nvSpPr>
        <p:spPr>
          <a:xfrm>
            <a:off x="9982080" y="335268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Line 26"/>
          <p:cNvSpPr/>
          <p:nvPr/>
        </p:nvSpPr>
        <p:spPr>
          <a:xfrm>
            <a:off x="9601200" y="2286000"/>
            <a:ext cx="380880" cy="129528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27"/>
          <p:cNvSpPr/>
          <p:nvPr/>
        </p:nvSpPr>
        <p:spPr>
          <a:xfrm>
            <a:off x="10924200" y="365760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28"/>
          <p:cNvSpPr/>
          <p:nvPr/>
        </p:nvSpPr>
        <p:spPr>
          <a:xfrm>
            <a:off x="10667880" y="3962520"/>
            <a:ext cx="255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Line 29"/>
          <p:cNvSpPr/>
          <p:nvPr/>
        </p:nvSpPr>
        <p:spPr>
          <a:xfrm>
            <a:off x="11610000" y="3962160"/>
            <a:ext cx="38088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30"/>
          <p:cNvSpPr/>
          <p:nvPr/>
        </p:nvSpPr>
        <p:spPr>
          <a:xfrm>
            <a:off x="3276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31"/>
          <p:cNvSpPr/>
          <p:nvPr/>
        </p:nvSpPr>
        <p:spPr>
          <a:xfrm>
            <a:off x="3276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32"/>
          <p:cNvSpPr/>
          <p:nvPr/>
        </p:nvSpPr>
        <p:spPr>
          <a:xfrm>
            <a:off x="3276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33"/>
          <p:cNvSpPr/>
          <p:nvPr/>
        </p:nvSpPr>
        <p:spPr>
          <a:xfrm>
            <a:off x="3276720" y="242820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0" name="CustomShape 34"/>
          <p:cNvSpPr/>
          <p:nvPr/>
        </p:nvSpPr>
        <p:spPr>
          <a:xfrm flipV="1">
            <a:off x="3585240" y="218484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1" name="CustomShape 35"/>
          <p:cNvSpPr/>
          <p:nvPr/>
        </p:nvSpPr>
        <p:spPr>
          <a:xfrm>
            <a:off x="3288600" y="230328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2" name="CustomShape 36"/>
          <p:cNvSpPr/>
          <p:nvPr/>
        </p:nvSpPr>
        <p:spPr>
          <a:xfrm>
            <a:off x="3276720" y="395208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3" name="CustomShape 37"/>
          <p:cNvSpPr/>
          <p:nvPr/>
        </p:nvSpPr>
        <p:spPr>
          <a:xfrm flipV="1">
            <a:off x="3585240" y="370908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4" name="CustomShape 38"/>
          <p:cNvSpPr/>
          <p:nvPr/>
        </p:nvSpPr>
        <p:spPr>
          <a:xfrm>
            <a:off x="3288600" y="384084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5" name="CustomShape 39"/>
          <p:cNvSpPr/>
          <p:nvPr/>
        </p:nvSpPr>
        <p:spPr>
          <a:xfrm>
            <a:off x="3276720" y="570456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6" name="CustomShape 40"/>
          <p:cNvSpPr/>
          <p:nvPr/>
        </p:nvSpPr>
        <p:spPr>
          <a:xfrm flipV="1">
            <a:off x="3585240" y="546156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7" name="CustomShape 41"/>
          <p:cNvSpPr/>
          <p:nvPr/>
        </p:nvSpPr>
        <p:spPr>
          <a:xfrm>
            <a:off x="3288600" y="559332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8" name="CustomShape 42"/>
          <p:cNvSpPr/>
          <p:nvPr/>
        </p:nvSpPr>
        <p:spPr>
          <a:xfrm>
            <a:off x="10924200" y="402840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9" name="CustomShape 43"/>
          <p:cNvSpPr/>
          <p:nvPr/>
        </p:nvSpPr>
        <p:spPr>
          <a:xfrm flipV="1">
            <a:off x="11233080" y="378504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0" name="CustomShape 44"/>
          <p:cNvSpPr/>
          <p:nvPr/>
        </p:nvSpPr>
        <p:spPr>
          <a:xfrm>
            <a:off x="10936440" y="390348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1" name="CustomShape 45"/>
          <p:cNvSpPr/>
          <p:nvPr/>
        </p:nvSpPr>
        <p:spPr>
          <a:xfrm>
            <a:off x="449568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46"/>
          <p:cNvSpPr/>
          <p:nvPr/>
        </p:nvSpPr>
        <p:spPr>
          <a:xfrm>
            <a:off x="5562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47"/>
          <p:cNvSpPr/>
          <p:nvPr/>
        </p:nvSpPr>
        <p:spPr>
          <a:xfrm>
            <a:off x="518148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CustomShape 48"/>
          <p:cNvSpPr/>
          <p:nvPr/>
        </p:nvSpPr>
        <p:spPr>
          <a:xfrm>
            <a:off x="449568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49"/>
          <p:cNvSpPr/>
          <p:nvPr/>
        </p:nvSpPr>
        <p:spPr>
          <a:xfrm>
            <a:off x="5562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50"/>
          <p:cNvSpPr/>
          <p:nvPr/>
        </p:nvSpPr>
        <p:spPr>
          <a:xfrm>
            <a:off x="518148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51"/>
          <p:cNvSpPr/>
          <p:nvPr/>
        </p:nvSpPr>
        <p:spPr>
          <a:xfrm>
            <a:off x="449568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CustomShape 52"/>
          <p:cNvSpPr/>
          <p:nvPr/>
        </p:nvSpPr>
        <p:spPr>
          <a:xfrm>
            <a:off x="5562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53"/>
          <p:cNvSpPr/>
          <p:nvPr/>
        </p:nvSpPr>
        <p:spPr>
          <a:xfrm>
            <a:off x="518148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54"/>
          <p:cNvSpPr/>
          <p:nvPr/>
        </p:nvSpPr>
        <p:spPr>
          <a:xfrm>
            <a:off x="5562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55"/>
          <p:cNvSpPr/>
          <p:nvPr/>
        </p:nvSpPr>
        <p:spPr>
          <a:xfrm>
            <a:off x="5562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CustomShape 56"/>
          <p:cNvSpPr/>
          <p:nvPr/>
        </p:nvSpPr>
        <p:spPr>
          <a:xfrm>
            <a:off x="5562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57"/>
          <p:cNvSpPr/>
          <p:nvPr/>
        </p:nvSpPr>
        <p:spPr>
          <a:xfrm>
            <a:off x="5562720" y="242820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4" name="CustomShape 58"/>
          <p:cNvSpPr/>
          <p:nvPr/>
        </p:nvSpPr>
        <p:spPr>
          <a:xfrm flipV="1">
            <a:off x="5871240" y="218484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5" name="CustomShape 59"/>
          <p:cNvSpPr/>
          <p:nvPr/>
        </p:nvSpPr>
        <p:spPr>
          <a:xfrm>
            <a:off x="5574600" y="230328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6" name="CustomShape 60"/>
          <p:cNvSpPr/>
          <p:nvPr/>
        </p:nvSpPr>
        <p:spPr>
          <a:xfrm>
            <a:off x="5562720" y="395208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7" name="CustomShape 61"/>
          <p:cNvSpPr/>
          <p:nvPr/>
        </p:nvSpPr>
        <p:spPr>
          <a:xfrm flipV="1">
            <a:off x="5871240" y="370908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8" name="CustomShape 62"/>
          <p:cNvSpPr/>
          <p:nvPr/>
        </p:nvSpPr>
        <p:spPr>
          <a:xfrm>
            <a:off x="5574600" y="384084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9" name="CustomShape 63"/>
          <p:cNvSpPr/>
          <p:nvPr/>
        </p:nvSpPr>
        <p:spPr>
          <a:xfrm>
            <a:off x="5562720" y="570456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0" name="CustomShape 64"/>
          <p:cNvSpPr/>
          <p:nvPr/>
        </p:nvSpPr>
        <p:spPr>
          <a:xfrm flipV="1">
            <a:off x="5871240" y="546156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1" name="CustomShape 65"/>
          <p:cNvSpPr/>
          <p:nvPr/>
        </p:nvSpPr>
        <p:spPr>
          <a:xfrm>
            <a:off x="5574600" y="559332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2" name="CustomShape 66"/>
          <p:cNvSpPr/>
          <p:nvPr/>
        </p:nvSpPr>
        <p:spPr>
          <a:xfrm>
            <a:off x="784872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CustomShape 67"/>
          <p:cNvSpPr/>
          <p:nvPr/>
        </p:nvSpPr>
        <p:spPr>
          <a:xfrm>
            <a:off x="891540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CustomShape 68"/>
          <p:cNvSpPr/>
          <p:nvPr/>
        </p:nvSpPr>
        <p:spPr>
          <a:xfrm>
            <a:off x="853452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69"/>
          <p:cNvSpPr/>
          <p:nvPr/>
        </p:nvSpPr>
        <p:spPr>
          <a:xfrm>
            <a:off x="784872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CustomShape 70"/>
          <p:cNvSpPr/>
          <p:nvPr/>
        </p:nvSpPr>
        <p:spPr>
          <a:xfrm>
            <a:off x="891540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CustomShape 71"/>
          <p:cNvSpPr/>
          <p:nvPr/>
        </p:nvSpPr>
        <p:spPr>
          <a:xfrm>
            <a:off x="853452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8" name="CustomShape 72"/>
          <p:cNvSpPr/>
          <p:nvPr/>
        </p:nvSpPr>
        <p:spPr>
          <a:xfrm>
            <a:off x="784872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73"/>
          <p:cNvSpPr/>
          <p:nvPr/>
        </p:nvSpPr>
        <p:spPr>
          <a:xfrm>
            <a:off x="891540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74"/>
          <p:cNvSpPr/>
          <p:nvPr/>
        </p:nvSpPr>
        <p:spPr>
          <a:xfrm>
            <a:off x="853452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1" name="CustomShape 75"/>
          <p:cNvSpPr/>
          <p:nvPr/>
        </p:nvSpPr>
        <p:spPr>
          <a:xfrm>
            <a:off x="891540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76"/>
          <p:cNvSpPr/>
          <p:nvPr/>
        </p:nvSpPr>
        <p:spPr>
          <a:xfrm>
            <a:off x="891540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77"/>
          <p:cNvSpPr/>
          <p:nvPr/>
        </p:nvSpPr>
        <p:spPr>
          <a:xfrm>
            <a:off x="891540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4" name="CustomShape 78"/>
          <p:cNvSpPr/>
          <p:nvPr/>
        </p:nvSpPr>
        <p:spPr>
          <a:xfrm>
            <a:off x="8915400" y="242820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5" name="CustomShape 79"/>
          <p:cNvSpPr/>
          <p:nvPr/>
        </p:nvSpPr>
        <p:spPr>
          <a:xfrm flipV="1">
            <a:off x="9223920" y="218484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6" name="CustomShape 80"/>
          <p:cNvSpPr/>
          <p:nvPr/>
        </p:nvSpPr>
        <p:spPr>
          <a:xfrm>
            <a:off x="8927280" y="229032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7" name="CustomShape 81"/>
          <p:cNvSpPr/>
          <p:nvPr/>
        </p:nvSpPr>
        <p:spPr>
          <a:xfrm>
            <a:off x="8915400" y="395208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8" name="CustomShape 82"/>
          <p:cNvSpPr/>
          <p:nvPr/>
        </p:nvSpPr>
        <p:spPr>
          <a:xfrm flipV="1">
            <a:off x="9223920" y="370908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9" name="CustomShape 83"/>
          <p:cNvSpPr/>
          <p:nvPr/>
        </p:nvSpPr>
        <p:spPr>
          <a:xfrm>
            <a:off x="8927280" y="384084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0" name="CustomShape 84"/>
          <p:cNvSpPr/>
          <p:nvPr/>
        </p:nvSpPr>
        <p:spPr>
          <a:xfrm>
            <a:off x="8915400" y="570456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1" name="CustomShape 85"/>
          <p:cNvSpPr/>
          <p:nvPr/>
        </p:nvSpPr>
        <p:spPr>
          <a:xfrm flipV="1">
            <a:off x="9223920" y="546156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2" name="CustomShape 86"/>
          <p:cNvSpPr/>
          <p:nvPr/>
        </p:nvSpPr>
        <p:spPr>
          <a:xfrm>
            <a:off x="8927280" y="560664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3" name="CustomShape 87"/>
          <p:cNvSpPr/>
          <p:nvPr/>
        </p:nvSpPr>
        <p:spPr>
          <a:xfrm>
            <a:off x="7165800" y="2133720"/>
            <a:ext cx="470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CustomShape 88"/>
          <p:cNvSpPr/>
          <p:nvPr/>
        </p:nvSpPr>
        <p:spPr>
          <a:xfrm>
            <a:off x="7165800" y="3733920"/>
            <a:ext cx="470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CustomShape 89"/>
          <p:cNvSpPr/>
          <p:nvPr/>
        </p:nvSpPr>
        <p:spPr>
          <a:xfrm>
            <a:off x="7165800" y="5410080"/>
            <a:ext cx="470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Line 90"/>
          <p:cNvSpPr/>
          <p:nvPr/>
        </p:nvSpPr>
        <p:spPr>
          <a:xfrm flipV="1">
            <a:off x="3962160" y="1981080"/>
            <a:ext cx="533520" cy="30492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Line 91"/>
          <p:cNvSpPr/>
          <p:nvPr/>
        </p:nvSpPr>
        <p:spPr>
          <a:xfrm>
            <a:off x="3962160" y="2286000"/>
            <a:ext cx="533520" cy="14475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Line 92"/>
          <p:cNvSpPr/>
          <p:nvPr/>
        </p:nvSpPr>
        <p:spPr>
          <a:xfrm>
            <a:off x="3962160" y="2361960"/>
            <a:ext cx="457200" cy="297180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Line 93"/>
          <p:cNvSpPr/>
          <p:nvPr/>
        </p:nvSpPr>
        <p:spPr>
          <a:xfrm>
            <a:off x="3962160" y="5715000"/>
            <a:ext cx="533520" cy="38088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Line 94"/>
          <p:cNvSpPr/>
          <p:nvPr/>
        </p:nvSpPr>
        <p:spPr>
          <a:xfrm>
            <a:off x="3962160" y="3886200"/>
            <a:ext cx="609840" cy="36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Line 95"/>
          <p:cNvSpPr/>
          <p:nvPr/>
        </p:nvSpPr>
        <p:spPr>
          <a:xfrm flipV="1">
            <a:off x="3962160" y="4190760"/>
            <a:ext cx="533520" cy="144792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Line 96"/>
          <p:cNvSpPr/>
          <p:nvPr/>
        </p:nvSpPr>
        <p:spPr>
          <a:xfrm flipV="1">
            <a:off x="3962160" y="2666880"/>
            <a:ext cx="457200" cy="297180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Line 97"/>
          <p:cNvSpPr/>
          <p:nvPr/>
        </p:nvSpPr>
        <p:spPr>
          <a:xfrm flipV="1">
            <a:off x="3962160" y="2361960"/>
            <a:ext cx="457200" cy="152424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Line 98"/>
          <p:cNvSpPr/>
          <p:nvPr/>
        </p:nvSpPr>
        <p:spPr>
          <a:xfrm>
            <a:off x="3962160" y="3962160"/>
            <a:ext cx="457200" cy="22860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Our Status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TextShape 2"/>
          <p:cNvSpPr txBox="1"/>
          <p:nvPr/>
        </p:nvSpPr>
        <p:spPr>
          <a:xfrm>
            <a:off x="406440" y="1397160"/>
            <a:ext cx="11378880" cy="4728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Our objective		   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Changes smoothly with changes in </a:t>
            </a:r>
            <a:r>
              <a:rPr lang="en-US" sz="2800" b="0" i="1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</a:t>
            </a:r>
            <a:endParaRPr lang="en-US" sz="2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Doesn’t suffer from the same plateaus as the perceptron network</a:t>
            </a:r>
            <a:endParaRPr lang="en-US" sz="2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Challenge: how to find a good </a:t>
            </a:r>
            <a:r>
              <a:rPr lang="en-US" sz="3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</a:t>
            </a: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 ?</a:t>
            </a: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Equivalently:</a:t>
            </a:r>
          </a:p>
        </p:txBody>
      </p:sp>
      <p:pic>
        <p:nvPicPr>
          <p:cNvPr id="547" name="Picture 4"/>
          <p:cNvPicPr/>
          <p:nvPr/>
        </p:nvPicPr>
        <p:blipFill>
          <a:blip r:embed="rId2"/>
          <a:stretch/>
        </p:blipFill>
        <p:spPr>
          <a:xfrm>
            <a:off x="3352680" y="1523880"/>
            <a:ext cx="926640" cy="469440"/>
          </a:xfrm>
          <a:prstGeom prst="rect">
            <a:avLst/>
          </a:prstGeom>
          <a:ln>
            <a:noFill/>
          </a:ln>
        </p:spPr>
      </p:pic>
      <p:pic>
        <p:nvPicPr>
          <p:cNvPr id="548" name="Picture 5"/>
          <p:cNvPicPr/>
          <p:nvPr/>
        </p:nvPicPr>
        <p:blipFill>
          <a:blip r:embed="rId3"/>
          <a:stretch/>
        </p:blipFill>
        <p:spPr>
          <a:xfrm>
            <a:off x="4060080" y="4656960"/>
            <a:ext cx="1854000" cy="634680"/>
          </a:xfrm>
          <a:prstGeom prst="rect">
            <a:avLst/>
          </a:prstGeom>
          <a:ln>
            <a:noFill/>
          </a:ln>
        </p:spPr>
      </p:pic>
      <p:pic>
        <p:nvPicPr>
          <p:cNvPr id="549" name="Picture 6"/>
          <p:cNvPicPr/>
          <p:nvPr/>
        </p:nvPicPr>
        <p:blipFill>
          <a:blip r:embed="rId4"/>
          <a:stretch/>
        </p:blipFill>
        <p:spPr>
          <a:xfrm>
            <a:off x="4072320" y="5834520"/>
            <a:ext cx="2120400" cy="63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1-d optimization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TextShape 2"/>
          <p:cNvSpPr txBox="1"/>
          <p:nvPr/>
        </p:nvSpPr>
        <p:spPr>
          <a:xfrm>
            <a:off x="406440" y="3886200"/>
            <a:ext cx="11378880" cy="28191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Could evaluate			and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Then step in best direction</a:t>
            </a:r>
            <a:endParaRPr lang="en-US" sz="2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Or, evaluate derivative:</a:t>
            </a: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Which tells which direction to step into</a:t>
            </a:r>
            <a:endParaRPr lang="en-US" sz="2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552" name="CustomShape 3"/>
          <p:cNvSpPr/>
          <p:nvPr/>
        </p:nvSpPr>
        <p:spPr>
          <a:xfrm>
            <a:off x="2362320" y="3429000"/>
            <a:ext cx="7009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3" name="CustomShape 4"/>
          <p:cNvSpPr/>
          <p:nvPr/>
        </p:nvSpPr>
        <p:spPr>
          <a:xfrm flipV="1">
            <a:off x="3581280" y="1370880"/>
            <a:ext cx="360" cy="2209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554" name="Picture 15"/>
          <p:cNvPicPr/>
          <p:nvPr/>
        </p:nvPicPr>
        <p:blipFill>
          <a:blip r:embed="rId2"/>
          <a:stretch/>
        </p:blipFill>
        <p:spPr>
          <a:xfrm>
            <a:off x="9537840" y="3543480"/>
            <a:ext cx="317160" cy="215640"/>
          </a:xfrm>
          <a:prstGeom prst="rect">
            <a:avLst/>
          </a:prstGeom>
          <a:ln>
            <a:noFill/>
          </a:ln>
        </p:spPr>
      </p:pic>
      <p:sp>
        <p:nvSpPr>
          <p:cNvPr id="555" name="CustomShape 5"/>
          <p:cNvSpPr/>
          <p:nvPr/>
        </p:nvSpPr>
        <p:spPr>
          <a:xfrm>
            <a:off x="2672280" y="1534680"/>
            <a:ext cx="5688720" cy="2050200"/>
          </a:xfrm>
          <a:custGeom>
            <a:avLst/>
            <a:gdLst/>
            <a:ahLst/>
            <a:cxnLst/>
            <a:rect l="l" t="t" r="r" b="b"/>
            <a:pathLst>
              <a:path w="5689081" h="2050620">
                <a:moveTo>
                  <a:pt x="0" y="0"/>
                </a:moveTo>
                <a:cubicBezTo>
                  <a:pt x="22048" y="13230"/>
                  <a:pt x="44750" y="25426"/>
                  <a:pt x="66144" y="39690"/>
                </a:cubicBezTo>
                <a:cubicBezTo>
                  <a:pt x="108727" y="68081"/>
                  <a:pt x="117337" y="82175"/>
                  <a:pt x="158746" y="105839"/>
                </a:cubicBezTo>
                <a:cubicBezTo>
                  <a:pt x="204515" y="131995"/>
                  <a:pt x="206825" y="130686"/>
                  <a:pt x="251348" y="145528"/>
                </a:cubicBezTo>
                <a:cubicBezTo>
                  <a:pt x="286625" y="171988"/>
                  <a:pt x="315344" y="210961"/>
                  <a:pt x="357178" y="224907"/>
                </a:cubicBezTo>
                <a:cubicBezTo>
                  <a:pt x="411947" y="243165"/>
                  <a:pt x="385262" y="230402"/>
                  <a:pt x="436551" y="264596"/>
                </a:cubicBezTo>
                <a:cubicBezTo>
                  <a:pt x="449780" y="282236"/>
                  <a:pt x="463422" y="299573"/>
                  <a:pt x="476237" y="317516"/>
                </a:cubicBezTo>
                <a:cubicBezTo>
                  <a:pt x="485478" y="330455"/>
                  <a:pt x="490877" y="346568"/>
                  <a:pt x="502695" y="357205"/>
                </a:cubicBezTo>
                <a:cubicBezTo>
                  <a:pt x="595292" y="440549"/>
                  <a:pt x="577198" y="428752"/>
                  <a:pt x="661441" y="449814"/>
                </a:cubicBezTo>
                <a:cubicBezTo>
                  <a:pt x="674670" y="463044"/>
                  <a:pt x="685343" y="479458"/>
                  <a:pt x="701127" y="489503"/>
                </a:cubicBezTo>
                <a:cubicBezTo>
                  <a:pt x="734401" y="510679"/>
                  <a:pt x="773137" y="522128"/>
                  <a:pt x="806957" y="542422"/>
                </a:cubicBezTo>
                <a:cubicBezTo>
                  <a:pt x="829005" y="555652"/>
                  <a:pt x="851409" y="568307"/>
                  <a:pt x="873101" y="582112"/>
                </a:cubicBezTo>
                <a:cubicBezTo>
                  <a:pt x="899928" y="599185"/>
                  <a:pt x="926016" y="617391"/>
                  <a:pt x="952474" y="635031"/>
                </a:cubicBezTo>
                <a:lnTo>
                  <a:pt x="1031847" y="687950"/>
                </a:lnTo>
                <a:lnTo>
                  <a:pt x="1071534" y="714410"/>
                </a:lnTo>
                <a:cubicBezTo>
                  <a:pt x="1084763" y="723230"/>
                  <a:pt x="1099978" y="729626"/>
                  <a:pt x="1111220" y="740869"/>
                </a:cubicBezTo>
                <a:cubicBezTo>
                  <a:pt x="1124449" y="754099"/>
                  <a:pt x="1135122" y="770514"/>
                  <a:pt x="1150906" y="780559"/>
                </a:cubicBezTo>
                <a:cubicBezTo>
                  <a:pt x="1184180" y="801735"/>
                  <a:pt x="1228849" y="805588"/>
                  <a:pt x="1256737" y="833478"/>
                </a:cubicBezTo>
                <a:cubicBezTo>
                  <a:pt x="1345970" y="922718"/>
                  <a:pt x="1300612" y="901023"/>
                  <a:pt x="1375796" y="926087"/>
                </a:cubicBezTo>
                <a:cubicBezTo>
                  <a:pt x="1389025" y="939317"/>
                  <a:pt x="1399916" y="955398"/>
                  <a:pt x="1415483" y="965776"/>
                </a:cubicBezTo>
                <a:cubicBezTo>
                  <a:pt x="1427085" y="973511"/>
                  <a:pt x="1444281" y="970295"/>
                  <a:pt x="1455169" y="979006"/>
                </a:cubicBezTo>
                <a:cubicBezTo>
                  <a:pt x="1467584" y="988939"/>
                  <a:pt x="1470385" y="1007452"/>
                  <a:pt x="1481627" y="1018695"/>
                </a:cubicBezTo>
                <a:cubicBezTo>
                  <a:pt x="1492869" y="1029938"/>
                  <a:pt x="1509430" y="1034592"/>
                  <a:pt x="1521313" y="1045155"/>
                </a:cubicBezTo>
                <a:cubicBezTo>
                  <a:pt x="1549279" y="1070015"/>
                  <a:pt x="1565188" y="1112700"/>
                  <a:pt x="1600686" y="1124534"/>
                </a:cubicBezTo>
                <a:cubicBezTo>
                  <a:pt x="1613915" y="1128944"/>
                  <a:pt x="1628183" y="1130992"/>
                  <a:pt x="1640372" y="1137764"/>
                </a:cubicBezTo>
                <a:cubicBezTo>
                  <a:pt x="1668169" y="1153208"/>
                  <a:pt x="1694307" y="1171603"/>
                  <a:pt x="1719745" y="1190683"/>
                </a:cubicBezTo>
                <a:cubicBezTo>
                  <a:pt x="1737383" y="1203913"/>
                  <a:pt x="1753517" y="1219432"/>
                  <a:pt x="1772660" y="1230372"/>
                </a:cubicBezTo>
                <a:cubicBezTo>
                  <a:pt x="1784767" y="1237291"/>
                  <a:pt x="1799118" y="1239192"/>
                  <a:pt x="1812347" y="1243602"/>
                </a:cubicBezTo>
                <a:cubicBezTo>
                  <a:pt x="1829985" y="1256832"/>
                  <a:pt x="1846119" y="1272351"/>
                  <a:pt x="1865262" y="1283291"/>
                </a:cubicBezTo>
                <a:cubicBezTo>
                  <a:pt x="1877369" y="1290210"/>
                  <a:pt x="1892132" y="1291028"/>
                  <a:pt x="1904949" y="1296521"/>
                </a:cubicBezTo>
                <a:cubicBezTo>
                  <a:pt x="1923075" y="1304290"/>
                  <a:pt x="1939738" y="1315212"/>
                  <a:pt x="1957864" y="1322981"/>
                </a:cubicBezTo>
                <a:cubicBezTo>
                  <a:pt x="1970681" y="1328474"/>
                  <a:pt x="1985078" y="1329975"/>
                  <a:pt x="1997550" y="1336211"/>
                </a:cubicBezTo>
                <a:cubicBezTo>
                  <a:pt x="2038522" y="1356698"/>
                  <a:pt x="2048176" y="1378372"/>
                  <a:pt x="2090152" y="1402360"/>
                </a:cubicBezTo>
                <a:cubicBezTo>
                  <a:pt x="2102259" y="1409279"/>
                  <a:pt x="2116609" y="1411179"/>
                  <a:pt x="2129838" y="1415589"/>
                </a:cubicBezTo>
                <a:cubicBezTo>
                  <a:pt x="2256442" y="1542203"/>
                  <a:pt x="2094344" y="1391926"/>
                  <a:pt x="2209211" y="1468509"/>
                </a:cubicBezTo>
                <a:cubicBezTo>
                  <a:pt x="2308304" y="1534575"/>
                  <a:pt x="2194221" y="1489971"/>
                  <a:pt x="2288584" y="1521428"/>
                </a:cubicBezTo>
                <a:cubicBezTo>
                  <a:pt x="2319451" y="1517018"/>
                  <a:pt x="2353297" y="1522143"/>
                  <a:pt x="2381186" y="1508198"/>
                </a:cubicBezTo>
                <a:cubicBezTo>
                  <a:pt x="2400907" y="1498337"/>
                  <a:pt x="2405282" y="1470871"/>
                  <a:pt x="2420872" y="1455279"/>
                </a:cubicBezTo>
                <a:cubicBezTo>
                  <a:pt x="2536941" y="1339200"/>
                  <a:pt x="2370533" y="1548859"/>
                  <a:pt x="2500245" y="1375900"/>
                </a:cubicBezTo>
                <a:cubicBezTo>
                  <a:pt x="2538976" y="1220967"/>
                  <a:pt x="2476874" y="1447562"/>
                  <a:pt x="2553160" y="1256832"/>
                </a:cubicBezTo>
                <a:cubicBezTo>
                  <a:pt x="2610373" y="1113788"/>
                  <a:pt x="2525020" y="1252741"/>
                  <a:pt x="2592847" y="1150993"/>
                </a:cubicBezTo>
                <a:cubicBezTo>
                  <a:pt x="2597256" y="1137763"/>
                  <a:pt x="2602693" y="1124833"/>
                  <a:pt x="2606075" y="1111304"/>
                </a:cubicBezTo>
                <a:cubicBezTo>
                  <a:pt x="2613622" y="1081115"/>
                  <a:pt x="2617414" y="1035705"/>
                  <a:pt x="2632533" y="1005465"/>
                </a:cubicBezTo>
                <a:cubicBezTo>
                  <a:pt x="2639643" y="991244"/>
                  <a:pt x="2650172" y="979006"/>
                  <a:pt x="2658991" y="965776"/>
                </a:cubicBezTo>
                <a:cubicBezTo>
                  <a:pt x="2663400" y="952546"/>
                  <a:pt x="2663508" y="936977"/>
                  <a:pt x="2672219" y="926087"/>
                </a:cubicBezTo>
                <a:cubicBezTo>
                  <a:pt x="2690869" y="902772"/>
                  <a:pt x="2725448" y="895113"/>
                  <a:pt x="2751592" y="886397"/>
                </a:cubicBezTo>
                <a:cubicBezTo>
                  <a:pt x="2804507" y="890807"/>
                  <a:pt x="2860850" y="880380"/>
                  <a:pt x="2910338" y="899627"/>
                </a:cubicBezTo>
                <a:cubicBezTo>
                  <a:pt x="2945212" y="913190"/>
                  <a:pt x="2968956" y="947871"/>
                  <a:pt x="2989711" y="979006"/>
                </a:cubicBezTo>
                <a:cubicBezTo>
                  <a:pt x="3053003" y="1073952"/>
                  <a:pt x="3020141" y="1035898"/>
                  <a:pt x="3082312" y="1098074"/>
                </a:cubicBezTo>
                <a:cubicBezTo>
                  <a:pt x="3126079" y="1229385"/>
                  <a:pt x="3052648" y="1028797"/>
                  <a:pt x="3135228" y="1177453"/>
                </a:cubicBezTo>
                <a:cubicBezTo>
                  <a:pt x="3148772" y="1201834"/>
                  <a:pt x="3152866" y="1230372"/>
                  <a:pt x="3161685" y="1256832"/>
                </a:cubicBezTo>
                <a:lnTo>
                  <a:pt x="3188143" y="1336211"/>
                </a:lnTo>
                <a:cubicBezTo>
                  <a:pt x="3193222" y="1366689"/>
                  <a:pt x="3198319" y="1422715"/>
                  <a:pt x="3214600" y="1455279"/>
                </a:cubicBezTo>
                <a:cubicBezTo>
                  <a:pt x="3221710" y="1469500"/>
                  <a:pt x="3232239" y="1481738"/>
                  <a:pt x="3241058" y="1494968"/>
                </a:cubicBezTo>
                <a:cubicBezTo>
                  <a:pt x="3249877" y="1521428"/>
                  <a:pt x="3252046" y="1551140"/>
                  <a:pt x="3267516" y="1574347"/>
                </a:cubicBezTo>
                <a:cubicBezTo>
                  <a:pt x="3276335" y="1587577"/>
                  <a:pt x="3286863" y="1599815"/>
                  <a:pt x="3293973" y="1614037"/>
                </a:cubicBezTo>
                <a:cubicBezTo>
                  <a:pt x="3348735" y="1723571"/>
                  <a:pt x="3257845" y="1579687"/>
                  <a:pt x="3333660" y="1693415"/>
                </a:cubicBezTo>
                <a:cubicBezTo>
                  <a:pt x="3338070" y="1719875"/>
                  <a:pt x="3336573" y="1748033"/>
                  <a:pt x="3346889" y="1772794"/>
                </a:cubicBezTo>
                <a:cubicBezTo>
                  <a:pt x="3359119" y="1802148"/>
                  <a:pt x="3382166" y="1825713"/>
                  <a:pt x="3399804" y="1852173"/>
                </a:cubicBezTo>
                <a:cubicBezTo>
                  <a:pt x="3420900" y="1883820"/>
                  <a:pt x="3433538" y="1908400"/>
                  <a:pt x="3465948" y="1931552"/>
                </a:cubicBezTo>
                <a:cubicBezTo>
                  <a:pt x="3494553" y="1951985"/>
                  <a:pt x="3526164" y="1960445"/>
                  <a:pt x="3558549" y="1971241"/>
                </a:cubicBezTo>
                <a:cubicBezTo>
                  <a:pt x="3600476" y="2034137"/>
                  <a:pt x="3569922" y="2005902"/>
                  <a:pt x="3664380" y="2037390"/>
                </a:cubicBezTo>
                <a:lnTo>
                  <a:pt x="3704066" y="2050620"/>
                </a:lnTo>
                <a:cubicBezTo>
                  <a:pt x="3743753" y="2046210"/>
                  <a:pt x="3783738" y="2043955"/>
                  <a:pt x="3823126" y="2037390"/>
                </a:cubicBezTo>
                <a:cubicBezTo>
                  <a:pt x="3836881" y="2035097"/>
                  <a:pt x="3851210" y="2031895"/>
                  <a:pt x="3862812" y="2024160"/>
                </a:cubicBezTo>
                <a:cubicBezTo>
                  <a:pt x="3878378" y="2013782"/>
                  <a:pt x="3888126" y="1996449"/>
                  <a:pt x="3902498" y="1984471"/>
                </a:cubicBezTo>
                <a:cubicBezTo>
                  <a:pt x="3914712" y="1974292"/>
                  <a:pt x="3928956" y="1966831"/>
                  <a:pt x="3942185" y="1958011"/>
                </a:cubicBezTo>
                <a:cubicBezTo>
                  <a:pt x="3951004" y="1944781"/>
                  <a:pt x="3962186" y="1932852"/>
                  <a:pt x="3968643" y="1918322"/>
                </a:cubicBezTo>
                <a:cubicBezTo>
                  <a:pt x="3979970" y="1892835"/>
                  <a:pt x="3995100" y="1838943"/>
                  <a:pt x="3995100" y="1838943"/>
                </a:cubicBezTo>
                <a:cubicBezTo>
                  <a:pt x="3999510" y="1799254"/>
                  <a:pt x="4002682" y="1759407"/>
                  <a:pt x="4008329" y="1719875"/>
                </a:cubicBezTo>
                <a:cubicBezTo>
                  <a:pt x="4011509" y="1697615"/>
                  <a:pt x="4017536" y="1675850"/>
                  <a:pt x="4021558" y="1653726"/>
                </a:cubicBezTo>
                <a:cubicBezTo>
                  <a:pt x="4026356" y="1627334"/>
                  <a:pt x="4030994" y="1600902"/>
                  <a:pt x="4034787" y="1574347"/>
                </a:cubicBezTo>
                <a:cubicBezTo>
                  <a:pt x="4039815" y="1539150"/>
                  <a:pt x="4040566" y="1503274"/>
                  <a:pt x="4048015" y="1468509"/>
                </a:cubicBezTo>
                <a:cubicBezTo>
                  <a:pt x="4065222" y="1388203"/>
                  <a:pt x="4072951" y="1401503"/>
                  <a:pt x="4100931" y="1336211"/>
                </a:cubicBezTo>
                <a:cubicBezTo>
                  <a:pt x="4106424" y="1323393"/>
                  <a:pt x="4107387" y="1308712"/>
                  <a:pt x="4114159" y="1296521"/>
                </a:cubicBezTo>
                <a:cubicBezTo>
                  <a:pt x="4129601" y="1268722"/>
                  <a:pt x="4149436" y="1243602"/>
                  <a:pt x="4167075" y="1217142"/>
                </a:cubicBezTo>
                <a:cubicBezTo>
                  <a:pt x="4175894" y="1203912"/>
                  <a:pt x="4188504" y="1192537"/>
                  <a:pt x="4193532" y="1177453"/>
                </a:cubicBezTo>
                <a:cubicBezTo>
                  <a:pt x="4202351" y="1150993"/>
                  <a:pt x="4204520" y="1121281"/>
                  <a:pt x="4219990" y="1098074"/>
                </a:cubicBezTo>
                <a:cubicBezTo>
                  <a:pt x="4228809" y="1084844"/>
                  <a:pt x="4239990" y="1072914"/>
                  <a:pt x="4246447" y="1058385"/>
                </a:cubicBezTo>
                <a:cubicBezTo>
                  <a:pt x="4257774" y="1032898"/>
                  <a:pt x="4272905" y="979006"/>
                  <a:pt x="4272905" y="979006"/>
                </a:cubicBezTo>
                <a:cubicBezTo>
                  <a:pt x="4317001" y="983416"/>
                  <a:pt x="4361266" y="986379"/>
                  <a:pt x="4405193" y="992236"/>
                </a:cubicBezTo>
                <a:cubicBezTo>
                  <a:pt x="4427480" y="995208"/>
                  <a:pt x="4450868" y="996160"/>
                  <a:pt x="4471337" y="1005465"/>
                </a:cubicBezTo>
                <a:cubicBezTo>
                  <a:pt x="4500285" y="1018624"/>
                  <a:pt x="4550710" y="1058385"/>
                  <a:pt x="4550710" y="1058385"/>
                </a:cubicBezTo>
                <a:cubicBezTo>
                  <a:pt x="4570231" y="1087668"/>
                  <a:pt x="4586300" y="1117393"/>
                  <a:pt x="4616854" y="1137764"/>
                </a:cubicBezTo>
                <a:cubicBezTo>
                  <a:pt x="4628456" y="1145499"/>
                  <a:pt x="4643133" y="1147162"/>
                  <a:pt x="4656541" y="1150993"/>
                </a:cubicBezTo>
                <a:cubicBezTo>
                  <a:pt x="4702703" y="1164183"/>
                  <a:pt x="4721271" y="1161324"/>
                  <a:pt x="4762371" y="1190683"/>
                </a:cubicBezTo>
                <a:cubicBezTo>
                  <a:pt x="4777595" y="1201558"/>
                  <a:pt x="4790080" y="1215999"/>
                  <a:pt x="4802057" y="1230372"/>
                </a:cubicBezTo>
                <a:cubicBezTo>
                  <a:pt x="4812236" y="1242587"/>
                  <a:pt x="4816099" y="1260129"/>
                  <a:pt x="4828515" y="1270062"/>
                </a:cubicBezTo>
                <a:cubicBezTo>
                  <a:pt x="4839403" y="1278773"/>
                  <a:pt x="4854972" y="1278881"/>
                  <a:pt x="4868201" y="1283291"/>
                </a:cubicBezTo>
                <a:cubicBezTo>
                  <a:pt x="4881430" y="1296521"/>
                  <a:pt x="4889207" y="1321943"/>
                  <a:pt x="4907888" y="1322981"/>
                </a:cubicBezTo>
                <a:cubicBezTo>
                  <a:pt x="5016787" y="1329031"/>
                  <a:pt x="5078872" y="1315987"/>
                  <a:pt x="5159235" y="1270062"/>
                </a:cubicBezTo>
                <a:cubicBezTo>
                  <a:pt x="5173040" y="1262173"/>
                  <a:pt x="5185693" y="1252422"/>
                  <a:pt x="5198922" y="1243602"/>
                </a:cubicBezTo>
                <a:cubicBezTo>
                  <a:pt x="5225379" y="1208323"/>
                  <a:pt x="5253834" y="1174456"/>
                  <a:pt x="5278294" y="1137764"/>
                </a:cubicBezTo>
                <a:cubicBezTo>
                  <a:pt x="5295933" y="1111304"/>
                  <a:pt x="5308725" y="1080872"/>
                  <a:pt x="5331210" y="1058385"/>
                </a:cubicBezTo>
                <a:lnTo>
                  <a:pt x="5384125" y="1005465"/>
                </a:lnTo>
                <a:cubicBezTo>
                  <a:pt x="5410950" y="924986"/>
                  <a:pt x="5379850" y="1006688"/>
                  <a:pt x="5423811" y="926087"/>
                </a:cubicBezTo>
                <a:cubicBezTo>
                  <a:pt x="5442697" y="891459"/>
                  <a:pt x="5454849" y="853068"/>
                  <a:pt x="5476727" y="820248"/>
                </a:cubicBezTo>
                <a:cubicBezTo>
                  <a:pt x="5485546" y="807018"/>
                  <a:pt x="5496074" y="794780"/>
                  <a:pt x="5503184" y="780559"/>
                </a:cubicBezTo>
                <a:cubicBezTo>
                  <a:pt x="5557948" y="671021"/>
                  <a:pt x="5467054" y="814911"/>
                  <a:pt x="5542871" y="701180"/>
                </a:cubicBezTo>
                <a:cubicBezTo>
                  <a:pt x="5547280" y="687950"/>
                  <a:pt x="5549327" y="673681"/>
                  <a:pt x="5556099" y="661491"/>
                </a:cubicBezTo>
                <a:cubicBezTo>
                  <a:pt x="5571542" y="633692"/>
                  <a:pt x="5609015" y="582112"/>
                  <a:pt x="5609015" y="582112"/>
                </a:cubicBezTo>
                <a:cubicBezTo>
                  <a:pt x="5613424" y="564472"/>
                  <a:pt x="5618299" y="546943"/>
                  <a:pt x="5622243" y="529193"/>
                </a:cubicBezTo>
                <a:cubicBezTo>
                  <a:pt x="5627121" y="507242"/>
                  <a:pt x="5630019" y="484859"/>
                  <a:pt x="5635472" y="463044"/>
                </a:cubicBezTo>
                <a:cubicBezTo>
                  <a:pt x="5638854" y="449515"/>
                  <a:pt x="5644870" y="436763"/>
                  <a:pt x="5648701" y="423354"/>
                </a:cubicBezTo>
                <a:cubicBezTo>
                  <a:pt x="5661357" y="379054"/>
                  <a:pt x="5669384" y="337261"/>
                  <a:pt x="5675159" y="291056"/>
                </a:cubicBezTo>
                <a:cubicBezTo>
                  <a:pt x="5693653" y="143092"/>
                  <a:pt x="5688388" y="158908"/>
                  <a:pt x="5688388" y="0"/>
                </a:cubicBezTo>
              </a:path>
            </a:pathLst>
          </a:custGeom>
          <a:noFill/>
          <a:ln>
            <a:solidFill>
              <a:srgbClr val="CC00CC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556" name="Picture 18"/>
          <p:cNvPicPr/>
          <p:nvPr/>
        </p:nvPicPr>
        <p:blipFill>
          <a:blip r:embed="rId3"/>
          <a:stretch/>
        </p:blipFill>
        <p:spPr>
          <a:xfrm>
            <a:off x="3809880" y="1219320"/>
            <a:ext cx="685080" cy="362160"/>
          </a:xfrm>
          <a:prstGeom prst="rect">
            <a:avLst/>
          </a:prstGeom>
          <a:ln>
            <a:noFill/>
          </a:ln>
        </p:spPr>
      </p:pic>
      <p:pic>
        <p:nvPicPr>
          <p:cNvPr id="557" name="Picture 19"/>
          <p:cNvPicPr/>
          <p:nvPr/>
        </p:nvPicPr>
        <p:blipFill>
          <a:blip r:embed="rId4"/>
          <a:stretch/>
        </p:blipFill>
        <p:spPr>
          <a:xfrm>
            <a:off x="5638680" y="3581280"/>
            <a:ext cx="356760" cy="215640"/>
          </a:xfrm>
          <a:prstGeom prst="rect">
            <a:avLst/>
          </a:prstGeom>
          <a:ln>
            <a:noFill/>
          </a:ln>
        </p:spPr>
      </p:pic>
      <p:sp>
        <p:nvSpPr>
          <p:cNvPr id="558" name="Line 6"/>
          <p:cNvSpPr/>
          <p:nvPr/>
        </p:nvSpPr>
        <p:spPr>
          <a:xfrm>
            <a:off x="5754240" y="2632680"/>
            <a:ext cx="36720" cy="796320"/>
          </a:xfrm>
          <a:prstGeom prst="line">
            <a:avLst/>
          </a:prstGeom>
          <a:ln>
            <a:solidFill>
              <a:schemeClr val="tx1"/>
            </a:solidFill>
            <a:custDash>
              <a:ds d="400000" sp="300000"/>
            </a:custDash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9" name="Line 7"/>
          <p:cNvSpPr/>
          <p:nvPr/>
        </p:nvSpPr>
        <p:spPr>
          <a:xfrm flipH="1" flipV="1">
            <a:off x="3581280" y="2590560"/>
            <a:ext cx="2172960" cy="42120"/>
          </a:xfrm>
          <a:prstGeom prst="line">
            <a:avLst/>
          </a:prstGeom>
          <a:ln>
            <a:solidFill>
              <a:schemeClr val="tx1"/>
            </a:solidFill>
            <a:custDash>
              <a:ds d="300000" sp="100000"/>
            </a:custDash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560" name="Picture 29"/>
          <p:cNvPicPr/>
          <p:nvPr/>
        </p:nvPicPr>
        <p:blipFill>
          <a:blip r:embed="rId5"/>
          <a:stretch/>
        </p:blipFill>
        <p:spPr>
          <a:xfrm>
            <a:off x="2666880" y="2438280"/>
            <a:ext cx="787680" cy="342720"/>
          </a:xfrm>
          <a:prstGeom prst="rect">
            <a:avLst/>
          </a:prstGeom>
          <a:ln>
            <a:noFill/>
          </a:ln>
        </p:spPr>
      </p:pic>
      <p:pic>
        <p:nvPicPr>
          <p:cNvPr id="561" name="Picture 30"/>
          <p:cNvPicPr/>
          <p:nvPr/>
        </p:nvPicPr>
        <p:blipFill>
          <a:blip r:embed="rId6"/>
          <a:stretch/>
        </p:blipFill>
        <p:spPr>
          <a:xfrm>
            <a:off x="3723480" y="4004280"/>
            <a:ext cx="1762560" cy="437400"/>
          </a:xfrm>
          <a:prstGeom prst="rect">
            <a:avLst/>
          </a:prstGeom>
          <a:ln>
            <a:noFill/>
          </a:ln>
        </p:spPr>
      </p:pic>
      <p:pic>
        <p:nvPicPr>
          <p:cNvPr id="562" name="Picture 31"/>
          <p:cNvPicPr/>
          <p:nvPr/>
        </p:nvPicPr>
        <p:blipFill>
          <a:blip r:embed="rId7"/>
          <a:stretch/>
        </p:blipFill>
        <p:spPr>
          <a:xfrm>
            <a:off x="6858000" y="3949560"/>
            <a:ext cx="1891800" cy="469440"/>
          </a:xfrm>
          <a:prstGeom prst="rect">
            <a:avLst/>
          </a:prstGeom>
          <a:ln>
            <a:noFill/>
          </a:ln>
        </p:spPr>
      </p:pic>
      <p:pic>
        <p:nvPicPr>
          <p:cNvPr id="563" name="Picture 32"/>
          <p:cNvPicPr/>
          <p:nvPr/>
        </p:nvPicPr>
        <p:blipFill>
          <a:blip r:embed="rId8"/>
          <a:stretch/>
        </p:blipFill>
        <p:spPr>
          <a:xfrm>
            <a:off x="5334120" y="5334120"/>
            <a:ext cx="5174280" cy="68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2-D Optimization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5" name="Picture 3"/>
          <p:cNvPicPr/>
          <p:nvPr/>
        </p:nvPicPr>
        <p:blipFill>
          <a:blip r:embed="rId2"/>
          <a:stretch/>
        </p:blipFill>
        <p:spPr>
          <a:xfrm>
            <a:off x="1981080" y="1600200"/>
            <a:ext cx="7950600" cy="4049640"/>
          </a:xfrm>
          <a:prstGeom prst="rect">
            <a:avLst/>
          </a:prstGeom>
          <a:ln>
            <a:noFill/>
          </a:ln>
        </p:spPr>
      </p:pic>
      <p:sp>
        <p:nvSpPr>
          <p:cNvPr id="566" name="CustomShape 2"/>
          <p:cNvSpPr/>
          <p:nvPr/>
        </p:nvSpPr>
        <p:spPr>
          <a:xfrm>
            <a:off x="9076680" y="6528960"/>
            <a:ext cx="30992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Source: Thomas Jungblut’s Blog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Steepest Descent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TextShape 2"/>
          <p:cNvSpPr txBox="1"/>
          <p:nvPr/>
        </p:nvSpPr>
        <p:spPr>
          <a:xfrm>
            <a:off x="1117440" y="1092240"/>
            <a:ext cx="10058040" cy="493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Idea: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Start somewhere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Repeat:  Take a step in the steepest descent direction</a:t>
            </a:r>
          </a:p>
        </p:txBody>
      </p:sp>
      <p:pic>
        <p:nvPicPr>
          <p:cNvPr id="569" name="Picture 7"/>
          <p:cNvPicPr/>
          <p:nvPr/>
        </p:nvPicPr>
        <p:blipFill>
          <a:blip r:embed="rId2"/>
          <a:stretch/>
        </p:blipFill>
        <p:spPr>
          <a:xfrm>
            <a:off x="2743200" y="2833200"/>
            <a:ext cx="6069600" cy="4151160"/>
          </a:xfrm>
          <a:prstGeom prst="rect">
            <a:avLst/>
          </a:prstGeom>
          <a:ln>
            <a:noFill/>
          </a:ln>
        </p:spPr>
      </p:pic>
      <p:sp>
        <p:nvSpPr>
          <p:cNvPr id="570" name="CustomShape 3"/>
          <p:cNvSpPr/>
          <p:nvPr/>
        </p:nvSpPr>
        <p:spPr>
          <a:xfrm>
            <a:off x="9848160" y="6540120"/>
            <a:ext cx="2387520" cy="32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>
              <a:lnSpc>
                <a:spcPct val="100000"/>
              </a:lnSpc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Figure source: Mathworks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Steepest Direction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TextShape 2"/>
          <p:cNvSpPr txBox="1"/>
          <p:nvPr/>
        </p:nvSpPr>
        <p:spPr>
          <a:xfrm>
            <a:off x="406440" y="1397160"/>
            <a:ext cx="11378880" cy="4728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Steepest Direction = direction of the gradient</a:t>
            </a:r>
          </a:p>
        </p:txBody>
      </p:sp>
      <p:pic>
        <p:nvPicPr>
          <p:cNvPr id="582" name="Picture 4"/>
          <p:cNvPicPr/>
          <p:nvPr/>
        </p:nvPicPr>
        <p:blipFill>
          <a:blip r:embed="rId2"/>
          <a:stretch/>
        </p:blipFill>
        <p:spPr>
          <a:xfrm>
            <a:off x="4351320" y="2730600"/>
            <a:ext cx="2488680" cy="2476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Optimization Procedure: Gradient Descent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TextShape 2"/>
          <p:cNvSpPr txBox="1"/>
          <p:nvPr/>
        </p:nvSpPr>
        <p:spPr>
          <a:xfrm>
            <a:off x="533520" y="1546920"/>
            <a:ext cx="5994000" cy="2260080"/>
          </a:xfrm>
          <a:prstGeom prst="rect">
            <a:avLst/>
          </a:prstGeom>
          <a:noFill/>
          <a:ln w="25560">
            <a:solidFill>
              <a:srgbClr val="000000"/>
            </a:solidFill>
            <a:round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Init: </a:t>
            </a: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For i = 1, 2, …</a:t>
            </a: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585" name="Picture 5"/>
          <p:cNvPicPr/>
          <p:nvPr/>
        </p:nvPicPr>
        <p:blipFill>
          <a:blip r:embed="rId2"/>
          <a:stretch/>
        </p:blipFill>
        <p:spPr>
          <a:xfrm>
            <a:off x="1926000" y="1748520"/>
            <a:ext cx="317160" cy="215640"/>
          </a:xfrm>
          <a:prstGeom prst="rect">
            <a:avLst/>
          </a:prstGeom>
          <a:ln>
            <a:noFill/>
          </a:ln>
        </p:spPr>
      </p:pic>
      <p:pic>
        <p:nvPicPr>
          <p:cNvPr id="586" name="Picture 7"/>
          <p:cNvPicPr/>
          <p:nvPr/>
        </p:nvPicPr>
        <p:blipFill>
          <a:blip r:embed="rId3"/>
          <a:stretch/>
        </p:blipFill>
        <p:spPr>
          <a:xfrm>
            <a:off x="2107080" y="2971080"/>
            <a:ext cx="3924000" cy="469440"/>
          </a:xfrm>
          <a:prstGeom prst="rect">
            <a:avLst/>
          </a:prstGeom>
          <a:ln>
            <a:noFill/>
          </a:ln>
        </p:spPr>
      </p:pic>
      <p:sp>
        <p:nvSpPr>
          <p:cNvPr id="588" name="CustomShape 4"/>
          <p:cNvSpPr/>
          <p:nvPr/>
        </p:nvSpPr>
        <p:spPr>
          <a:xfrm>
            <a:off x="723960" y="4419720"/>
            <a:ext cx="10743840" cy="2260080"/>
          </a:xfrm>
          <a:prstGeom prst="rect">
            <a:avLst/>
          </a:prstGeom>
          <a:blipFill>
            <a:blip r:embed="rId4"/>
            <a:stretch>
              <a:fillRect l="-794" t="-2150"/>
            </a:stretch>
          </a:blip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</a:p>
        </p:txBody>
      </p:sp>
      <p:pic>
        <p:nvPicPr>
          <p:cNvPr id="589" name="Picture 11"/>
          <p:cNvPicPr/>
          <p:nvPr/>
        </p:nvPicPr>
        <p:blipFill>
          <a:blip r:embed="rId5"/>
          <a:stretch/>
        </p:blipFill>
        <p:spPr>
          <a:xfrm>
            <a:off x="7018920" y="2325960"/>
            <a:ext cx="4943880" cy="884880"/>
          </a:xfrm>
          <a:prstGeom prst="rect">
            <a:avLst/>
          </a:prstGeom>
          <a:ln>
            <a:noFill/>
          </a:ln>
        </p:spPr>
      </p:pic>
      <p:sp>
        <p:nvSpPr>
          <p:cNvPr id="590" name="CustomShape 5"/>
          <p:cNvSpPr/>
          <p:nvPr/>
        </p:nvSpPr>
        <p:spPr>
          <a:xfrm>
            <a:off x="6705720" y="1600200"/>
            <a:ext cx="2361960" cy="46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6"/>
          <p:cNvSpPr/>
          <p:nvPr/>
        </p:nvSpPr>
        <p:spPr>
          <a:xfrm>
            <a:off x="6705720" y="1600200"/>
            <a:ext cx="2361960" cy="461160"/>
          </a:xfrm>
          <a:prstGeom prst="rect">
            <a:avLst/>
          </a:prstGeom>
          <a:blipFill>
            <a:blip r:embed="rId6"/>
            <a:stretch>
              <a:fillRect b="-19960"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Computing Gradients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3" name="Picture 11"/>
          <p:cNvPicPr/>
          <p:nvPr/>
        </p:nvPicPr>
        <p:blipFill>
          <a:blip r:embed="rId2"/>
          <a:stretch/>
        </p:blipFill>
        <p:spPr>
          <a:xfrm>
            <a:off x="1905120" y="2286000"/>
            <a:ext cx="4943880" cy="884880"/>
          </a:xfrm>
          <a:prstGeom prst="rect">
            <a:avLst/>
          </a:prstGeom>
          <a:ln>
            <a:noFill/>
          </a:ln>
        </p:spPr>
      </p:pic>
      <p:sp>
        <p:nvSpPr>
          <p:cNvPr id="594" name="TextShape 2"/>
          <p:cNvSpPr txBox="1"/>
          <p:nvPr/>
        </p:nvSpPr>
        <p:spPr>
          <a:xfrm>
            <a:off x="406440" y="1397160"/>
            <a:ext cx="11378880" cy="4728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Gradient = sum of gradients for each term</a:t>
            </a: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How do we compute the gradient for one term about the current weights?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Line 1"/>
          <p:cNvSpPr/>
          <p:nvPr/>
        </p:nvSpPr>
        <p:spPr>
          <a:xfrm flipV="1">
            <a:off x="9677160" y="4419360"/>
            <a:ext cx="304920" cy="137160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Line 2"/>
          <p:cNvSpPr/>
          <p:nvPr/>
        </p:nvSpPr>
        <p:spPr>
          <a:xfrm>
            <a:off x="9677160" y="3962160"/>
            <a:ext cx="30492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TextShape 3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N-Layer Neural Network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CustomShape 4"/>
          <p:cNvSpPr/>
          <p:nvPr/>
        </p:nvSpPr>
        <p:spPr>
          <a:xfrm>
            <a:off x="220968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Line 5"/>
          <p:cNvSpPr/>
          <p:nvPr/>
        </p:nvSpPr>
        <p:spPr>
          <a:xfrm>
            <a:off x="457200" y="3047760"/>
            <a:ext cx="1752480" cy="2286000"/>
          </a:xfrm>
          <a:prstGeom prst="line">
            <a:avLst/>
          </a:prstGeom>
          <a:ln w="1584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Line 6"/>
          <p:cNvSpPr/>
          <p:nvPr/>
        </p:nvSpPr>
        <p:spPr>
          <a:xfrm>
            <a:off x="457200" y="3962160"/>
            <a:ext cx="1752480" cy="1752840"/>
          </a:xfrm>
          <a:prstGeom prst="line">
            <a:avLst/>
          </a:prstGeom>
          <a:ln w="889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Line 7"/>
          <p:cNvSpPr/>
          <p:nvPr/>
        </p:nvSpPr>
        <p:spPr>
          <a:xfrm>
            <a:off x="457200" y="4800600"/>
            <a:ext cx="1752480" cy="121896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8"/>
          <p:cNvSpPr/>
          <p:nvPr/>
        </p:nvSpPr>
        <p:spPr>
          <a:xfrm>
            <a:off x="76320" y="289548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CustomShape 9"/>
          <p:cNvSpPr/>
          <p:nvPr/>
        </p:nvSpPr>
        <p:spPr>
          <a:xfrm>
            <a:off x="76320" y="37339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CustomShape 10"/>
          <p:cNvSpPr/>
          <p:nvPr/>
        </p:nvSpPr>
        <p:spPr>
          <a:xfrm>
            <a:off x="76320" y="4648320"/>
            <a:ext cx="380520" cy="3045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</a:t>
            </a:r>
            <a:r>
              <a:rPr lang="en-US" sz="1800" b="0" strike="noStrike" spc="-1" baseline="-25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CustomShape 11"/>
          <p:cNvSpPr/>
          <p:nvPr/>
        </p:nvSpPr>
        <p:spPr>
          <a:xfrm>
            <a:off x="3276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CustomShape 12"/>
          <p:cNvSpPr/>
          <p:nvPr/>
        </p:nvSpPr>
        <p:spPr>
          <a:xfrm>
            <a:off x="289548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3"/>
          <p:cNvSpPr/>
          <p:nvPr/>
        </p:nvSpPr>
        <p:spPr>
          <a:xfrm>
            <a:off x="220968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8" name="Line 14"/>
          <p:cNvSpPr/>
          <p:nvPr/>
        </p:nvSpPr>
        <p:spPr>
          <a:xfrm>
            <a:off x="457200" y="3047760"/>
            <a:ext cx="1752480" cy="381240"/>
          </a:xfrm>
          <a:prstGeom prst="line">
            <a:avLst/>
          </a:prstGeom>
          <a:ln w="66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Line 15"/>
          <p:cNvSpPr/>
          <p:nvPr/>
        </p:nvSpPr>
        <p:spPr>
          <a:xfrm>
            <a:off x="533160" y="3886200"/>
            <a:ext cx="1676520" cy="36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Line 16"/>
          <p:cNvSpPr/>
          <p:nvPr/>
        </p:nvSpPr>
        <p:spPr>
          <a:xfrm flipV="1">
            <a:off x="457200" y="4190760"/>
            <a:ext cx="1828800" cy="60984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7"/>
          <p:cNvSpPr/>
          <p:nvPr/>
        </p:nvSpPr>
        <p:spPr>
          <a:xfrm>
            <a:off x="3276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18"/>
          <p:cNvSpPr/>
          <p:nvPr/>
        </p:nvSpPr>
        <p:spPr>
          <a:xfrm>
            <a:off x="289548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9"/>
          <p:cNvSpPr/>
          <p:nvPr/>
        </p:nvSpPr>
        <p:spPr>
          <a:xfrm>
            <a:off x="220968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Line 20"/>
          <p:cNvSpPr/>
          <p:nvPr/>
        </p:nvSpPr>
        <p:spPr>
          <a:xfrm flipV="1">
            <a:off x="457200" y="1828800"/>
            <a:ext cx="1752480" cy="12189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Line 21"/>
          <p:cNvSpPr/>
          <p:nvPr/>
        </p:nvSpPr>
        <p:spPr>
          <a:xfrm flipV="1">
            <a:off x="457200" y="2209680"/>
            <a:ext cx="1752480" cy="167652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Line 22"/>
          <p:cNvSpPr/>
          <p:nvPr/>
        </p:nvSpPr>
        <p:spPr>
          <a:xfrm flipV="1">
            <a:off x="457200" y="2590560"/>
            <a:ext cx="1676160" cy="221004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23"/>
          <p:cNvSpPr/>
          <p:nvPr/>
        </p:nvSpPr>
        <p:spPr>
          <a:xfrm>
            <a:off x="3276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8" name="CustomShape 24"/>
          <p:cNvSpPr/>
          <p:nvPr/>
        </p:nvSpPr>
        <p:spPr>
          <a:xfrm>
            <a:off x="289548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25"/>
          <p:cNvSpPr/>
          <p:nvPr/>
        </p:nvSpPr>
        <p:spPr>
          <a:xfrm>
            <a:off x="9982080" y="335268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0" name="Line 26"/>
          <p:cNvSpPr/>
          <p:nvPr/>
        </p:nvSpPr>
        <p:spPr>
          <a:xfrm>
            <a:off x="9601200" y="2286000"/>
            <a:ext cx="380880" cy="129528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27"/>
          <p:cNvSpPr/>
          <p:nvPr/>
        </p:nvSpPr>
        <p:spPr>
          <a:xfrm>
            <a:off x="10924200" y="365760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28"/>
          <p:cNvSpPr/>
          <p:nvPr/>
        </p:nvSpPr>
        <p:spPr>
          <a:xfrm>
            <a:off x="10667880" y="3962520"/>
            <a:ext cx="2559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Line 29"/>
          <p:cNvSpPr/>
          <p:nvPr/>
        </p:nvSpPr>
        <p:spPr>
          <a:xfrm>
            <a:off x="11610000" y="3962160"/>
            <a:ext cx="380880" cy="3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30"/>
          <p:cNvSpPr/>
          <p:nvPr/>
        </p:nvSpPr>
        <p:spPr>
          <a:xfrm>
            <a:off x="3276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31"/>
          <p:cNvSpPr/>
          <p:nvPr/>
        </p:nvSpPr>
        <p:spPr>
          <a:xfrm>
            <a:off x="3276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32"/>
          <p:cNvSpPr/>
          <p:nvPr/>
        </p:nvSpPr>
        <p:spPr>
          <a:xfrm>
            <a:off x="3276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33"/>
          <p:cNvSpPr/>
          <p:nvPr/>
        </p:nvSpPr>
        <p:spPr>
          <a:xfrm>
            <a:off x="3276720" y="242820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8" name="CustomShape 34"/>
          <p:cNvSpPr/>
          <p:nvPr/>
        </p:nvSpPr>
        <p:spPr>
          <a:xfrm flipV="1">
            <a:off x="3585240" y="218484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9" name="CustomShape 35"/>
          <p:cNvSpPr/>
          <p:nvPr/>
        </p:nvSpPr>
        <p:spPr>
          <a:xfrm>
            <a:off x="3288600" y="230328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0" name="CustomShape 36"/>
          <p:cNvSpPr/>
          <p:nvPr/>
        </p:nvSpPr>
        <p:spPr>
          <a:xfrm>
            <a:off x="3276720" y="395208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1" name="CustomShape 37"/>
          <p:cNvSpPr/>
          <p:nvPr/>
        </p:nvSpPr>
        <p:spPr>
          <a:xfrm flipV="1">
            <a:off x="3585240" y="370908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2" name="CustomShape 38"/>
          <p:cNvSpPr/>
          <p:nvPr/>
        </p:nvSpPr>
        <p:spPr>
          <a:xfrm>
            <a:off x="3288600" y="384084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3" name="CustomShape 39"/>
          <p:cNvSpPr/>
          <p:nvPr/>
        </p:nvSpPr>
        <p:spPr>
          <a:xfrm>
            <a:off x="3276720" y="570456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4" name="CustomShape 40"/>
          <p:cNvSpPr/>
          <p:nvPr/>
        </p:nvSpPr>
        <p:spPr>
          <a:xfrm flipV="1">
            <a:off x="3585240" y="546156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5" name="CustomShape 41"/>
          <p:cNvSpPr/>
          <p:nvPr/>
        </p:nvSpPr>
        <p:spPr>
          <a:xfrm>
            <a:off x="3288600" y="559332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6" name="CustomShape 42"/>
          <p:cNvSpPr/>
          <p:nvPr/>
        </p:nvSpPr>
        <p:spPr>
          <a:xfrm>
            <a:off x="10924200" y="402840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7" name="CustomShape 43"/>
          <p:cNvSpPr/>
          <p:nvPr/>
        </p:nvSpPr>
        <p:spPr>
          <a:xfrm flipV="1">
            <a:off x="11233080" y="378504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8" name="CustomShape 44"/>
          <p:cNvSpPr/>
          <p:nvPr/>
        </p:nvSpPr>
        <p:spPr>
          <a:xfrm>
            <a:off x="10936440" y="390348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9" name="CustomShape 45"/>
          <p:cNvSpPr/>
          <p:nvPr/>
        </p:nvSpPr>
        <p:spPr>
          <a:xfrm>
            <a:off x="449568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CustomShape 46"/>
          <p:cNvSpPr/>
          <p:nvPr/>
        </p:nvSpPr>
        <p:spPr>
          <a:xfrm>
            <a:off x="5562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CustomShape 47"/>
          <p:cNvSpPr/>
          <p:nvPr/>
        </p:nvSpPr>
        <p:spPr>
          <a:xfrm>
            <a:off x="518148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48"/>
          <p:cNvSpPr/>
          <p:nvPr/>
        </p:nvSpPr>
        <p:spPr>
          <a:xfrm>
            <a:off x="449568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CustomShape 49"/>
          <p:cNvSpPr/>
          <p:nvPr/>
        </p:nvSpPr>
        <p:spPr>
          <a:xfrm>
            <a:off x="5562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CustomShape 50"/>
          <p:cNvSpPr/>
          <p:nvPr/>
        </p:nvSpPr>
        <p:spPr>
          <a:xfrm>
            <a:off x="518148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51"/>
          <p:cNvSpPr/>
          <p:nvPr/>
        </p:nvSpPr>
        <p:spPr>
          <a:xfrm>
            <a:off x="449568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6" name="CustomShape 52"/>
          <p:cNvSpPr/>
          <p:nvPr/>
        </p:nvSpPr>
        <p:spPr>
          <a:xfrm>
            <a:off x="5562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7" name="CustomShape 53"/>
          <p:cNvSpPr/>
          <p:nvPr/>
        </p:nvSpPr>
        <p:spPr>
          <a:xfrm>
            <a:off x="518148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54"/>
          <p:cNvSpPr/>
          <p:nvPr/>
        </p:nvSpPr>
        <p:spPr>
          <a:xfrm>
            <a:off x="556272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55"/>
          <p:cNvSpPr/>
          <p:nvPr/>
        </p:nvSpPr>
        <p:spPr>
          <a:xfrm>
            <a:off x="556272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56"/>
          <p:cNvSpPr/>
          <p:nvPr/>
        </p:nvSpPr>
        <p:spPr>
          <a:xfrm>
            <a:off x="556272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57"/>
          <p:cNvSpPr/>
          <p:nvPr/>
        </p:nvSpPr>
        <p:spPr>
          <a:xfrm>
            <a:off x="5562720" y="242820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2" name="CustomShape 58"/>
          <p:cNvSpPr/>
          <p:nvPr/>
        </p:nvSpPr>
        <p:spPr>
          <a:xfrm flipV="1">
            <a:off x="5871240" y="218484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3" name="CustomShape 59"/>
          <p:cNvSpPr/>
          <p:nvPr/>
        </p:nvSpPr>
        <p:spPr>
          <a:xfrm>
            <a:off x="5574600" y="230328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4" name="CustomShape 60"/>
          <p:cNvSpPr/>
          <p:nvPr/>
        </p:nvSpPr>
        <p:spPr>
          <a:xfrm>
            <a:off x="5562720" y="395208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5" name="CustomShape 61"/>
          <p:cNvSpPr/>
          <p:nvPr/>
        </p:nvSpPr>
        <p:spPr>
          <a:xfrm flipV="1">
            <a:off x="5871240" y="370908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6" name="CustomShape 62"/>
          <p:cNvSpPr/>
          <p:nvPr/>
        </p:nvSpPr>
        <p:spPr>
          <a:xfrm>
            <a:off x="5574600" y="384084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7" name="CustomShape 63"/>
          <p:cNvSpPr/>
          <p:nvPr/>
        </p:nvSpPr>
        <p:spPr>
          <a:xfrm>
            <a:off x="5562720" y="570456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8" name="CustomShape 64"/>
          <p:cNvSpPr/>
          <p:nvPr/>
        </p:nvSpPr>
        <p:spPr>
          <a:xfrm flipV="1">
            <a:off x="5871240" y="546156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9" name="CustomShape 65"/>
          <p:cNvSpPr/>
          <p:nvPr/>
        </p:nvSpPr>
        <p:spPr>
          <a:xfrm>
            <a:off x="5574600" y="559332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0" name="CustomShape 66"/>
          <p:cNvSpPr/>
          <p:nvPr/>
        </p:nvSpPr>
        <p:spPr>
          <a:xfrm>
            <a:off x="7848720" y="502920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1" name="CustomShape 67"/>
          <p:cNvSpPr/>
          <p:nvPr/>
        </p:nvSpPr>
        <p:spPr>
          <a:xfrm>
            <a:off x="891540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2" name="CustomShape 68"/>
          <p:cNvSpPr/>
          <p:nvPr/>
        </p:nvSpPr>
        <p:spPr>
          <a:xfrm>
            <a:off x="8534520" y="563868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69"/>
          <p:cNvSpPr/>
          <p:nvPr/>
        </p:nvSpPr>
        <p:spPr>
          <a:xfrm>
            <a:off x="7848720" y="32767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CustomShape 70"/>
          <p:cNvSpPr/>
          <p:nvPr/>
        </p:nvSpPr>
        <p:spPr>
          <a:xfrm>
            <a:off x="891540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5" name="CustomShape 71"/>
          <p:cNvSpPr/>
          <p:nvPr/>
        </p:nvSpPr>
        <p:spPr>
          <a:xfrm>
            <a:off x="8534520" y="38862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72"/>
          <p:cNvSpPr/>
          <p:nvPr/>
        </p:nvSpPr>
        <p:spPr>
          <a:xfrm>
            <a:off x="7848720" y="1676520"/>
            <a:ext cx="685440" cy="121896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ymbol"/>
              </a:rPr>
              <a:t>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7" name="CustomShape 73"/>
          <p:cNvSpPr/>
          <p:nvPr/>
        </p:nvSpPr>
        <p:spPr>
          <a:xfrm>
            <a:off x="891540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&gt;0?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CustomShape 74"/>
          <p:cNvSpPr/>
          <p:nvPr/>
        </p:nvSpPr>
        <p:spPr>
          <a:xfrm>
            <a:off x="8534520" y="2286000"/>
            <a:ext cx="380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75"/>
          <p:cNvSpPr/>
          <p:nvPr/>
        </p:nvSpPr>
        <p:spPr>
          <a:xfrm>
            <a:off x="8915400" y="533412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76"/>
          <p:cNvSpPr/>
          <p:nvPr/>
        </p:nvSpPr>
        <p:spPr>
          <a:xfrm>
            <a:off x="8915400" y="35812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77"/>
          <p:cNvSpPr/>
          <p:nvPr/>
        </p:nvSpPr>
        <p:spPr>
          <a:xfrm>
            <a:off x="8915400" y="1981080"/>
            <a:ext cx="685440" cy="6091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78"/>
          <p:cNvSpPr/>
          <p:nvPr/>
        </p:nvSpPr>
        <p:spPr>
          <a:xfrm>
            <a:off x="8915400" y="242820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3" name="CustomShape 79"/>
          <p:cNvSpPr/>
          <p:nvPr/>
        </p:nvSpPr>
        <p:spPr>
          <a:xfrm flipV="1">
            <a:off x="9223920" y="218484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4" name="CustomShape 80"/>
          <p:cNvSpPr/>
          <p:nvPr/>
        </p:nvSpPr>
        <p:spPr>
          <a:xfrm>
            <a:off x="8927280" y="229032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5" name="CustomShape 81"/>
          <p:cNvSpPr/>
          <p:nvPr/>
        </p:nvSpPr>
        <p:spPr>
          <a:xfrm>
            <a:off x="8915400" y="395208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6" name="CustomShape 82"/>
          <p:cNvSpPr/>
          <p:nvPr/>
        </p:nvSpPr>
        <p:spPr>
          <a:xfrm flipV="1">
            <a:off x="9223920" y="370908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7" name="CustomShape 83"/>
          <p:cNvSpPr/>
          <p:nvPr/>
        </p:nvSpPr>
        <p:spPr>
          <a:xfrm>
            <a:off x="8927280" y="384084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8" name="CustomShape 84"/>
          <p:cNvSpPr/>
          <p:nvPr/>
        </p:nvSpPr>
        <p:spPr>
          <a:xfrm>
            <a:off x="8915400" y="5704560"/>
            <a:ext cx="685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9" name="CustomShape 85"/>
          <p:cNvSpPr/>
          <p:nvPr/>
        </p:nvSpPr>
        <p:spPr>
          <a:xfrm flipV="1">
            <a:off x="9223920" y="5461560"/>
            <a:ext cx="360" cy="328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0" name="CustomShape 86"/>
          <p:cNvSpPr/>
          <p:nvPr/>
        </p:nvSpPr>
        <p:spPr>
          <a:xfrm>
            <a:off x="8927280" y="5606640"/>
            <a:ext cx="613080" cy="185400"/>
          </a:xfrm>
          <a:prstGeom prst="curvedConnector3">
            <a:avLst>
              <a:gd name="adj1" fmla="val 50000"/>
            </a:avLst>
          </a:prstGeom>
          <a:noFill/>
          <a:ln>
            <a:solidFill>
              <a:srgbClr val="FF0000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1" name="CustomShape 87"/>
          <p:cNvSpPr/>
          <p:nvPr/>
        </p:nvSpPr>
        <p:spPr>
          <a:xfrm>
            <a:off x="7165800" y="2133720"/>
            <a:ext cx="470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CustomShape 88"/>
          <p:cNvSpPr/>
          <p:nvPr/>
        </p:nvSpPr>
        <p:spPr>
          <a:xfrm>
            <a:off x="7165800" y="3733920"/>
            <a:ext cx="470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CustomShape 89"/>
          <p:cNvSpPr/>
          <p:nvPr/>
        </p:nvSpPr>
        <p:spPr>
          <a:xfrm>
            <a:off x="7165800" y="5410080"/>
            <a:ext cx="4705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4" name="Line 90"/>
          <p:cNvSpPr/>
          <p:nvPr/>
        </p:nvSpPr>
        <p:spPr>
          <a:xfrm flipV="1">
            <a:off x="3962160" y="1981080"/>
            <a:ext cx="533520" cy="30492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Line 91"/>
          <p:cNvSpPr/>
          <p:nvPr/>
        </p:nvSpPr>
        <p:spPr>
          <a:xfrm>
            <a:off x="3962160" y="2286000"/>
            <a:ext cx="533520" cy="144756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Line 92"/>
          <p:cNvSpPr/>
          <p:nvPr/>
        </p:nvSpPr>
        <p:spPr>
          <a:xfrm>
            <a:off x="3962160" y="2361960"/>
            <a:ext cx="457200" cy="2971800"/>
          </a:xfrm>
          <a:prstGeom prst="line">
            <a:avLst/>
          </a:prstGeom>
          <a:ln w="1260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Line 93"/>
          <p:cNvSpPr/>
          <p:nvPr/>
        </p:nvSpPr>
        <p:spPr>
          <a:xfrm>
            <a:off x="3962160" y="5715000"/>
            <a:ext cx="533520" cy="38088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Line 94"/>
          <p:cNvSpPr/>
          <p:nvPr/>
        </p:nvSpPr>
        <p:spPr>
          <a:xfrm>
            <a:off x="3962160" y="3886200"/>
            <a:ext cx="609840" cy="360"/>
          </a:xfrm>
          <a:prstGeom prst="line">
            <a:avLst/>
          </a:prstGeom>
          <a:ln w="7632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Line 95"/>
          <p:cNvSpPr/>
          <p:nvPr/>
        </p:nvSpPr>
        <p:spPr>
          <a:xfrm flipV="1">
            <a:off x="3962160" y="4190760"/>
            <a:ext cx="533520" cy="1447920"/>
          </a:xfrm>
          <a:prstGeom prst="line">
            <a:avLst/>
          </a:prstGeom>
          <a:ln w="507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Line 96"/>
          <p:cNvSpPr/>
          <p:nvPr/>
        </p:nvSpPr>
        <p:spPr>
          <a:xfrm flipV="1">
            <a:off x="3962160" y="2666880"/>
            <a:ext cx="457200" cy="297180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Line 97"/>
          <p:cNvSpPr/>
          <p:nvPr/>
        </p:nvSpPr>
        <p:spPr>
          <a:xfrm flipV="1">
            <a:off x="3962160" y="2361960"/>
            <a:ext cx="457200" cy="152424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Line 98"/>
          <p:cNvSpPr/>
          <p:nvPr/>
        </p:nvSpPr>
        <p:spPr>
          <a:xfrm>
            <a:off x="3962160" y="3962160"/>
            <a:ext cx="457200" cy="228600"/>
          </a:xfrm>
          <a:prstGeom prst="line">
            <a:avLst/>
          </a:prstGeom>
          <a:ln w="255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4F7369CF-546F-454E-A42B-8A1C231740FF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29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4" name="CustomShape 2"/>
          <p:cNvSpPr/>
          <p:nvPr/>
        </p:nvSpPr>
        <p:spPr>
          <a:xfrm>
            <a:off x="1066680" y="143280"/>
            <a:ext cx="864612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Represent as Computational Graph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95" name="Shape 87"/>
          <p:cNvPicPr/>
          <p:nvPr/>
        </p:nvPicPr>
        <p:blipFill>
          <a:blip r:embed="rId2"/>
          <a:stretch/>
        </p:blipFill>
        <p:spPr>
          <a:xfrm>
            <a:off x="2388240" y="1689840"/>
            <a:ext cx="1993680" cy="659880"/>
          </a:xfrm>
          <a:prstGeom prst="rect">
            <a:avLst/>
          </a:prstGeom>
          <a:ln w="19080">
            <a:solidFill>
              <a:srgbClr val="0000FF"/>
            </a:solidFill>
            <a:round/>
          </a:ln>
        </p:spPr>
      </p:pic>
      <p:sp>
        <p:nvSpPr>
          <p:cNvPr id="696" name="CustomShape 3"/>
          <p:cNvSpPr/>
          <p:nvPr/>
        </p:nvSpPr>
        <p:spPr>
          <a:xfrm>
            <a:off x="1123920" y="1950480"/>
            <a:ext cx="499680" cy="1276560"/>
          </a:xfrm>
          <a:prstGeom prst="rect">
            <a:avLst/>
          </a:prstGeom>
          <a:solidFill>
            <a:srgbClr val="F3F3F3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7" name="CustomShape 4"/>
          <p:cNvSpPr/>
          <p:nvPr/>
        </p:nvSpPr>
        <p:spPr>
          <a:xfrm>
            <a:off x="1929240" y="2535840"/>
            <a:ext cx="790200" cy="446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5"/>
          <p:cNvSpPr/>
          <p:nvPr/>
        </p:nvSpPr>
        <p:spPr>
          <a:xfrm>
            <a:off x="524519" y="4036680"/>
            <a:ext cx="1244520" cy="1276560"/>
          </a:xfrm>
          <a:prstGeom prst="rect">
            <a:avLst/>
          </a:prstGeom>
          <a:solidFill>
            <a:srgbClr val="F3F3F3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9" name="CustomShape 6"/>
          <p:cNvSpPr/>
          <p:nvPr/>
        </p:nvSpPr>
        <p:spPr>
          <a:xfrm rot="10800000" flipH="1">
            <a:off x="1936260" y="3691080"/>
            <a:ext cx="903960" cy="691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7"/>
          <p:cNvSpPr/>
          <p:nvPr/>
        </p:nvSpPr>
        <p:spPr>
          <a:xfrm>
            <a:off x="2922120" y="2787480"/>
            <a:ext cx="829800" cy="829800"/>
          </a:xfrm>
          <a:prstGeom prst="ellipse">
            <a:avLst/>
          </a:prstGeom>
          <a:solidFill>
            <a:srgbClr val="C9DAF8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*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1" name="CustomShape 8"/>
          <p:cNvSpPr/>
          <p:nvPr/>
        </p:nvSpPr>
        <p:spPr>
          <a:xfrm>
            <a:off x="3923280" y="3202200"/>
            <a:ext cx="1661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9"/>
          <p:cNvSpPr/>
          <p:nvPr/>
        </p:nvSpPr>
        <p:spPr>
          <a:xfrm>
            <a:off x="5682240" y="2787480"/>
            <a:ext cx="829800" cy="829800"/>
          </a:xfrm>
          <a:prstGeom prst="ellipse">
            <a:avLst/>
          </a:prstGeom>
          <a:solidFill>
            <a:srgbClr val="F4CCCC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hinge loss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3" name="CustomShape 10"/>
          <p:cNvSpPr/>
          <p:nvPr/>
        </p:nvSpPr>
        <p:spPr>
          <a:xfrm>
            <a:off x="6768720" y="3202200"/>
            <a:ext cx="10810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11"/>
          <p:cNvSpPr/>
          <p:nvPr/>
        </p:nvSpPr>
        <p:spPr>
          <a:xfrm rot="10800000" flipH="1">
            <a:off x="8339040" y="4439880"/>
            <a:ext cx="6397200" cy="966960"/>
          </a:xfrm>
          <a:prstGeom prst="bentConnector2">
            <a:avLst/>
          </a:prstGeom>
          <a:noFill/>
          <a:ln w="9360">
            <a:solidFill>
              <a:schemeClr val="dk2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12"/>
          <p:cNvSpPr/>
          <p:nvPr/>
        </p:nvSpPr>
        <p:spPr>
          <a:xfrm>
            <a:off x="5930280" y="3980160"/>
            <a:ext cx="829800" cy="829800"/>
          </a:xfrm>
          <a:prstGeom prst="ellipse">
            <a:avLst/>
          </a:prstGeom>
          <a:solidFill>
            <a:srgbClr val="B6D7A8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6" name="CustomShape 13"/>
          <p:cNvSpPr/>
          <p:nvPr/>
        </p:nvSpPr>
        <p:spPr>
          <a:xfrm>
            <a:off x="8068680" y="2931840"/>
            <a:ext cx="540360" cy="540360"/>
          </a:xfrm>
          <a:prstGeom prst="ellipse">
            <a:avLst/>
          </a:prstGeom>
          <a:solidFill>
            <a:srgbClr val="F3F3F3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+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7" name="CustomShape 14"/>
          <p:cNvSpPr/>
          <p:nvPr/>
        </p:nvSpPr>
        <p:spPr>
          <a:xfrm>
            <a:off x="8678520" y="3202200"/>
            <a:ext cx="10810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chemeClr val="dk2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15"/>
          <p:cNvSpPr/>
          <p:nvPr/>
        </p:nvSpPr>
        <p:spPr>
          <a:xfrm>
            <a:off x="9916200" y="2931840"/>
            <a:ext cx="435600" cy="35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9" name="CustomShape 16"/>
          <p:cNvSpPr/>
          <p:nvPr/>
        </p:nvSpPr>
        <p:spPr>
          <a:xfrm>
            <a:off x="4097160" y="2728080"/>
            <a:ext cx="1598400" cy="24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9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</a:t>
            </a:r>
            <a:r>
              <a:rPr lang="en-US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(scores)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Non-Linearity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406440" y="1397160"/>
            <a:ext cx="11378880" cy="4728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151" name="Picture 2"/>
          <p:cNvPicPr/>
          <p:nvPr/>
        </p:nvPicPr>
        <p:blipFill>
          <a:blip r:embed="rId2"/>
          <a:stretch/>
        </p:blipFill>
        <p:spPr>
          <a:xfrm>
            <a:off x="1425240" y="1809720"/>
            <a:ext cx="9336240" cy="375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8880C77D-53FA-4C44-9E42-72E058D6C4F8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11" name="Shape 159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712" name="Shape 160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713" name="CustomShape 2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3"/>
          <p:cNvSpPr/>
          <p:nvPr/>
        </p:nvSpPr>
        <p:spPr>
          <a:xfrm>
            <a:off x="6366240" y="16196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5" name="CustomShape 4"/>
          <p:cNvSpPr/>
          <p:nvPr/>
        </p:nvSpPr>
        <p:spPr>
          <a:xfrm>
            <a:off x="8856720" y="114192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6" name="CustomShape 5"/>
          <p:cNvSpPr/>
          <p:nvPr/>
        </p:nvSpPr>
        <p:spPr>
          <a:xfrm>
            <a:off x="11294280" y="186660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7" name="CustomShape 6"/>
          <p:cNvSpPr/>
          <p:nvPr/>
        </p:nvSpPr>
        <p:spPr>
          <a:xfrm>
            <a:off x="6269400" y="2682720"/>
            <a:ext cx="499680" cy="2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8" name="CustomShape 7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9" name="CustomShape 8"/>
          <p:cNvSpPr/>
          <p:nvPr/>
        </p:nvSpPr>
        <p:spPr>
          <a:xfrm>
            <a:off x="8579160" y="690480"/>
            <a:ext cx="3250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2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C9E4F225-B363-4116-8823-1CAF8AC9A1E9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23" name="Shape 175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724" name="Shape 176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725" name="CustomShape 4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6" name="CustomShape 5"/>
          <p:cNvSpPr/>
          <p:nvPr/>
        </p:nvSpPr>
        <p:spPr>
          <a:xfrm>
            <a:off x="6366240" y="16196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7" name="CustomShape 6"/>
          <p:cNvSpPr/>
          <p:nvPr/>
        </p:nvSpPr>
        <p:spPr>
          <a:xfrm>
            <a:off x="8856720" y="114192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8" name="CustomShape 7"/>
          <p:cNvSpPr/>
          <p:nvPr/>
        </p:nvSpPr>
        <p:spPr>
          <a:xfrm>
            <a:off x="11294280" y="186660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CustomShape 8"/>
          <p:cNvSpPr/>
          <p:nvPr/>
        </p:nvSpPr>
        <p:spPr>
          <a:xfrm>
            <a:off x="6269400" y="2682720"/>
            <a:ext cx="499680" cy="2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0" name="CustomShape 9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1" name="Shape 183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732" name="Shape 184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733" name="Shape 185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734" name="Shape 186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735" name="CustomShape 10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6" name="Shape 188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8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9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7148C8EE-6F4F-4E52-AC38-CABE236347F1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40" name="Shape 196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741" name="Shape 197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742" name="CustomShape 4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3" name="CustomShape 5"/>
          <p:cNvSpPr/>
          <p:nvPr/>
        </p:nvSpPr>
        <p:spPr>
          <a:xfrm>
            <a:off x="6366240" y="16196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4" name="CustomShape 6"/>
          <p:cNvSpPr/>
          <p:nvPr/>
        </p:nvSpPr>
        <p:spPr>
          <a:xfrm>
            <a:off x="8856720" y="114192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5" name="CustomShape 7"/>
          <p:cNvSpPr/>
          <p:nvPr/>
        </p:nvSpPr>
        <p:spPr>
          <a:xfrm>
            <a:off x="11294280" y="186660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6" name="CustomShape 8"/>
          <p:cNvSpPr/>
          <p:nvPr/>
        </p:nvSpPr>
        <p:spPr>
          <a:xfrm>
            <a:off x="6269400" y="2682720"/>
            <a:ext cx="499680" cy="2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7" name="CustomShape 9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8" name="Shape 204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749" name="Shape 205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750" name="Shape 206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751" name="Shape 207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752" name="CustomShape 10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3" name="Shape 209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  <p:pic>
        <p:nvPicPr>
          <p:cNvPr id="754" name="Shape 210"/>
          <p:cNvPicPr/>
          <p:nvPr/>
        </p:nvPicPr>
        <p:blipFill>
          <a:blip r:embed="rId9"/>
          <a:stretch/>
        </p:blipFill>
        <p:spPr>
          <a:xfrm>
            <a:off x="11043360" y="3248280"/>
            <a:ext cx="462240" cy="786960"/>
          </a:xfrm>
          <a:prstGeom prst="rect">
            <a:avLst/>
          </a:prstGeom>
          <a:ln w="19080">
            <a:solidFill>
              <a:srgbClr val="FF00FF"/>
            </a:solidFill>
            <a:round/>
          </a:ln>
        </p:spPr>
      </p:pic>
      <p:sp>
        <p:nvSpPr>
          <p:cNvPr id="755" name="CustomShape 11"/>
          <p:cNvSpPr/>
          <p:nvPr/>
        </p:nvSpPr>
        <p:spPr>
          <a:xfrm rot="10800000" flipH="1">
            <a:off x="11543400" y="3248280"/>
            <a:ext cx="268920" cy="102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7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8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0DEBCB31-4DD1-4D5A-A08B-879D0C95A72B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59" name="Shape 219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760" name="Shape 220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761" name="CustomShape 4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2" name="CustomShape 5"/>
          <p:cNvSpPr/>
          <p:nvPr/>
        </p:nvSpPr>
        <p:spPr>
          <a:xfrm>
            <a:off x="6366240" y="16196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3" name="CustomShape 6"/>
          <p:cNvSpPr/>
          <p:nvPr/>
        </p:nvSpPr>
        <p:spPr>
          <a:xfrm>
            <a:off x="8856720" y="114192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4" name="CustomShape 7"/>
          <p:cNvSpPr/>
          <p:nvPr/>
        </p:nvSpPr>
        <p:spPr>
          <a:xfrm>
            <a:off x="6269400" y="2682720"/>
            <a:ext cx="499680" cy="2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8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6" name="Shape 226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767" name="Shape 227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768" name="Shape 228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769" name="Shape 229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770" name="CustomShape 9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1" name="Shape 231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  <p:pic>
        <p:nvPicPr>
          <p:cNvPr id="772" name="Shape 232"/>
          <p:cNvPicPr/>
          <p:nvPr/>
        </p:nvPicPr>
        <p:blipFill>
          <a:blip r:embed="rId9"/>
          <a:stretch/>
        </p:blipFill>
        <p:spPr>
          <a:xfrm>
            <a:off x="11043360" y="3248280"/>
            <a:ext cx="462240" cy="786960"/>
          </a:xfrm>
          <a:prstGeom prst="rect">
            <a:avLst/>
          </a:prstGeom>
          <a:ln w="19080">
            <a:solidFill>
              <a:srgbClr val="FF00FF"/>
            </a:solidFill>
            <a:round/>
          </a:ln>
        </p:spPr>
      </p:pic>
      <p:sp>
        <p:nvSpPr>
          <p:cNvPr id="773" name="CustomShape 10"/>
          <p:cNvSpPr/>
          <p:nvPr/>
        </p:nvSpPr>
        <p:spPr>
          <a:xfrm rot="10800000" flipH="1">
            <a:off x="11543400" y="3248280"/>
            <a:ext cx="268920" cy="1029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5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6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89058957-2155-4B60-B79D-66C4B623C73C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77" name="Shape 242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778" name="Shape 243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779" name="CustomShape 4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0" name="CustomShape 5"/>
          <p:cNvSpPr/>
          <p:nvPr/>
        </p:nvSpPr>
        <p:spPr>
          <a:xfrm>
            <a:off x="6366240" y="16196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1" name="CustomShape 6"/>
          <p:cNvSpPr/>
          <p:nvPr/>
        </p:nvSpPr>
        <p:spPr>
          <a:xfrm>
            <a:off x="8856720" y="114192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2" name="CustomShape 7"/>
          <p:cNvSpPr/>
          <p:nvPr/>
        </p:nvSpPr>
        <p:spPr>
          <a:xfrm>
            <a:off x="6269400" y="2682720"/>
            <a:ext cx="499680" cy="2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3" name="CustomShape 8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4" name="Shape 249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785" name="Shape 250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786" name="Shape 251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787" name="Shape 252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788" name="CustomShape 9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9" name="Shape 254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  <p:sp>
        <p:nvSpPr>
          <p:cNvPr id="790" name="CustomShape 10"/>
          <p:cNvSpPr/>
          <p:nvPr/>
        </p:nvSpPr>
        <p:spPr>
          <a:xfrm rot="10800000">
            <a:off x="11274840" y="3248280"/>
            <a:ext cx="4210560" cy="48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1" name="Shape 257"/>
          <p:cNvPicPr/>
          <p:nvPr/>
        </p:nvPicPr>
        <p:blipFill>
          <a:blip r:embed="rId8"/>
          <a:srcRect l="71054"/>
          <a:stretch/>
        </p:blipFill>
        <p:spPr>
          <a:xfrm>
            <a:off x="11170800" y="3259080"/>
            <a:ext cx="621360" cy="825120"/>
          </a:xfrm>
          <a:prstGeom prst="rect">
            <a:avLst/>
          </a:prstGeom>
          <a:ln w="19080">
            <a:solidFill>
              <a:srgbClr val="FF00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4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F025F100-FB8D-4FF6-AC63-B1A071D60524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95" name="Shape 265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796" name="Shape 266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797" name="CustomShape 4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8" name="CustomShape 5"/>
          <p:cNvSpPr/>
          <p:nvPr/>
        </p:nvSpPr>
        <p:spPr>
          <a:xfrm>
            <a:off x="6366240" y="16196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9" name="CustomShape 6"/>
          <p:cNvSpPr/>
          <p:nvPr/>
        </p:nvSpPr>
        <p:spPr>
          <a:xfrm>
            <a:off x="8856720" y="114192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0" name="CustomShape 7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1" name="Shape 271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802" name="Shape 272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803" name="Shape 273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804" name="Shape 274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805" name="CustomShape 8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6" name="Shape 276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  <p:pic>
        <p:nvPicPr>
          <p:cNvPr id="807" name="Shape 277"/>
          <p:cNvPicPr/>
          <p:nvPr/>
        </p:nvPicPr>
        <p:blipFill>
          <a:blip r:embed="rId8"/>
          <a:srcRect l="71054"/>
          <a:stretch/>
        </p:blipFill>
        <p:spPr>
          <a:xfrm>
            <a:off x="11170800" y="3259080"/>
            <a:ext cx="621360" cy="825120"/>
          </a:xfrm>
          <a:prstGeom prst="rect">
            <a:avLst/>
          </a:prstGeom>
          <a:ln w="19080">
            <a:solidFill>
              <a:srgbClr val="FF00FF"/>
            </a:solidFill>
            <a:round/>
          </a:ln>
        </p:spPr>
      </p:pic>
      <p:sp>
        <p:nvSpPr>
          <p:cNvPr id="808" name="CustomShape 9"/>
          <p:cNvSpPr/>
          <p:nvPr/>
        </p:nvSpPr>
        <p:spPr>
          <a:xfrm rot="10800000">
            <a:off x="11274840" y="3248280"/>
            <a:ext cx="4210560" cy="48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0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1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AC308C67-0941-4E25-BC13-928B3134AA69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12" name="Shape 287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813" name="Shape 288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814" name="CustomShape 4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5" name="CustomShape 5"/>
          <p:cNvSpPr/>
          <p:nvPr/>
        </p:nvSpPr>
        <p:spPr>
          <a:xfrm>
            <a:off x="6366240" y="16196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6" name="CustomShape 6"/>
          <p:cNvSpPr/>
          <p:nvPr/>
        </p:nvSpPr>
        <p:spPr>
          <a:xfrm>
            <a:off x="8856720" y="114192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7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8" name="Shape 293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819" name="Shape 294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820" name="Shape 295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821" name="Shape 296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822" name="CustomShape 8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3" name="Shape 298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  <p:pic>
        <p:nvPicPr>
          <p:cNvPr id="824" name="Shape 299"/>
          <p:cNvPicPr/>
          <p:nvPr/>
        </p:nvPicPr>
        <p:blipFill>
          <a:blip r:embed="rId9"/>
          <a:stretch/>
        </p:blipFill>
        <p:spPr>
          <a:xfrm>
            <a:off x="11014920" y="3248280"/>
            <a:ext cx="609120" cy="990360"/>
          </a:xfrm>
          <a:prstGeom prst="rect">
            <a:avLst/>
          </a:prstGeom>
          <a:ln w="19080">
            <a:solidFill>
              <a:srgbClr val="FF00FF"/>
            </a:solidFill>
            <a:round/>
          </a:ln>
        </p:spPr>
      </p:pic>
      <p:sp>
        <p:nvSpPr>
          <p:cNvPr id="825" name="CustomShape 9"/>
          <p:cNvSpPr/>
          <p:nvPr/>
        </p:nvSpPr>
        <p:spPr>
          <a:xfrm rot="10800000">
            <a:off x="11274840" y="3248280"/>
            <a:ext cx="2008080" cy="177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7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8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3A88BB35-7B42-4250-A566-A28CCC5EB772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29" name="Shape 309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830" name="Shape 310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831" name="CustomShape 4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2" name="CustomShape 5"/>
          <p:cNvSpPr/>
          <p:nvPr/>
        </p:nvSpPr>
        <p:spPr>
          <a:xfrm>
            <a:off x="6366240" y="16196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6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4" name="Shape 314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835" name="Shape 315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836" name="Shape 316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837" name="Shape 317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838" name="CustomShape 7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9" name="Shape 319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  <p:sp>
        <p:nvSpPr>
          <p:cNvPr id="840" name="CustomShape 8"/>
          <p:cNvSpPr/>
          <p:nvPr/>
        </p:nvSpPr>
        <p:spPr>
          <a:xfrm rot="10800000">
            <a:off x="11274840" y="3248280"/>
            <a:ext cx="2008080" cy="177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1" name="Shape 321"/>
          <p:cNvPicPr/>
          <p:nvPr/>
        </p:nvPicPr>
        <p:blipFill>
          <a:blip r:embed="rId9"/>
          <a:stretch/>
        </p:blipFill>
        <p:spPr>
          <a:xfrm>
            <a:off x="11014920" y="3248280"/>
            <a:ext cx="609120" cy="990360"/>
          </a:xfrm>
          <a:prstGeom prst="rect">
            <a:avLst/>
          </a:prstGeom>
          <a:ln w="19080">
            <a:solidFill>
              <a:srgbClr val="FF00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3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4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13850EB9-07D8-4957-82CB-623CB6901F6C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45" name="Shape 329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846" name="Shape 330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847" name="CustomShape 4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8" name="CustomShape 5"/>
          <p:cNvSpPr/>
          <p:nvPr/>
        </p:nvSpPr>
        <p:spPr>
          <a:xfrm>
            <a:off x="6366240" y="16196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6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0" name="Shape 334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851" name="Shape 335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852" name="Shape 336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853" name="Shape 337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854" name="CustomShape 7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5" name="Shape 339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  <p:sp>
        <p:nvSpPr>
          <p:cNvPr id="856" name="CustomShape 8"/>
          <p:cNvSpPr/>
          <p:nvPr/>
        </p:nvSpPr>
        <p:spPr>
          <a:xfrm rot="10800000">
            <a:off x="11274480" y="3248280"/>
            <a:ext cx="4408200" cy="145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57" name="Shape 342"/>
          <p:cNvPicPr/>
          <p:nvPr/>
        </p:nvPicPr>
        <p:blipFill>
          <a:blip r:embed="rId8"/>
          <a:srcRect l="35280" r="36345"/>
          <a:stretch/>
        </p:blipFill>
        <p:spPr>
          <a:xfrm>
            <a:off x="11029320" y="3248280"/>
            <a:ext cx="609120" cy="825120"/>
          </a:xfrm>
          <a:prstGeom prst="rect">
            <a:avLst/>
          </a:prstGeom>
          <a:ln w="19080">
            <a:solidFill>
              <a:srgbClr val="FF00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9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0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7FC2B47A-A287-4C89-857A-A41CA87666E2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39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61" name="Shape 350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862" name="Shape 351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863" name="CustomShape 4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4" name="CustomShape 5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5" name="Shape 354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866" name="Shape 355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867" name="Shape 356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868" name="Shape 357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869" name="CustomShape 6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70" name="Shape 359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  <p:pic>
        <p:nvPicPr>
          <p:cNvPr id="871" name="Shape 360"/>
          <p:cNvPicPr/>
          <p:nvPr/>
        </p:nvPicPr>
        <p:blipFill>
          <a:blip r:embed="rId9"/>
          <a:stretch/>
        </p:blipFill>
        <p:spPr>
          <a:xfrm>
            <a:off x="7274160" y="4196520"/>
            <a:ext cx="2608920" cy="99576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sp>
        <p:nvSpPr>
          <p:cNvPr id="872" name="CustomShape 7"/>
          <p:cNvSpPr/>
          <p:nvPr/>
        </p:nvSpPr>
        <p:spPr>
          <a:xfrm>
            <a:off x="7390080" y="3560760"/>
            <a:ext cx="272988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Chain rule: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3" name="CustomShape 8"/>
          <p:cNvSpPr/>
          <p:nvPr/>
        </p:nvSpPr>
        <p:spPr>
          <a:xfrm rot="10800000">
            <a:off x="11274480" y="3248280"/>
            <a:ext cx="4408200" cy="145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4" name="Shape 365"/>
          <p:cNvPicPr/>
          <p:nvPr/>
        </p:nvPicPr>
        <p:blipFill>
          <a:blip r:embed="rId8"/>
          <a:srcRect l="35280" r="36345"/>
          <a:stretch/>
        </p:blipFill>
        <p:spPr>
          <a:xfrm>
            <a:off x="11029320" y="3248280"/>
            <a:ext cx="609120" cy="825120"/>
          </a:xfrm>
          <a:prstGeom prst="rect">
            <a:avLst/>
          </a:prstGeom>
          <a:ln w="19080">
            <a:solidFill>
              <a:srgbClr val="FF00FF"/>
            </a:solidFill>
            <a:round/>
          </a:ln>
        </p:spPr>
      </p:pic>
      <p:pic>
        <p:nvPicPr>
          <p:cNvPr id="875" name="Shape 366"/>
          <p:cNvPicPr/>
          <p:nvPr/>
        </p:nvPicPr>
        <p:blipFill>
          <a:blip r:embed="rId8"/>
          <a:srcRect l="35280" r="36345"/>
          <a:stretch/>
        </p:blipFill>
        <p:spPr>
          <a:xfrm>
            <a:off x="7347240" y="4228560"/>
            <a:ext cx="672120" cy="910440"/>
          </a:xfrm>
          <a:prstGeom prst="rect">
            <a:avLst/>
          </a:prstGeom>
          <a:ln>
            <a:noFill/>
          </a:ln>
        </p:spPr>
      </p:pic>
      <p:pic>
        <p:nvPicPr>
          <p:cNvPr id="876" name="Shape 367"/>
          <p:cNvPicPr/>
          <p:nvPr/>
        </p:nvPicPr>
        <p:blipFill>
          <a:blip r:embed="rId7"/>
          <a:srcRect l="53861" r="26251"/>
          <a:stretch/>
        </p:blipFill>
        <p:spPr>
          <a:xfrm>
            <a:off x="9200160" y="4248000"/>
            <a:ext cx="672120" cy="91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Non-Linear Separators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143000" y="1371600"/>
            <a:ext cx="1066752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Data that is linearly separable works out great for linear decision rules: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But what are we going to do if the dataset is just too hard?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How about… mapping data to a higher-dimensional space: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sp>
        <p:nvSpPr>
          <p:cNvPr id="154" name="Line 3"/>
          <p:cNvSpPr/>
          <p:nvPr/>
        </p:nvSpPr>
        <p:spPr>
          <a:xfrm>
            <a:off x="4057560" y="2257200"/>
            <a:ext cx="3962160" cy="360"/>
          </a:xfrm>
          <a:prstGeom prst="line">
            <a:avLst/>
          </a:prstGeom>
          <a:ln w="25560">
            <a:solidFill>
              <a:schemeClr val="tx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4500720" y="221760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Line 5"/>
          <p:cNvSpPr/>
          <p:nvPr/>
        </p:nvSpPr>
        <p:spPr>
          <a:xfrm>
            <a:off x="5867280" y="2199960"/>
            <a:ext cx="360" cy="114480"/>
          </a:xfrm>
          <a:prstGeom prst="line">
            <a:avLst/>
          </a:prstGeom>
          <a:ln w="936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5724360" y="2257560"/>
            <a:ext cx="3427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7"/>
          <p:cNvSpPr/>
          <p:nvPr/>
        </p:nvSpPr>
        <p:spPr>
          <a:xfrm>
            <a:off x="4862520" y="220824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8"/>
          <p:cNvSpPr/>
          <p:nvPr/>
        </p:nvSpPr>
        <p:spPr>
          <a:xfrm>
            <a:off x="5338800" y="221760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9"/>
          <p:cNvSpPr/>
          <p:nvPr/>
        </p:nvSpPr>
        <p:spPr>
          <a:xfrm>
            <a:off x="5548320" y="221760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0"/>
          <p:cNvSpPr/>
          <p:nvPr/>
        </p:nvSpPr>
        <p:spPr>
          <a:xfrm>
            <a:off x="6405480" y="2217600"/>
            <a:ext cx="88560" cy="8856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1"/>
          <p:cNvSpPr/>
          <p:nvPr/>
        </p:nvSpPr>
        <p:spPr>
          <a:xfrm>
            <a:off x="6634080" y="2217600"/>
            <a:ext cx="88560" cy="8856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"/>
          <p:cNvSpPr/>
          <p:nvPr/>
        </p:nvSpPr>
        <p:spPr>
          <a:xfrm>
            <a:off x="6272280" y="2217600"/>
            <a:ext cx="88560" cy="8856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Line 13"/>
          <p:cNvSpPr/>
          <p:nvPr/>
        </p:nvSpPr>
        <p:spPr>
          <a:xfrm>
            <a:off x="5981400" y="2009520"/>
            <a:ext cx="360" cy="552600"/>
          </a:xfrm>
          <a:prstGeom prst="line">
            <a:avLst/>
          </a:prstGeom>
          <a:ln w="1908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4"/>
          <p:cNvSpPr/>
          <p:nvPr/>
        </p:nvSpPr>
        <p:spPr>
          <a:xfrm>
            <a:off x="6199200" y="2154240"/>
            <a:ext cx="228240" cy="218880"/>
          </a:xfrm>
          <a:prstGeom prst="ellipse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5"/>
          <p:cNvSpPr/>
          <p:nvPr/>
        </p:nvSpPr>
        <p:spPr>
          <a:xfrm>
            <a:off x="5484960" y="2144880"/>
            <a:ext cx="228240" cy="21888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Line 16"/>
          <p:cNvSpPr/>
          <p:nvPr/>
        </p:nvSpPr>
        <p:spPr>
          <a:xfrm flipH="1" flipV="1">
            <a:off x="6310080" y="1981080"/>
            <a:ext cx="9720" cy="598320"/>
          </a:xfrm>
          <a:prstGeom prst="line">
            <a:avLst/>
          </a:prstGeom>
          <a:ln w="9360" cap="rnd">
            <a:solidFill>
              <a:schemeClr val="tx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Line 17"/>
          <p:cNvSpPr/>
          <p:nvPr/>
        </p:nvSpPr>
        <p:spPr>
          <a:xfrm flipH="1" flipV="1">
            <a:off x="5595840" y="1981080"/>
            <a:ext cx="9360" cy="598320"/>
          </a:xfrm>
          <a:prstGeom prst="line">
            <a:avLst/>
          </a:prstGeom>
          <a:ln w="9360" cap="rnd">
            <a:solidFill>
              <a:schemeClr val="tx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18"/>
          <p:cNvSpPr/>
          <p:nvPr/>
        </p:nvSpPr>
        <p:spPr>
          <a:xfrm>
            <a:off x="4038480" y="3638520"/>
            <a:ext cx="3962520" cy="360"/>
          </a:xfrm>
          <a:prstGeom prst="line">
            <a:avLst/>
          </a:prstGeom>
          <a:ln w="25560">
            <a:solidFill>
              <a:schemeClr val="tx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9"/>
          <p:cNvSpPr/>
          <p:nvPr/>
        </p:nvSpPr>
        <p:spPr>
          <a:xfrm>
            <a:off x="4481640" y="359892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Line 20"/>
          <p:cNvSpPr/>
          <p:nvPr/>
        </p:nvSpPr>
        <p:spPr>
          <a:xfrm>
            <a:off x="5848200" y="3581280"/>
            <a:ext cx="360" cy="114120"/>
          </a:xfrm>
          <a:prstGeom prst="line">
            <a:avLst/>
          </a:prstGeom>
          <a:ln w="936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1"/>
          <p:cNvSpPr/>
          <p:nvPr/>
        </p:nvSpPr>
        <p:spPr>
          <a:xfrm>
            <a:off x="5705640" y="3638520"/>
            <a:ext cx="3427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22"/>
          <p:cNvSpPr/>
          <p:nvPr/>
        </p:nvSpPr>
        <p:spPr>
          <a:xfrm>
            <a:off x="4843440" y="358920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23"/>
          <p:cNvSpPr/>
          <p:nvPr/>
        </p:nvSpPr>
        <p:spPr>
          <a:xfrm>
            <a:off x="5319720" y="359892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24"/>
          <p:cNvSpPr/>
          <p:nvPr/>
        </p:nvSpPr>
        <p:spPr>
          <a:xfrm>
            <a:off x="5529240" y="359892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5"/>
          <p:cNvSpPr/>
          <p:nvPr/>
        </p:nvSpPr>
        <p:spPr>
          <a:xfrm>
            <a:off x="6386400" y="3598920"/>
            <a:ext cx="88560" cy="8856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26"/>
          <p:cNvSpPr/>
          <p:nvPr/>
        </p:nvSpPr>
        <p:spPr>
          <a:xfrm>
            <a:off x="6615000" y="3598920"/>
            <a:ext cx="88560" cy="8856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7"/>
          <p:cNvSpPr/>
          <p:nvPr/>
        </p:nvSpPr>
        <p:spPr>
          <a:xfrm>
            <a:off x="6253200" y="3598920"/>
            <a:ext cx="88560" cy="8856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28"/>
          <p:cNvSpPr/>
          <p:nvPr/>
        </p:nvSpPr>
        <p:spPr>
          <a:xfrm>
            <a:off x="6996240" y="359892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29"/>
          <p:cNvSpPr/>
          <p:nvPr/>
        </p:nvSpPr>
        <p:spPr>
          <a:xfrm>
            <a:off x="7224840" y="359892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0"/>
          <p:cNvSpPr/>
          <p:nvPr/>
        </p:nvSpPr>
        <p:spPr>
          <a:xfrm>
            <a:off x="7719840" y="358920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Line 31"/>
          <p:cNvSpPr/>
          <p:nvPr/>
        </p:nvSpPr>
        <p:spPr>
          <a:xfrm>
            <a:off x="4038480" y="6215040"/>
            <a:ext cx="3962520" cy="360"/>
          </a:xfrm>
          <a:prstGeom prst="line">
            <a:avLst/>
          </a:prstGeom>
          <a:ln w="25560">
            <a:solidFill>
              <a:schemeClr val="tx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32"/>
          <p:cNvSpPr/>
          <p:nvPr/>
        </p:nvSpPr>
        <p:spPr>
          <a:xfrm>
            <a:off x="4538520" y="519444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Line 33"/>
          <p:cNvSpPr/>
          <p:nvPr/>
        </p:nvSpPr>
        <p:spPr>
          <a:xfrm>
            <a:off x="5848200" y="6157800"/>
            <a:ext cx="360" cy="114120"/>
          </a:xfrm>
          <a:prstGeom prst="line">
            <a:avLst/>
          </a:prstGeom>
          <a:ln w="936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34"/>
          <p:cNvSpPr/>
          <p:nvPr/>
        </p:nvSpPr>
        <p:spPr>
          <a:xfrm>
            <a:off x="5705640" y="6186600"/>
            <a:ext cx="3427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35"/>
          <p:cNvSpPr/>
          <p:nvPr/>
        </p:nvSpPr>
        <p:spPr>
          <a:xfrm>
            <a:off x="4862520" y="567072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36"/>
          <p:cNvSpPr/>
          <p:nvPr/>
        </p:nvSpPr>
        <p:spPr>
          <a:xfrm>
            <a:off x="5319720" y="598500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7"/>
          <p:cNvSpPr/>
          <p:nvPr/>
        </p:nvSpPr>
        <p:spPr>
          <a:xfrm>
            <a:off x="5548320" y="608004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8"/>
          <p:cNvSpPr/>
          <p:nvPr/>
        </p:nvSpPr>
        <p:spPr>
          <a:xfrm>
            <a:off x="6386400" y="5994360"/>
            <a:ext cx="88560" cy="8856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9"/>
          <p:cNvSpPr/>
          <p:nvPr/>
        </p:nvSpPr>
        <p:spPr>
          <a:xfrm>
            <a:off x="6615000" y="5813280"/>
            <a:ext cx="88560" cy="8856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40"/>
          <p:cNvSpPr/>
          <p:nvPr/>
        </p:nvSpPr>
        <p:spPr>
          <a:xfrm>
            <a:off x="6195960" y="6060960"/>
            <a:ext cx="88560" cy="8856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36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41"/>
          <p:cNvSpPr/>
          <p:nvPr/>
        </p:nvSpPr>
        <p:spPr>
          <a:xfrm>
            <a:off x="6996240" y="548964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42"/>
          <p:cNvSpPr/>
          <p:nvPr/>
        </p:nvSpPr>
        <p:spPr>
          <a:xfrm>
            <a:off x="7281720" y="518472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43"/>
          <p:cNvSpPr/>
          <p:nvPr/>
        </p:nvSpPr>
        <p:spPr>
          <a:xfrm>
            <a:off x="7701120" y="4660920"/>
            <a:ext cx="88560" cy="8856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3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Line 44"/>
          <p:cNvSpPr/>
          <p:nvPr/>
        </p:nvSpPr>
        <p:spPr>
          <a:xfrm flipV="1">
            <a:off x="5848200" y="4767120"/>
            <a:ext cx="360" cy="1485720"/>
          </a:xfrm>
          <a:prstGeom prst="line">
            <a:avLst/>
          </a:prstGeom>
          <a:ln w="25560">
            <a:solidFill>
              <a:schemeClr val="tx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45"/>
          <p:cNvSpPr/>
          <p:nvPr/>
        </p:nvSpPr>
        <p:spPr>
          <a:xfrm>
            <a:off x="5848200" y="4586400"/>
            <a:ext cx="4568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x</a:t>
            </a:r>
            <a:r>
              <a:rPr lang="en-US" sz="1800" b="0" i="1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46"/>
          <p:cNvSpPr/>
          <p:nvPr/>
        </p:nvSpPr>
        <p:spPr>
          <a:xfrm>
            <a:off x="7934400" y="6119640"/>
            <a:ext cx="4568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47"/>
          <p:cNvSpPr/>
          <p:nvPr/>
        </p:nvSpPr>
        <p:spPr>
          <a:xfrm>
            <a:off x="7867800" y="3581280"/>
            <a:ext cx="4568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48"/>
          <p:cNvSpPr/>
          <p:nvPr/>
        </p:nvSpPr>
        <p:spPr>
          <a:xfrm>
            <a:off x="7924680" y="2181240"/>
            <a:ext cx="4568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x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Line 49"/>
          <p:cNvSpPr/>
          <p:nvPr/>
        </p:nvSpPr>
        <p:spPr>
          <a:xfrm flipV="1">
            <a:off x="5209920" y="5072040"/>
            <a:ext cx="3181320" cy="1295280"/>
          </a:xfrm>
          <a:prstGeom prst="line">
            <a:avLst/>
          </a:prstGeom>
          <a:ln w="19080">
            <a:solidFill>
              <a:schemeClr val="tx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Line 50"/>
          <p:cNvSpPr/>
          <p:nvPr/>
        </p:nvSpPr>
        <p:spPr>
          <a:xfrm flipV="1">
            <a:off x="5205240" y="4995720"/>
            <a:ext cx="3114720" cy="1284120"/>
          </a:xfrm>
          <a:prstGeom prst="line">
            <a:avLst/>
          </a:prstGeom>
          <a:ln w="9360" cap="rnd">
            <a:solidFill>
              <a:schemeClr val="tx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Line 51"/>
          <p:cNvSpPr/>
          <p:nvPr/>
        </p:nvSpPr>
        <p:spPr>
          <a:xfrm flipV="1">
            <a:off x="5319360" y="5167080"/>
            <a:ext cx="3057840" cy="1246320"/>
          </a:xfrm>
          <a:prstGeom prst="line">
            <a:avLst/>
          </a:prstGeom>
          <a:ln w="9360" cap="rnd">
            <a:solidFill>
              <a:schemeClr val="tx2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52"/>
          <p:cNvSpPr/>
          <p:nvPr/>
        </p:nvSpPr>
        <p:spPr>
          <a:xfrm>
            <a:off x="6932520" y="5425920"/>
            <a:ext cx="228240" cy="21888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53"/>
          <p:cNvSpPr/>
          <p:nvPr/>
        </p:nvSpPr>
        <p:spPr>
          <a:xfrm>
            <a:off x="6541920" y="5740560"/>
            <a:ext cx="228240" cy="218880"/>
          </a:xfrm>
          <a:prstGeom prst="ellipse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54"/>
          <p:cNvSpPr/>
          <p:nvPr/>
        </p:nvSpPr>
        <p:spPr>
          <a:xfrm>
            <a:off x="5475240" y="6016680"/>
            <a:ext cx="228240" cy="21888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55"/>
          <p:cNvSpPr/>
          <p:nvPr/>
        </p:nvSpPr>
        <p:spPr>
          <a:xfrm>
            <a:off x="6858000" y="6521400"/>
            <a:ext cx="5257440" cy="333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This and next slide adapted from Ray Mooney, UT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41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8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E44DE654-E147-42DB-8165-BC706A0AF687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80" name="Shape 375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881" name="Shape 376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882" name="CustomShape 4"/>
          <p:cNvSpPr/>
          <p:nvPr/>
        </p:nvSpPr>
        <p:spPr>
          <a:xfrm>
            <a:off x="6269400" y="608040"/>
            <a:ext cx="499680" cy="35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3" name="CustomShape 5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4" name="Shape 379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885" name="Shape 380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886" name="Shape 381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887" name="Shape 382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888" name="CustomShape 6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9" name="Shape 384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  <p:sp>
        <p:nvSpPr>
          <p:cNvPr id="890" name="CustomShape 7"/>
          <p:cNvSpPr/>
          <p:nvPr/>
        </p:nvSpPr>
        <p:spPr>
          <a:xfrm rot="10800000">
            <a:off x="11274480" y="3247920"/>
            <a:ext cx="4504680" cy="246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1" name="Shape 387"/>
          <p:cNvPicPr/>
          <p:nvPr/>
        </p:nvPicPr>
        <p:blipFill>
          <a:blip r:embed="rId8"/>
          <a:srcRect r="73520"/>
          <a:stretch/>
        </p:blipFill>
        <p:spPr>
          <a:xfrm>
            <a:off x="11017080" y="3247920"/>
            <a:ext cx="568440" cy="825120"/>
          </a:xfrm>
          <a:prstGeom prst="rect">
            <a:avLst/>
          </a:prstGeom>
          <a:ln w="19080">
            <a:solidFill>
              <a:srgbClr val="FF00FF"/>
            </a:solidFill>
            <a:rou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CustomShape 1"/>
          <p:cNvSpPr/>
          <p:nvPr/>
        </p:nvSpPr>
        <p:spPr>
          <a:xfrm>
            <a:off x="134280" y="3331080"/>
            <a:ext cx="5554440" cy="10468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3" name="CustomShape 2"/>
          <p:cNvSpPr/>
          <p:nvPr/>
        </p:nvSpPr>
        <p:spPr>
          <a:xfrm>
            <a:off x="120240" y="2120760"/>
            <a:ext cx="5554440" cy="10468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TextShape 3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51A2109D-7F3C-46C5-8E42-B7B8854496AC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95" name="Shape 395"/>
          <p:cNvPicPr/>
          <p:nvPr/>
        </p:nvPicPr>
        <p:blipFill>
          <a:blip r:embed="rId2"/>
          <a:stretch/>
        </p:blipFill>
        <p:spPr>
          <a:xfrm>
            <a:off x="387360" y="411480"/>
            <a:ext cx="3796920" cy="583920"/>
          </a:xfrm>
          <a:prstGeom prst="rect">
            <a:avLst/>
          </a:prstGeom>
          <a:ln>
            <a:noFill/>
          </a:ln>
        </p:spPr>
      </p:pic>
      <p:pic>
        <p:nvPicPr>
          <p:cNvPr id="896" name="Shape 396"/>
          <p:cNvPicPr/>
          <p:nvPr/>
        </p:nvPicPr>
        <p:blipFill>
          <a:blip r:embed="rId3"/>
          <a:stretch/>
        </p:blipFill>
        <p:spPr>
          <a:xfrm>
            <a:off x="6008040" y="206280"/>
            <a:ext cx="6013800" cy="2741760"/>
          </a:xfrm>
          <a:prstGeom prst="rect">
            <a:avLst/>
          </a:prstGeom>
          <a:ln w="9360">
            <a:solidFill>
              <a:srgbClr val="000000"/>
            </a:solidFill>
            <a:round/>
          </a:ln>
        </p:spPr>
      </p:pic>
      <p:sp>
        <p:nvSpPr>
          <p:cNvPr id="897" name="CustomShape 4"/>
          <p:cNvSpPr/>
          <p:nvPr/>
        </p:nvSpPr>
        <p:spPr>
          <a:xfrm>
            <a:off x="345240" y="1041480"/>
            <a:ext cx="4829760" cy="79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e.g. x = -2, y = 5, z = -4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8" name="Shape 398"/>
          <p:cNvPicPr/>
          <p:nvPr/>
        </p:nvPicPr>
        <p:blipFill>
          <a:blip r:embed="rId4"/>
          <a:stretch/>
        </p:blipFill>
        <p:spPr>
          <a:xfrm>
            <a:off x="276120" y="2359800"/>
            <a:ext cx="1879200" cy="520200"/>
          </a:xfrm>
          <a:prstGeom prst="rect">
            <a:avLst/>
          </a:prstGeom>
          <a:ln>
            <a:noFill/>
          </a:ln>
        </p:spPr>
      </p:pic>
      <p:pic>
        <p:nvPicPr>
          <p:cNvPr id="899" name="Shape 399"/>
          <p:cNvPicPr/>
          <p:nvPr/>
        </p:nvPicPr>
        <p:blipFill>
          <a:blip r:embed="rId5"/>
          <a:stretch/>
        </p:blipFill>
        <p:spPr>
          <a:xfrm>
            <a:off x="337320" y="3551400"/>
            <a:ext cx="1257120" cy="609120"/>
          </a:xfrm>
          <a:prstGeom prst="rect">
            <a:avLst/>
          </a:prstGeom>
          <a:ln>
            <a:noFill/>
          </a:ln>
        </p:spPr>
      </p:pic>
      <p:pic>
        <p:nvPicPr>
          <p:cNvPr id="900" name="Shape 400"/>
          <p:cNvPicPr/>
          <p:nvPr/>
        </p:nvPicPr>
        <p:blipFill>
          <a:blip r:embed="rId6"/>
          <a:stretch/>
        </p:blipFill>
        <p:spPr>
          <a:xfrm>
            <a:off x="2667600" y="3462480"/>
            <a:ext cx="2730240" cy="786960"/>
          </a:xfrm>
          <a:prstGeom prst="rect">
            <a:avLst/>
          </a:prstGeom>
          <a:ln>
            <a:noFill/>
          </a:ln>
        </p:spPr>
      </p:pic>
      <p:pic>
        <p:nvPicPr>
          <p:cNvPr id="901" name="Shape 401"/>
          <p:cNvPicPr/>
          <p:nvPr/>
        </p:nvPicPr>
        <p:blipFill>
          <a:blip r:embed="rId7"/>
          <a:stretch/>
        </p:blipFill>
        <p:spPr>
          <a:xfrm>
            <a:off x="2628000" y="2207160"/>
            <a:ext cx="2781000" cy="825120"/>
          </a:xfrm>
          <a:prstGeom prst="rect">
            <a:avLst/>
          </a:prstGeom>
          <a:ln>
            <a:noFill/>
          </a:ln>
        </p:spPr>
      </p:pic>
      <p:sp>
        <p:nvSpPr>
          <p:cNvPr id="902" name="CustomShape 5"/>
          <p:cNvSpPr/>
          <p:nvPr/>
        </p:nvSpPr>
        <p:spPr>
          <a:xfrm>
            <a:off x="466920" y="4904640"/>
            <a:ext cx="548928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Want: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3" name="Shape 403"/>
          <p:cNvPicPr/>
          <p:nvPr/>
        </p:nvPicPr>
        <p:blipFill>
          <a:blip r:embed="rId8"/>
          <a:stretch/>
        </p:blipFill>
        <p:spPr>
          <a:xfrm>
            <a:off x="2037960" y="4828680"/>
            <a:ext cx="2146320" cy="825120"/>
          </a:xfrm>
          <a:prstGeom prst="rect">
            <a:avLst/>
          </a:prstGeom>
          <a:ln>
            <a:noFill/>
          </a:ln>
        </p:spPr>
      </p:pic>
      <p:sp>
        <p:nvSpPr>
          <p:cNvPr id="904" name="CustomShape 6"/>
          <p:cNvSpPr/>
          <p:nvPr/>
        </p:nvSpPr>
        <p:spPr>
          <a:xfrm rot="10800000">
            <a:off x="11274480" y="3247920"/>
            <a:ext cx="4504680" cy="246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FF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5" name="Shape 407"/>
          <p:cNvPicPr/>
          <p:nvPr/>
        </p:nvPicPr>
        <p:blipFill>
          <a:blip r:embed="rId8"/>
          <a:srcRect r="73520"/>
          <a:stretch/>
        </p:blipFill>
        <p:spPr>
          <a:xfrm>
            <a:off x="11017080" y="3247920"/>
            <a:ext cx="568440" cy="825120"/>
          </a:xfrm>
          <a:prstGeom prst="rect">
            <a:avLst/>
          </a:prstGeom>
          <a:ln w="19080">
            <a:solidFill>
              <a:srgbClr val="FF00FF"/>
            </a:solidFill>
            <a:round/>
          </a:ln>
        </p:spPr>
      </p:pic>
      <p:pic>
        <p:nvPicPr>
          <p:cNvPr id="906" name="Shape 408"/>
          <p:cNvPicPr/>
          <p:nvPr/>
        </p:nvPicPr>
        <p:blipFill>
          <a:blip r:embed="rId9"/>
          <a:stretch/>
        </p:blipFill>
        <p:spPr>
          <a:xfrm>
            <a:off x="7274160" y="4207320"/>
            <a:ext cx="2608920" cy="99576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sp>
        <p:nvSpPr>
          <p:cNvPr id="907" name="CustomShape 7"/>
          <p:cNvSpPr/>
          <p:nvPr/>
        </p:nvSpPr>
        <p:spPr>
          <a:xfrm>
            <a:off x="7390080" y="3560760"/>
            <a:ext cx="272988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Chain rule: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66E67A65-7D1E-493E-9948-3C269D304CC4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9" name="CustomShape 2"/>
          <p:cNvSpPr/>
          <p:nvPr/>
        </p:nvSpPr>
        <p:spPr>
          <a:xfrm>
            <a:off x="3968280" y="659880"/>
            <a:ext cx="4659120" cy="4659120"/>
          </a:xfrm>
          <a:prstGeom prst="ellipse">
            <a:avLst/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6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0" name="CustomShape 3"/>
          <p:cNvSpPr/>
          <p:nvPr/>
        </p:nvSpPr>
        <p:spPr>
          <a:xfrm rot="10800000" flipH="1">
            <a:off x="1175580" y="4266360"/>
            <a:ext cx="3213000" cy="108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1" name="CustomShape 4"/>
          <p:cNvSpPr/>
          <p:nvPr/>
        </p:nvSpPr>
        <p:spPr>
          <a:xfrm>
            <a:off x="1319400" y="627840"/>
            <a:ext cx="2925360" cy="124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2" name="CustomShape 5"/>
          <p:cNvSpPr/>
          <p:nvPr/>
        </p:nvSpPr>
        <p:spPr>
          <a:xfrm>
            <a:off x="8627760" y="2989440"/>
            <a:ext cx="3031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3" name="Shape 419"/>
          <p:cNvPicPr/>
          <p:nvPr/>
        </p:nvPicPr>
        <p:blipFill>
          <a:blip r:embed="rId2"/>
          <a:stretch/>
        </p:blipFill>
        <p:spPr>
          <a:xfrm>
            <a:off x="1840680" y="31068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14" name="Shape 420"/>
          <p:cNvPicPr/>
          <p:nvPr/>
        </p:nvPicPr>
        <p:blipFill>
          <a:blip r:embed="rId3"/>
          <a:stretch/>
        </p:blipFill>
        <p:spPr>
          <a:xfrm>
            <a:off x="1733760" y="4081320"/>
            <a:ext cx="393480" cy="48240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15" name="Shape 421"/>
          <p:cNvPicPr/>
          <p:nvPr/>
        </p:nvPicPr>
        <p:blipFill>
          <a:blip r:embed="rId4"/>
          <a:stretch/>
        </p:blipFill>
        <p:spPr>
          <a:xfrm>
            <a:off x="9661320" y="234504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sp>
        <p:nvSpPr>
          <p:cNvPr id="916" name="CustomShape 6"/>
          <p:cNvSpPr/>
          <p:nvPr/>
        </p:nvSpPr>
        <p:spPr>
          <a:xfrm>
            <a:off x="2829600" y="-117000"/>
            <a:ext cx="54147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activations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3DB35435-5A4D-431E-9CE3-543662FC7A51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8" name="CustomShape 2"/>
          <p:cNvSpPr/>
          <p:nvPr/>
        </p:nvSpPr>
        <p:spPr>
          <a:xfrm>
            <a:off x="3968280" y="659880"/>
            <a:ext cx="4659120" cy="4659120"/>
          </a:xfrm>
          <a:prstGeom prst="ellipse">
            <a:avLst/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6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9" name="CustomShape 3"/>
          <p:cNvSpPr/>
          <p:nvPr/>
        </p:nvSpPr>
        <p:spPr>
          <a:xfrm rot="10800000" flipH="1">
            <a:off x="1037340" y="4266360"/>
            <a:ext cx="3213000" cy="108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0" name="CustomShape 4"/>
          <p:cNvSpPr/>
          <p:nvPr/>
        </p:nvSpPr>
        <p:spPr>
          <a:xfrm>
            <a:off x="1319400" y="627840"/>
            <a:ext cx="2925360" cy="124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1" name="CustomShape 5"/>
          <p:cNvSpPr/>
          <p:nvPr/>
        </p:nvSpPr>
        <p:spPr>
          <a:xfrm>
            <a:off x="8627760" y="2989440"/>
            <a:ext cx="3031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2" name="Shape 432"/>
          <p:cNvPicPr/>
          <p:nvPr/>
        </p:nvPicPr>
        <p:blipFill>
          <a:blip r:embed="rId2"/>
          <a:stretch/>
        </p:blipFill>
        <p:spPr>
          <a:xfrm>
            <a:off x="1840680" y="31068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23" name="Shape 433"/>
          <p:cNvPicPr/>
          <p:nvPr/>
        </p:nvPicPr>
        <p:blipFill>
          <a:blip r:embed="rId3"/>
          <a:stretch/>
        </p:blipFill>
        <p:spPr>
          <a:xfrm>
            <a:off x="1733760" y="4081320"/>
            <a:ext cx="393480" cy="48240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24" name="Shape 434"/>
          <p:cNvPicPr/>
          <p:nvPr/>
        </p:nvPicPr>
        <p:blipFill>
          <a:blip r:embed="rId4"/>
          <a:stretch/>
        </p:blipFill>
        <p:spPr>
          <a:xfrm>
            <a:off x="9661320" y="234504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sp>
        <p:nvSpPr>
          <p:cNvPr id="925" name="CustomShape 6"/>
          <p:cNvSpPr/>
          <p:nvPr/>
        </p:nvSpPr>
        <p:spPr>
          <a:xfrm>
            <a:off x="2829600" y="-117000"/>
            <a:ext cx="54147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activations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6" name="Shape 436"/>
          <p:cNvPicPr/>
          <p:nvPr/>
        </p:nvPicPr>
        <p:blipFill>
          <a:blip r:embed="rId5"/>
          <a:stretch/>
        </p:blipFill>
        <p:spPr>
          <a:xfrm>
            <a:off x="4531680" y="1720440"/>
            <a:ext cx="647280" cy="85068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pic>
        <p:nvPicPr>
          <p:cNvPr id="927" name="Shape 437"/>
          <p:cNvPicPr/>
          <p:nvPr/>
        </p:nvPicPr>
        <p:blipFill>
          <a:blip r:embed="rId6"/>
          <a:stretch/>
        </p:blipFill>
        <p:spPr>
          <a:xfrm>
            <a:off x="4531680" y="3323880"/>
            <a:ext cx="545760" cy="93960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sp>
        <p:nvSpPr>
          <p:cNvPr id="928" name="CustomShape 7"/>
          <p:cNvSpPr/>
          <p:nvPr/>
        </p:nvSpPr>
        <p:spPr>
          <a:xfrm>
            <a:off x="5260320" y="1191600"/>
            <a:ext cx="2818800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“local gradient”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CFF2B803-9A29-48B7-B8B5-76E112629D4D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0" name="CustomShape 2"/>
          <p:cNvSpPr/>
          <p:nvPr/>
        </p:nvSpPr>
        <p:spPr>
          <a:xfrm>
            <a:off x="3968280" y="659880"/>
            <a:ext cx="4659120" cy="4659120"/>
          </a:xfrm>
          <a:prstGeom prst="ellipse">
            <a:avLst/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6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1" name="CustomShape 3"/>
          <p:cNvSpPr/>
          <p:nvPr/>
        </p:nvSpPr>
        <p:spPr>
          <a:xfrm rot="10800000" flipH="1">
            <a:off x="1223100" y="4446000"/>
            <a:ext cx="3213000" cy="108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2" name="CustomShape 4"/>
          <p:cNvSpPr/>
          <p:nvPr/>
        </p:nvSpPr>
        <p:spPr>
          <a:xfrm>
            <a:off x="1319400" y="627840"/>
            <a:ext cx="2925360" cy="124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3" name="CustomShape 5"/>
          <p:cNvSpPr/>
          <p:nvPr/>
        </p:nvSpPr>
        <p:spPr>
          <a:xfrm>
            <a:off x="8627760" y="2989440"/>
            <a:ext cx="3031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34" name="Shape 448"/>
          <p:cNvPicPr/>
          <p:nvPr/>
        </p:nvPicPr>
        <p:blipFill>
          <a:blip r:embed="rId2"/>
          <a:stretch/>
        </p:blipFill>
        <p:spPr>
          <a:xfrm>
            <a:off x="1840680" y="31068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35" name="Shape 449"/>
          <p:cNvPicPr/>
          <p:nvPr/>
        </p:nvPicPr>
        <p:blipFill>
          <a:blip r:embed="rId3"/>
          <a:stretch/>
        </p:blipFill>
        <p:spPr>
          <a:xfrm>
            <a:off x="1733760" y="4081320"/>
            <a:ext cx="393480" cy="48240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36" name="Shape 450"/>
          <p:cNvPicPr/>
          <p:nvPr/>
        </p:nvPicPr>
        <p:blipFill>
          <a:blip r:embed="rId4"/>
          <a:stretch/>
        </p:blipFill>
        <p:spPr>
          <a:xfrm>
            <a:off x="9661320" y="234504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sp>
        <p:nvSpPr>
          <p:cNvPr id="937" name="CustomShape 6"/>
          <p:cNvSpPr/>
          <p:nvPr/>
        </p:nvSpPr>
        <p:spPr>
          <a:xfrm>
            <a:off x="2829600" y="-117000"/>
            <a:ext cx="54147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activations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38" name="Shape 452"/>
          <p:cNvPicPr/>
          <p:nvPr/>
        </p:nvPicPr>
        <p:blipFill>
          <a:blip r:embed="rId5"/>
          <a:stretch/>
        </p:blipFill>
        <p:spPr>
          <a:xfrm>
            <a:off x="4531680" y="1720440"/>
            <a:ext cx="647280" cy="85068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pic>
        <p:nvPicPr>
          <p:cNvPr id="939" name="Shape 453"/>
          <p:cNvPicPr/>
          <p:nvPr/>
        </p:nvPicPr>
        <p:blipFill>
          <a:blip r:embed="rId6"/>
          <a:stretch/>
        </p:blipFill>
        <p:spPr>
          <a:xfrm>
            <a:off x="4531680" y="3323880"/>
            <a:ext cx="545760" cy="93960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sp>
        <p:nvSpPr>
          <p:cNvPr id="940" name="CustomShape 7"/>
          <p:cNvSpPr/>
          <p:nvPr/>
        </p:nvSpPr>
        <p:spPr>
          <a:xfrm>
            <a:off x="5260320" y="1191600"/>
            <a:ext cx="2818800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“local gradient”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1" name="CustomShape 8"/>
          <p:cNvSpPr/>
          <p:nvPr/>
        </p:nvSpPr>
        <p:spPr>
          <a:xfrm rot="10800000">
            <a:off x="11596320" y="3244680"/>
            <a:ext cx="2967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2" name="Shape 456"/>
          <p:cNvPicPr/>
          <p:nvPr/>
        </p:nvPicPr>
        <p:blipFill>
          <a:blip r:embed="rId7"/>
          <a:stretch/>
        </p:blipFill>
        <p:spPr>
          <a:xfrm>
            <a:off x="9553320" y="3407040"/>
            <a:ext cx="685440" cy="90144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sp>
        <p:nvSpPr>
          <p:cNvPr id="943" name="CustomShape 9"/>
          <p:cNvSpPr/>
          <p:nvPr/>
        </p:nvSpPr>
        <p:spPr>
          <a:xfrm>
            <a:off x="8949960" y="4726080"/>
            <a:ext cx="54147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gradients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5C223BD8-5E7D-41C4-ADCA-2E53426B9DE5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5" name="CustomShape 2"/>
          <p:cNvSpPr/>
          <p:nvPr/>
        </p:nvSpPr>
        <p:spPr>
          <a:xfrm>
            <a:off x="3968280" y="659880"/>
            <a:ext cx="4659120" cy="4659120"/>
          </a:xfrm>
          <a:prstGeom prst="ellipse">
            <a:avLst/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6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6" name="CustomShape 3"/>
          <p:cNvSpPr/>
          <p:nvPr/>
        </p:nvSpPr>
        <p:spPr>
          <a:xfrm rot="10800000" flipH="1">
            <a:off x="1318680" y="4563720"/>
            <a:ext cx="3213000" cy="108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7" name="CustomShape 4"/>
          <p:cNvSpPr/>
          <p:nvPr/>
        </p:nvSpPr>
        <p:spPr>
          <a:xfrm>
            <a:off x="1319400" y="627840"/>
            <a:ext cx="2925360" cy="124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8" name="CustomShape 5"/>
          <p:cNvSpPr/>
          <p:nvPr/>
        </p:nvSpPr>
        <p:spPr>
          <a:xfrm>
            <a:off x="8627760" y="2989440"/>
            <a:ext cx="3031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9" name="Shape 467"/>
          <p:cNvPicPr/>
          <p:nvPr/>
        </p:nvPicPr>
        <p:blipFill>
          <a:blip r:embed="rId2"/>
          <a:stretch/>
        </p:blipFill>
        <p:spPr>
          <a:xfrm>
            <a:off x="1840680" y="31068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50" name="Shape 468"/>
          <p:cNvPicPr/>
          <p:nvPr/>
        </p:nvPicPr>
        <p:blipFill>
          <a:blip r:embed="rId3"/>
          <a:stretch/>
        </p:blipFill>
        <p:spPr>
          <a:xfrm>
            <a:off x="1733760" y="4081320"/>
            <a:ext cx="393480" cy="48240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51" name="Shape 469"/>
          <p:cNvPicPr/>
          <p:nvPr/>
        </p:nvPicPr>
        <p:blipFill>
          <a:blip r:embed="rId4"/>
          <a:stretch/>
        </p:blipFill>
        <p:spPr>
          <a:xfrm>
            <a:off x="9661320" y="234504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sp>
        <p:nvSpPr>
          <p:cNvPr id="952" name="CustomShape 6"/>
          <p:cNvSpPr/>
          <p:nvPr/>
        </p:nvSpPr>
        <p:spPr>
          <a:xfrm rot="10800000">
            <a:off x="11596320" y="3244680"/>
            <a:ext cx="2967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CustomShape 7"/>
          <p:cNvSpPr/>
          <p:nvPr/>
        </p:nvSpPr>
        <p:spPr>
          <a:xfrm>
            <a:off x="2829600" y="-117000"/>
            <a:ext cx="54147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activations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4" name="Shape 472"/>
          <p:cNvPicPr/>
          <p:nvPr/>
        </p:nvPicPr>
        <p:blipFill>
          <a:blip r:embed="rId5"/>
          <a:stretch/>
        </p:blipFill>
        <p:spPr>
          <a:xfrm>
            <a:off x="9553320" y="3407040"/>
            <a:ext cx="685440" cy="90144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pic>
        <p:nvPicPr>
          <p:cNvPr id="955" name="Shape 473"/>
          <p:cNvPicPr/>
          <p:nvPr/>
        </p:nvPicPr>
        <p:blipFill>
          <a:blip r:embed="rId6"/>
          <a:stretch/>
        </p:blipFill>
        <p:spPr>
          <a:xfrm>
            <a:off x="4531680" y="1720440"/>
            <a:ext cx="647280" cy="85068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pic>
        <p:nvPicPr>
          <p:cNvPr id="956" name="Shape 474"/>
          <p:cNvPicPr/>
          <p:nvPr/>
        </p:nvPicPr>
        <p:blipFill>
          <a:blip r:embed="rId7"/>
          <a:stretch/>
        </p:blipFill>
        <p:spPr>
          <a:xfrm>
            <a:off x="4531680" y="3323880"/>
            <a:ext cx="545760" cy="93960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sp>
        <p:nvSpPr>
          <p:cNvPr id="957" name="CustomShape 8"/>
          <p:cNvSpPr/>
          <p:nvPr/>
        </p:nvSpPr>
        <p:spPr>
          <a:xfrm>
            <a:off x="8949960" y="4726080"/>
            <a:ext cx="54147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gradients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8" name="CustomShape 9"/>
          <p:cNvSpPr/>
          <p:nvPr/>
        </p:nvSpPr>
        <p:spPr>
          <a:xfrm>
            <a:off x="5260320" y="1191600"/>
            <a:ext cx="2818800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“local gradient”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9" name="Shape 477"/>
          <p:cNvPicPr/>
          <p:nvPr/>
        </p:nvPicPr>
        <p:blipFill>
          <a:blip r:embed="rId8"/>
          <a:stretch/>
        </p:blipFill>
        <p:spPr>
          <a:xfrm rot="1600200">
            <a:off x="1139040" y="1501920"/>
            <a:ext cx="2692080" cy="964800"/>
          </a:xfrm>
          <a:prstGeom prst="rect">
            <a:avLst/>
          </a:prstGeom>
          <a:ln>
            <a:noFill/>
          </a:ln>
        </p:spPr>
      </p:pic>
      <p:sp>
        <p:nvSpPr>
          <p:cNvPr id="960" name="CustomShape 10"/>
          <p:cNvSpPr/>
          <p:nvPr/>
        </p:nvSpPr>
        <p:spPr>
          <a:xfrm rot="1570200">
            <a:off x="1193760" y="1118520"/>
            <a:ext cx="786600" cy="8503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1" name="CustomShape 11"/>
          <p:cNvSpPr/>
          <p:nvPr/>
        </p:nvSpPr>
        <p:spPr>
          <a:xfrm rot="10800000">
            <a:off x="4127760" y="2074680"/>
            <a:ext cx="2862360" cy="126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65F13F67-D9FE-40C4-9EBB-7168E554FCCE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3" name="CustomShape 2"/>
          <p:cNvSpPr/>
          <p:nvPr/>
        </p:nvSpPr>
        <p:spPr>
          <a:xfrm>
            <a:off x="3968280" y="659880"/>
            <a:ext cx="4659120" cy="4659120"/>
          </a:xfrm>
          <a:prstGeom prst="ellipse">
            <a:avLst/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6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4" name="CustomShape 3"/>
          <p:cNvSpPr/>
          <p:nvPr/>
        </p:nvSpPr>
        <p:spPr>
          <a:xfrm rot="10800000" flipH="1">
            <a:off x="969214" y="4001400"/>
            <a:ext cx="3213000" cy="108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4"/>
          <p:cNvSpPr/>
          <p:nvPr/>
        </p:nvSpPr>
        <p:spPr>
          <a:xfrm>
            <a:off x="1319400" y="627840"/>
            <a:ext cx="2925360" cy="124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6" name="CustomShape 5"/>
          <p:cNvSpPr/>
          <p:nvPr/>
        </p:nvSpPr>
        <p:spPr>
          <a:xfrm>
            <a:off x="8627760" y="2989440"/>
            <a:ext cx="3031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7" name="Shape 489"/>
          <p:cNvPicPr/>
          <p:nvPr/>
        </p:nvPicPr>
        <p:blipFill>
          <a:blip r:embed="rId2"/>
          <a:stretch/>
        </p:blipFill>
        <p:spPr>
          <a:xfrm>
            <a:off x="1840680" y="31068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68" name="Shape 490"/>
          <p:cNvPicPr/>
          <p:nvPr/>
        </p:nvPicPr>
        <p:blipFill>
          <a:blip r:embed="rId3"/>
          <a:stretch/>
        </p:blipFill>
        <p:spPr>
          <a:xfrm>
            <a:off x="1733760" y="4081320"/>
            <a:ext cx="393480" cy="48240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69" name="Shape 491"/>
          <p:cNvPicPr/>
          <p:nvPr/>
        </p:nvPicPr>
        <p:blipFill>
          <a:blip r:embed="rId4"/>
          <a:stretch/>
        </p:blipFill>
        <p:spPr>
          <a:xfrm>
            <a:off x="9661320" y="234504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sp>
        <p:nvSpPr>
          <p:cNvPr id="970" name="CustomShape 6"/>
          <p:cNvSpPr/>
          <p:nvPr/>
        </p:nvSpPr>
        <p:spPr>
          <a:xfrm rot="10800000">
            <a:off x="11596320" y="3244680"/>
            <a:ext cx="2967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7"/>
          <p:cNvSpPr/>
          <p:nvPr/>
        </p:nvSpPr>
        <p:spPr>
          <a:xfrm>
            <a:off x="2829600" y="-117000"/>
            <a:ext cx="54147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activations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2" name="Shape 494"/>
          <p:cNvPicPr/>
          <p:nvPr/>
        </p:nvPicPr>
        <p:blipFill>
          <a:blip r:embed="rId5"/>
          <a:stretch/>
        </p:blipFill>
        <p:spPr>
          <a:xfrm>
            <a:off x="9553320" y="3407040"/>
            <a:ext cx="685440" cy="90144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pic>
        <p:nvPicPr>
          <p:cNvPr id="973" name="Shape 495"/>
          <p:cNvPicPr/>
          <p:nvPr/>
        </p:nvPicPr>
        <p:blipFill>
          <a:blip r:embed="rId6"/>
          <a:stretch/>
        </p:blipFill>
        <p:spPr>
          <a:xfrm>
            <a:off x="4531680" y="1720440"/>
            <a:ext cx="647280" cy="85068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pic>
        <p:nvPicPr>
          <p:cNvPr id="974" name="Shape 496"/>
          <p:cNvPicPr/>
          <p:nvPr/>
        </p:nvPicPr>
        <p:blipFill>
          <a:blip r:embed="rId7"/>
          <a:stretch/>
        </p:blipFill>
        <p:spPr>
          <a:xfrm>
            <a:off x="4531680" y="3323880"/>
            <a:ext cx="545760" cy="93960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sp>
        <p:nvSpPr>
          <p:cNvPr id="975" name="CustomShape 8"/>
          <p:cNvSpPr/>
          <p:nvPr/>
        </p:nvSpPr>
        <p:spPr>
          <a:xfrm>
            <a:off x="8949960" y="4726080"/>
            <a:ext cx="54147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gradients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6" name="CustomShape 9"/>
          <p:cNvSpPr/>
          <p:nvPr/>
        </p:nvSpPr>
        <p:spPr>
          <a:xfrm>
            <a:off x="5260320" y="1191600"/>
            <a:ext cx="2818800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“local gradient”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7" name="Shape 499"/>
          <p:cNvPicPr/>
          <p:nvPr/>
        </p:nvPicPr>
        <p:blipFill>
          <a:blip r:embed="rId8"/>
          <a:stretch/>
        </p:blipFill>
        <p:spPr>
          <a:xfrm rot="1600200">
            <a:off x="1139040" y="1501920"/>
            <a:ext cx="2692080" cy="964800"/>
          </a:xfrm>
          <a:prstGeom prst="rect">
            <a:avLst/>
          </a:prstGeom>
          <a:ln>
            <a:noFill/>
          </a:ln>
        </p:spPr>
      </p:pic>
      <p:sp>
        <p:nvSpPr>
          <p:cNvPr id="978" name="CustomShape 10"/>
          <p:cNvSpPr/>
          <p:nvPr/>
        </p:nvSpPr>
        <p:spPr>
          <a:xfrm rot="1570200">
            <a:off x="1193760" y="1118520"/>
            <a:ext cx="786600" cy="8503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79" name="Shape 501"/>
          <p:cNvPicPr/>
          <p:nvPr/>
        </p:nvPicPr>
        <p:blipFill>
          <a:blip r:embed="rId9"/>
          <a:stretch/>
        </p:blipFill>
        <p:spPr>
          <a:xfrm rot="20479200">
            <a:off x="1685160" y="4656240"/>
            <a:ext cx="2679480" cy="952200"/>
          </a:xfrm>
          <a:prstGeom prst="rect">
            <a:avLst/>
          </a:prstGeom>
          <a:ln>
            <a:noFill/>
          </a:ln>
        </p:spPr>
      </p:pic>
      <p:sp>
        <p:nvSpPr>
          <p:cNvPr id="980" name="CustomShape 11"/>
          <p:cNvSpPr/>
          <p:nvPr/>
        </p:nvSpPr>
        <p:spPr>
          <a:xfrm rot="20453400">
            <a:off x="1712160" y="5000400"/>
            <a:ext cx="786600" cy="8506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1" name="CustomShape 12"/>
          <p:cNvSpPr/>
          <p:nvPr/>
        </p:nvSpPr>
        <p:spPr>
          <a:xfrm rot="10800000">
            <a:off x="4127760" y="2074680"/>
            <a:ext cx="2862360" cy="126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2" name="CustomShape 13"/>
          <p:cNvSpPr/>
          <p:nvPr/>
        </p:nvSpPr>
        <p:spPr>
          <a:xfrm flipH="1">
            <a:off x="1031040" y="4140000"/>
            <a:ext cx="318132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FDB6EAD1-AFF0-4A4E-970F-B3782421B388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4" name="CustomShape 2"/>
          <p:cNvSpPr/>
          <p:nvPr/>
        </p:nvSpPr>
        <p:spPr>
          <a:xfrm>
            <a:off x="3968280" y="659880"/>
            <a:ext cx="4659120" cy="4659120"/>
          </a:xfrm>
          <a:prstGeom prst="ellipse">
            <a:avLst/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 anchor="ctr"/>
          <a:lstStyle/>
          <a:p>
            <a:pPr algn="ctr">
              <a:lnSpc>
                <a:spcPct val="100000"/>
              </a:lnSpc>
            </a:pPr>
            <a:r>
              <a:rPr lang="en-US" sz="6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5" name="CustomShape 3"/>
          <p:cNvSpPr/>
          <p:nvPr/>
        </p:nvSpPr>
        <p:spPr>
          <a:xfrm rot="10800000" flipH="1">
            <a:off x="914760" y="4001400"/>
            <a:ext cx="3213000" cy="108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6" name="CustomShape 4"/>
          <p:cNvSpPr/>
          <p:nvPr/>
        </p:nvSpPr>
        <p:spPr>
          <a:xfrm>
            <a:off x="1319400" y="627840"/>
            <a:ext cx="2925360" cy="124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7" name="CustomShape 5"/>
          <p:cNvSpPr/>
          <p:nvPr/>
        </p:nvSpPr>
        <p:spPr>
          <a:xfrm>
            <a:off x="8627760" y="2989440"/>
            <a:ext cx="3031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38761D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88" name="Shape 514"/>
          <p:cNvPicPr/>
          <p:nvPr/>
        </p:nvPicPr>
        <p:blipFill>
          <a:blip r:embed="rId2"/>
          <a:stretch/>
        </p:blipFill>
        <p:spPr>
          <a:xfrm>
            <a:off x="1840680" y="31068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89" name="Shape 515"/>
          <p:cNvPicPr/>
          <p:nvPr/>
        </p:nvPicPr>
        <p:blipFill>
          <a:blip r:embed="rId3"/>
          <a:stretch/>
        </p:blipFill>
        <p:spPr>
          <a:xfrm>
            <a:off x="1733760" y="4081320"/>
            <a:ext cx="393480" cy="48240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pic>
        <p:nvPicPr>
          <p:cNvPr id="990" name="Shape 516"/>
          <p:cNvPicPr/>
          <p:nvPr/>
        </p:nvPicPr>
        <p:blipFill>
          <a:blip r:embed="rId4"/>
          <a:stretch/>
        </p:blipFill>
        <p:spPr>
          <a:xfrm>
            <a:off x="9661320" y="2345040"/>
            <a:ext cx="469440" cy="406080"/>
          </a:xfrm>
          <a:prstGeom prst="rect">
            <a:avLst/>
          </a:prstGeom>
          <a:ln w="19080">
            <a:solidFill>
              <a:srgbClr val="38761D"/>
            </a:solidFill>
            <a:round/>
          </a:ln>
        </p:spPr>
      </p:pic>
      <p:sp>
        <p:nvSpPr>
          <p:cNvPr id="991" name="CustomShape 6"/>
          <p:cNvSpPr/>
          <p:nvPr/>
        </p:nvSpPr>
        <p:spPr>
          <a:xfrm rot="10800000">
            <a:off x="11596320" y="3244680"/>
            <a:ext cx="29674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2" name="CustomShape 7"/>
          <p:cNvSpPr/>
          <p:nvPr/>
        </p:nvSpPr>
        <p:spPr>
          <a:xfrm>
            <a:off x="2829600" y="-117000"/>
            <a:ext cx="54147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activations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3" name="Shape 519"/>
          <p:cNvPicPr/>
          <p:nvPr/>
        </p:nvPicPr>
        <p:blipFill>
          <a:blip r:embed="rId5"/>
          <a:stretch/>
        </p:blipFill>
        <p:spPr>
          <a:xfrm>
            <a:off x="9553320" y="3407040"/>
            <a:ext cx="685440" cy="90144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pic>
        <p:nvPicPr>
          <p:cNvPr id="994" name="Shape 520"/>
          <p:cNvPicPr/>
          <p:nvPr/>
        </p:nvPicPr>
        <p:blipFill>
          <a:blip r:embed="rId6"/>
          <a:stretch/>
        </p:blipFill>
        <p:spPr>
          <a:xfrm>
            <a:off x="4531680" y="1720440"/>
            <a:ext cx="647280" cy="85068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pic>
        <p:nvPicPr>
          <p:cNvPr id="995" name="Shape 521"/>
          <p:cNvPicPr/>
          <p:nvPr/>
        </p:nvPicPr>
        <p:blipFill>
          <a:blip r:embed="rId7"/>
          <a:stretch/>
        </p:blipFill>
        <p:spPr>
          <a:xfrm>
            <a:off x="4531680" y="3323880"/>
            <a:ext cx="545760" cy="939600"/>
          </a:xfrm>
          <a:prstGeom prst="rect">
            <a:avLst/>
          </a:prstGeom>
          <a:ln w="19080">
            <a:solidFill>
              <a:srgbClr val="FF0000"/>
            </a:solidFill>
            <a:round/>
          </a:ln>
        </p:spPr>
      </p:pic>
      <p:sp>
        <p:nvSpPr>
          <p:cNvPr id="996" name="CustomShape 8"/>
          <p:cNvSpPr/>
          <p:nvPr/>
        </p:nvSpPr>
        <p:spPr>
          <a:xfrm>
            <a:off x="8949960" y="4726080"/>
            <a:ext cx="54147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gradients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7" name="CustomShape 9"/>
          <p:cNvSpPr/>
          <p:nvPr/>
        </p:nvSpPr>
        <p:spPr>
          <a:xfrm>
            <a:off x="5260320" y="1191600"/>
            <a:ext cx="2818800" cy="76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“local gradient”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8" name="Shape 524"/>
          <p:cNvPicPr/>
          <p:nvPr/>
        </p:nvPicPr>
        <p:blipFill>
          <a:blip r:embed="rId8"/>
          <a:stretch/>
        </p:blipFill>
        <p:spPr>
          <a:xfrm rot="1600200">
            <a:off x="1139040" y="1501920"/>
            <a:ext cx="2692080" cy="964800"/>
          </a:xfrm>
          <a:prstGeom prst="rect">
            <a:avLst/>
          </a:prstGeom>
          <a:ln>
            <a:noFill/>
          </a:ln>
        </p:spPr>
      </p:pic>
      <p:sp>
        <p:nvSpPr>
          <p:cNvPr id="999" name="CustomShape 10"/>
          <p:cNvSpPr/>
          <p:nvPr/>
        </p:nvSpPr>
        <p:spPr>
          <a:xfrm rot="1570200">
            <a:off x="1193760" y="1118520"/>
            <a:ext cx="786600" cy="8503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00" name="Shape 526"/>
          <p:cNvPicPr/>
          <p:nvPr/>
        </p:nvPicPr>
        <p:blipFill>
          <a:blip r:embed="rId9"/>
          <a:stretch/>
        </p:blipFill>
        <p:spPr>
          <a:xfrm rot="20479200">
            <a:off x="1685160" y="4656240"/>
            <a:ext cx="2679480" cy="952200"/>
          </a:xfrm>
          <a:prstGeom prst="rect">
            <a:avLst/>
          </a:prstGeom>
          <a:ln>
            <a:noFill/>
          </a:ln>
        </p:spPr>
      </p:pic>
      <p:sp>
        <p:nvSpPr>
          <p:cNvPr id="1001" name="CustomShape 11"/>
          <p:cNvSpPr/>
          <p:nvPr/>
        </p:nvSpPr>
        <p:spPr>
          <a:xfrm rot="20453400">
            <a:off x="1712160" y="5000400"/>
            <a:ext cx="786600" cy="85068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2" name="CustomShape 12"/>
          <p:cNvSpPr/>
          <p:nvPr/>
        </p:nvSpPr>
        <p:spPr>
          <a:xfrm rot="10800000">
            <a:off x="4127760" y="2074680"/>
            <a:ext cx="2862360" cy="126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3" name="CustomShape 13"/>
          <p:cNvSpPr/>
          <p:nvPr/>
        </p:nvSpPr>
        <p:spPr>
          <a:xfrm flipH="1">
            <a:off x="1031040" y="4140000"/>
            <a:ext cx="3181320" cy="1040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4" name="CustomShape 14"/>
          <p:cNvSpPr/>
          <p:nvPr/>
        </p:nvSpPr>
        <p:spPr>
          <a:xfrm>
            <a:off x="-3056400" y="-3043440"/>
            <a:ext cx="4659120" cy="4659120"/>
          </a:xfrm>
          <a:prstGeom prst="ellipse">
            <a:avLst/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5" name="CustomShape 15"/>
          <p:cNvSpPr/>
          <p:nvPr/>
        </p:nvSpPr>
        <p:spPr>
          <a:xfrm>
            <a:off x="-3723480" y="3501720"/>
            <a:ext cx="4659120" cy="4659120"/>
          </a:xfrm>
          <a:prstGeom prst="ellipse">
            <a:avLst/>
          </a:prstGeom>
          <a:solidFill>
            <a:srgbClr val="F3F3F3"/>
          </a:solidFill>
          <a:ln w="1908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650BDBD3-2B60-4E73-A011-DE91799B98E9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07" name="Shape 537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008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9" name="Shape 539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sp>
        <p:nvSpPr>
          <p:cNvPr id="1010" name="CustomShape 3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1" name="CustomShape 4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2" name="CustomShape 5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3" name="CustomShape 6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4" name="CustomShape 7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5" name="CustomShape 8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6" name="CustomShape 9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7" name="CustomShape 10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8" name="CustomShape 11"/>
          <p:cNvSpPr/>
          <p:nvPr/>
        </p:nvSpPr>
        <p:spPr>
          <a:xfrm>
            <a:off x="55839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9" name="CustomShape 12"/>
          <p:cNvSpPr/>
          <p:nvPr/>
        </p:nvSpPr>
        <p:spPr>
          <a:xfrm>
            <a:off x="67395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0" name="CustomShape 13"/>
          <p:cNvSpPr/>
          <p:nvPr/>
        </p:nvSpPr>
        <p:spPr>
          <a:xfrm>
            <a:off x="78951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" name="CustomShape 14"/>
          <p:cNvSpPr/>
          <p:nvPr/>
        </p:nvSpPr>
        <p:spPr>
          <a:xfrm>
            <a:off x="90507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2" name="CustomShape 15"/>
          <p:cNvSpPr/>
          <p:nvPr/>
        </p:nvSpPr>
        <p:spPr>
          <a:xfrm>
            <a:off x="1014480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B28B0A61-3037-46D5-A2B5-50525504D87A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49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24" name="Shape 558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025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Shape 560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027" name="Shape 561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028" name="Shape 562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029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0" name="CustomShape 4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1" name="CustomShape 5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2" name="CustomShape 6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3" name="CustomShape 7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4" name="CustomShape 8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5" name="CustomShape 9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6" name="CustomShape 10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7" name="CustomShape 11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8" name="CustomShape 12"/>
          <p:cNvSpPr/>
          <p:nvPr/>
        </p:nvSpPr>
        <p:spPr>
          <a:xfrm>
            <a:off x="55839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9" name="CustomShape 13"/>
          <p:cNvSpPr/>
          <p:nvPr/>
        </p:nvSpPr>
        <p:spPr>
          <a:xfrm>
            <a:off x="67395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0" name="CustomShape 14"/>
          <p:cNvSpPr/>
          <p:nvPr/>
        </p:nvSpPr>
        <p:spPr>
          <a:xfrm>
            <a:off x="78951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1" name="CustomShape 15"/>
          <p:cNvSpPr/>
          <p:nvPr/>
        </p:nvSpPr>
        <p:spPr>
          <a:xfrm>
            <a:off x="90507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Computer Vision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Picture 6"/>
          <p:cNvPicPr/>
          <p:nvPr/>
        </p:nvPicPr>
        <p:blipFill>
          <a:blip r:embed="rId3"/>
          <a:stretch/>
        </p:blipFill>
        <p:spPr>
          <a:xfrm>
            <a:off x="3733920" y="1219320"/>
            <a:ext cx="15773040" cy="1051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1BA66C95-0502-49A0-802C-6D9CF3A1A093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50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43" name="Shape 581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044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5" name="Shape 583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046" name="Shape 584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047" name="Shape 585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048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9" name="CustomShape 4"/>
          <p:cNvSpPr/>
          <p:nvPr/>
        </p:nvSpPr>
        <p:spPr>
          <a:xfrm>
            <a:off x="8943840" y="2742120"/>
            <a:ext cx="1729800" cy="9522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0" name="CustomShape 5"/>
          <p:cNvSpPr/>
          <p:nvPr/>
        </p:nvSpPr>
        <p:spPr>
          <a:xfrm>
            <a:off x="6342480" y="4263120"/>
            <a:ext cx="5629320" cy="8751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1" name="CustomShape 6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2" name="CustomShape 7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3" name="CustomShape 8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4" name="CustomShape 9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5" name="CustomShape 10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6" name="CustomShape 11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7" name="CustomShape 12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8" name="CustomShape 13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9" name="CustomShape 14"/>
          <p:cNvSpPr/>
          <p:nvPr/>
        </p:nvSpPr>
        <p:spPr>
          <a:xfrm>
            <a:off x="55839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0" name="CustomShape 15"/>
          <p:cNvSpPr/>
          <p:nvPr/>
        </p:nvSpPr>
        <p:spPr>
          <a:xfrm>
            <a:off x="67395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1" name="CustomShape 16"/>
          <p:cNvSpPr/>
          <p:nvPr/>
        </p:nvSpPr>
        <p:spPr>
          <a:xfrm>
            <a:off x="78951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2" name="CustomShape 17"/>
          <p:cNvSpPr/>
          <p:nvPr/>
        </p:nvSpPr>
        <p:spPr>
          <a:xfrm>
            <a:off x="90507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6A4FEC74-6E8F-4E6A-BC41-547155528F41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51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64" name="Shape 606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065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6" name="Shape 608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067" name="Shape 609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068" name="Shape 610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069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0" name="CustomShape 4"/>
          <p:cNvSpPr/>
          <p:nvPr/>
        </p:nvSpPr>
        <p:spPr>
          <a:xfrm>
            <a:off x="8943840" y="2742120"/>
            <a:ext cx="1729800" cy="9522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1" name="CustomShape 5"/>
          <p:cNvSpPr/>
          <p:nvPr/>
        </p:nvSpPr>
        <p:spPr>
          <a:xfrm>
            <a:off x="6342480" y="4263120"/>
            <a:ext cx="5629320" cy="8751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2" name="CustomShape 6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3" name="CustomShape 7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4" name="CustomShape 8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5" name="CustomShape 9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6" name="CustomShape 10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7" name="CustomShape 11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8" name="CustomShape 12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9" name="CustomShape 13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0" name="CustomShape 14"/>
          <p:cNvSpPr/>
          <p:nvPr/>
        </p:nvSpPr>
        <p:spPr>
          <a:xfrm>
            <a:off x="55839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1" name="CustomShape 15"/>
          <p:cNvSpPr/>
          <p:nvPr/>
        </p:nvSpPr>
        <p:spPr>
          <a:xfrm>
            <a:off x="67395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2" name="CustomShape 16"/>
          <p:cNvSpPr/>
          <p:nvPr/>
        </p:nvSpPr>
        <p:spPr>
          <a:xfrm>
            <a:off x="78951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3" name="Shape 625"/>
          <p:cNvPicPr/>
          <p:nvPr/>
        </p:nvPicPr>
        <p:blipFill>
          <a:blip r:embed="rId6"/>
          <a:stretch/>
        </p:blipFill>
        <p:spPr>
          <a:xfrm>
            <a:off x="8749440" y="2098080"/>
            <a:ext cx="2368800" cy="45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A6ED088E-9F00-4DA1-9835-1E7F211A4D55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52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85" name="Shape 631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086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7" name="Shape 633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088" name="Shape 634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089" name="Shape 635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090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1" name="CustomShape 4"/>
          <p:cNvSpPr/>
          <p:nvPr/>
        </p:nvSpPr>
        <p:spPr>
          <a:xfrm>
            <a:off x="7790760" y="2730240"/>
            <a:ext cx="1729800" cy="9522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2" name="CustomShape 5"/>
          <p:cNvSpPr/>
          <p:nvPr/>
        </p:nvSpPr>
        <p:spPr>
          <a:xfrm>
            <a:off x="6342480" y="5091120"/>
            <a:ext cx="5629320" cy="6915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3" name="CustomShape 6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4" name="CustomShape 7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5" name="CustomShape 8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6" name="CustomShape 9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7" name="CustomShape 10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8" name="CustomShape 11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9" name="CustomShape 12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0" name="CustomShape 13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1" name="CustomShape 14"/>
          <p:cNvSpPr/>
          <p:nvPr/>
        </p:nvSpPr>
        <p:spPr>
          <a:xfrm>
            <a:off x="55839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2" name="CustomShape 15"/>
          <p:cNvSpPr/>
          <p:nvPr/>
        </p:nvSpPr>
        <p:spPr>
          <a:xfrm>
            <a:off x="67395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3" name="CustomShape 16"/>
          <p:cNvSpPr/>
          <p:nvPr/>
        </p:nvSpPr>
        <p:spPr>
          <a:xfrm>
            <a:off x="78951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A1C5177A-48DE-42C4-A527-2CF0E3D66960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53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05" name="Shape 655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106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7" name="Shape 657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108" name="Shape 658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109" name="Shape 659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110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1" name="CustomShape 4"/>
          <p:cNvSpPr/>
          <p:nvPr/>
        </p:nvSpPr>
        <p:spPr>
          <a:xfrm>
            <a:off x="7790760" y="2730240"/>
            <a:ext cx="1729800" cy="9522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2" name="CustomShape 5"/>
          <p:cNvSpPr/>
          <p:nvPr/>
        </p:nvSpPr>
        <p:spPr>
          <a:xfrm>
            <a:off x="6342480" y="5091120"/>
            <a:ext cx="5629320" cy="6915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3" name="CustomShape 6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4" name="CustomShape 7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5" name="CustomShape 8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6" name="CustomShape 9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7" name="CustomShape 10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8" name="CustomShape 11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9" name="CustomShape 12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0" name="CustomShape 13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1" name="CustomShape 14"/>
          <p:cNvSpPr/>
          <p:nvPr/>
        </p:nvSpPr>
        <p:spPr>
          <a:xfrm>
            <a:off x="55839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2" name="CustomShape 15"/>
          <p:cNvSpPr/>
          <p:nvPr/>
        </p:nvSpPr>
        <p:spPr>
          <a:xfrm>
            <a:off x="67395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23" name="Shape 673"/>
          <p:cNvPicPr/>
          <p:nvPr/>
        </p:nvPicPr>
        <p:blipFill>
          <a:blip r:embed="rId6"/>
          <a:stretch/>
        </p:blipFill>
        <p:spPr>
          <a:xfrm>
            <a:off x="7331760" y="2208600"/>
            <a:ext cx="2802240" cy="38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8CBADE42-80A3-4437-90E8-0EC14A2DCD39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54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25" name="Shape 679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126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7" name="Shape 681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128" name="Shape 682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129" name="Shape 683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130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1" name="CustomShape 4"/>
          <p:cNvSpPr/>
          <p:nvPr/>
        </p:nvSpPr>
        <p:spPr>
          <a:xfrm>
            <a:off x="6672960" y="2730240"/>
            <a:ext cx="1729800" cy="9522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2" name="CustomShape 5"/>
          <p:cNvSpPr/>
          <p:nvPr/>
        </p:nvSpPr>
        <p:spPr>
          <a:xfrm>
            <a:off x="306360" y="4370400"/>
            <a:ext cx="5375160" cy="7203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3" name="CustomShape 6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4" name="CustomShape 7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5" name="CustomShape 8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6" name="CustomShape 9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7" name="CustomShape 10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8" name="CustomShape 11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9" name="CustomShape 12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0" name="CustomShape 13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1" name="CustomShape 14"/>
          <p:cNvSpPr/>
          <p:nvPr/>
        </p:nvSpPr>
        <p:spPr>
          <a:xfrm>
            <a:off x="55839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2" name="CustomShape 15"/>
          <p:cNvSpPr/>
          <p:nvPr/>
        </p:nvSpPr>
        <p:spPr>
          <a:xfrm>
            <a:off x="67395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4CE0E0C7-4E1A-40E7-B052-3F30ED9C509C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55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44" name="Shape 702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145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6" name="Shape 704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147" name="Shape 705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148" name="Shape 706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149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0" name="CustomShape 4"/>
          <p:cNvSpPr/>
          <p:nvPr/>
        </p:nvSpPr>
        <p:spPr>
          <a:xfrm>
            <a:off x="6672960" y="2730240"/>
            <a:ext cx="1729800" cy="9522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1" name="CustomShape 5"/>
          <p:cNvSpPr/>
          <p:nvPr/>
        </p:nvSpPr>
        <p:spPr>
          <a:xfrm>
            <a:off x="306360" y="4370400"/>
            <a:ext cx="5375160" cy="7203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2" name="CustomShape 6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3" name="CustomShape 7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4" name="CustomShape 8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5" name="CustomShape 9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6" name="CustomShape 10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7" name="CustomShape 11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8" name="CustomShape 12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9" name="CustomShape 13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0" name="CustomShape 14"/>
          <p:cNvSpPr/>
          <p:nvPr/>
        </p:nvSpPr>
        <p:spPr>
          <a:xfrm>
            <a:off x="55839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61" name="Shape 719"/>
          <p:cNvPicPr/>
          <p:nvPr/>
        </p:nvPicPr>
        <p:blipFill>
          <a:blip r:embed="rId6"/>
          <a:stretch/>
        </p:blipFill>
        <p:spPr>
          <a:xfrm>
            <a:off x="6243840" y="2098080"/>
            <a:ext cx="3368520" cy="43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6B571777-1167-4BC2-8E52-DD7603EE4F82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56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63" name="Shape 725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164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5" name="Shape 727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166" name="Shape 728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167" name="Shape 729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168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9" name="CustomShape 4"/>
          <p:cNvSpPr/>
          <p:nvPr/>
        </p:nvSpPr>
        <p:spPr>
          <a:xfrm>
            <a:off x="5512680" y="2730240"/>
            <a:ext cx="1729800" cy="9522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0" name="CustomShape 5"/>
          <p:cNvSpPr/>
          <p:nvPr/>
        </p:nvSpPr>
        <p:spPr>
          <a:xfrm>
            <a:off x="356040" y="5057280"/>
            <a:ext cx="5325120" cy="8010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1" name="CustomShape 6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2" name="CustomShape 7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3" name="CustomShape 8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4" name="CustomShape 9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5" name="CustomShape 10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6" name="CustomShape 11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7" name="CustomShape 12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8" name="CustomShape 13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9" name="CustomShape 14"/>
          <p:cNvSpPr/>
          <p:nvPr/>
        </p:nvSpPr>
        <p:spPr>
          <a:xfrm>
            <a:off x="5583960" y="32778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FB623DC5-1486-4E77-A473-85C6D39B0409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57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81" name="Shape 747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182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3" name="Shape 749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184" name="Shape 750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185" name="Shape 751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186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7" name="CustomShape 4"/>
          <p:cNvSpPr/>
          <p:nvPr/>
        </p:nvSpPr>
        <p:spPr>
          <a:xfrm>
            <a:off x="5512680" y="2730240"/>
            <a:ext cx="1729800" cy="9522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8" name="CustomShape 5"/>
          <p:cNvSpPr/>
          <p:nvPr/>
        </p:nvSpPr>
        <p:spPr>
          <a:xfrm>
            <a:off x="356040" y="5057280"/>
            <a:ext cx="5325120" cy="80100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9" name="CustomShape 6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0" name="CustomShape 7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1" name="CustomShape 8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2" name="CustomShape 9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3" name="CustomShape 10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4" name="CustomShape 11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5" name="CustomShape 12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6" name="CustomShape 13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7" name="CustomShape 14"/>
          <p:cNvSpPr/>
          <p:nvPr/>
        </p:nvSpPr>
        <p:spPr>
          <a:xfrm>
            <a:off x="5426640" y="2113200"/>
            <a:ext cx="3273120" cy="38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(-1) * (-0.20) = 0.20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F7242CF7-A908-4935-BDF3-C9BD4DE89E08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58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99" name="Shape 769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200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1" name="Shape 771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202" name="Shape 772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203" name="Shape 773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204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5" name="CustomShape 4"/>
          <p:cNvSpPr/>
          <p:nvPr/>
        </p:nvSpPr>
        <p:spPr>
          <a:xfrm>
            <a:off x="4377960" y="2094840"/>
            <a:ext cx="1612080" cy="167004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6" name="CustomShape 5"/>
          <p:cNvSpPr/>
          <p:nvPr/>
        </p:nvSpPr>
        <p:spPr>
          <a:xfrm>
            <a:off x="1787760" y="3660120"/>
            <a:ext cx="1060200" cy="7999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7" name="CustomShape 6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8" name="CustomShape 7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9" name="CustomShape 8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0" name="CustomShape 9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1" name="CustomShape 10"/>
          <p:cNvSpPr/>
          <p:nvPr/>
        </p:nvSpPr>
        <p:spPr>
          <a:xfrm>
            <a:off x="2147400" y="411624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2" name="CustomShape 11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3" name="CustomShape 12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4" name="CustomShape 13"/>
          <p:cNvSpPr/>
          <p:nvPr/>
        </p:nvSpPr>
        <p:spPr>
          <a:xfrm>
            <a:off x="4388760" y="24541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671AB7EA-C9AE-47BC-B4BF-14B9D89F5FEE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59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16" name="Shape 790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217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8" name="Shape 792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219" name="Shape 793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220" name="Shape 794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221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2" name="CustomShape 4"/>
          <p:cNvSpPr/>
          <p:nvPr/>
        </p:nvSpPr>
        <p:spPr>
          <a:xfrm>
            <a:off x="4377960" y="2094840"/>
            <a:ext cx="1612080" cy="167004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3" name="CustomShape 5"/>
          <p:cNvSpPr/>
          <p:nvPr/>
        </p:nvSpPr>
        <p:spPr>
          <a:xfrm>
            <a:off x="6180840" y="1478160"/>
            <a:ext cx="46724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[local gradient] x [its gradient]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[1] x [0.2] = 0.2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[1] x [0.2] = 0.2  (both inputs!)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4" name="CustomShape 6"/>
          <p:cNvSpPr/>
          <p:nvPr/>
        </p:nvSpPr>
        <p:spPr>
          <a:xfrm>
            <a:off x="1787760" y="3660120"/>
            <a:ext cx="1060200" cy="7999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5" name="CustomShape 7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6" name="CustomShape 8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7" name="CustomShape 9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8" name="CustomShape 10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9" name="CustomShape 11"/>
          <p:cNvSpPr/>
          <p:nvPr/>
        </p:nvSpPr>
        <p:spPr>
          <a:xfrm>
            <a:off x="3248280" y="30895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0" name="CustomShape 12"/>
          <p:cNvSpPr/>
          <p:nvPr/>
        </p:nvSpPr>
        <p:spPr>
          <a:xfrm>
            <a:off x="3248280" y="17913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Object Detection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0" name="Picture 4"/>
          <p:cNvPicPr/>
          <p:nvPr/>
        </p:nvPicPr>
        <p:blipFill>
          <a:blip r:embed="rId3"/>
          <a:stretch/>
        </p:blipFill>
        <p:spPr>
          <a:xfrm>
            <a:off x="4800600" y="1015920"/>
            <a:ext cx="10134360" cy="675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0D918CE3-5329-48BD-B169-98E807869606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60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32" name="Shape 810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233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4" name="Shape 812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235" name="Shape 813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236" name="Shape 814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237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8" name="CustomShape 4"/>
          <p:cNvSpPr/>
          <p:nvPr/>
        </p:nvSpPr>
        <p:spPr>
          <a:xfrm>
            <a:off x="1787760" y="965160"/>
            <a:ext cx="1978200" cy="13885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9" name="CustomShape 5"/>
          <p:cNvSpPr/>
          <p:nvPr/>
        </p:nvSpPr>
        <p:spPr>
          <a:xfrm>
            <a:off x="2103120" y="143856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0" name="CustomShape 6"/>
          <p:cNvSpPr/>
          <p:nvPr/>
        </p:nvSpPr>
        <p:spPr>
          <a:xfrm>
            <a:off x="2103120" y="209808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1" name="CustomShape 7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2" name="CustomShape 8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3AE57EBB-1F4B-4583-8032-2B72F099210A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61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44" name="Shape 826"/>
          <p:cNvPicPr/>
          <p:nvPr/>
        </p:nvPicPr>
        <p:blipFill>
          <a:blip r:embed="rId2"/>
          <a:stretch/>
        </p:blipFill>
        <p:spPr>
          <a:xfrm>
            <a:off x="4122000" y="86760"/>
            <a:ext cx="4114440" cy="952200"/>
          </a:xfrm>
          <a:prstGeom prst="rect">
            <a:avLst/>
          </a:prstGeom>
          <a:ln>
            <a:noFill/>
          </a:ln>
        </p:spPr>
      </p:pic>
      <p:sp>
        <p:nvSpPr>
          <p:cNvPr id="1245" name="CustomShape 2"/>
          <p:cNvSpPr/>
          <p:nvPr/>
        </p:nvSpPr>
        <p:spPr>
          <a:xfrm>
            <a:off x="169200" y="157320"/>
            <a:ext cx="411444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Another example: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6" name="Shape 828"/>
          <p:cNvPicPr/>
          <p:nvPr/>
        </p:nvPicPr>
        <p:blipFill>
          <a:blip r:embed="rId3"/>
          <a:stretch/>
        </p:blipFill>
        <p:spPr>
          <a:xfrm>
            <a:off x="1787760" y="1144440"/>
            <a:ext cx="8783280" cy="3159000"/>
          </a:xfrm>
          <a:prstGeom prst="rect">
            <a:avLst/>
          </a:prstGeom>
          <a:ln>
            <a:noFill/>
          </a:ln>
        </p:spPr>
      </p:pic>
      <p:pic>
        <p:nvPicPr>
          <p:cNvPr id="1247" name="Shape 829"/>
          <p:cNvPicPr/>
          <p:nvPr/>
        </p:nvPicPr>
        <p:blipFill>
          <a:blip r:embed="rId4"/>
          <a:stretch/>
        </p:blipFill>
        <p:spPr>
          <a:xfrm>
            <a:off x="6296040" y="4409280"/>
            <a:ext cx="5675760" cy="1328400"/>
          </a:xfrm>
          <a:prstGeom prst="rect">
            <a:avLst/>
          </a:prstGeom>
          <a:ln>
            <a:noFill/>
          </a:ln>
        </p:spPr>
      </p:pic>
      <p:pic>
        <p:nvPicPr>
          <p:cNvPr id="1248" name="Shape 830"/>
          <p:cNvPicPr/>
          <p:nvPr/>
        </p:nvPicPr>
        <p:blipFill>
          <a:blip r:embed="rId5"/>
          <a:stretch/>
        </p:blipFill>
        <p:spPr>
          <a:xfrm>
            <a:off x="356040" y="4409280"/>
            <a:ext cx="5325480" cy="1328400"/>
          </a:xfrm>
          <a:prstGeom prst="rect">
            <a:avLst/>
          </a:prstGeom>
          <a:ln>
            <a:noFill/>
          </a:ln>
        </p:spPr>
      </p:pic>
      <p:sp>
        <p:nvSpPr>
          <p:cNvPr id="1249" name="CustomShape 3"/>
          <p:cNvSpPr/>
          <p:nvPr/>
        </p:nvSpPr>
        <p:spPr>
          <a:xfrm>
            <a:off x="5990040" y="4460040"/>
            <a:ext cx="360" cy="138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0" name="CustomShape 4"/>
          <p:cNvSpPr/>
          <p:nvPr/>
        </p:nvSpPr>
        <p:spPr>
          <a:xfrm>
            <a:off x="1787760" y="965160"/>
            <a:ext cx="1978200" cy="138852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1" name="CustomShape 5"/>
          <p:cNvSpPr/>
          <p:nvPr/>
        </p:nvSpPr>
        <p:spPr>
          <a:xfrm>
            <a:off x="6126480" y="1364760"/>
            <a:ext cx="467244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[local gradient] x [its gradient]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x0: [2] x [0.2] = 0.4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w0: [-1] x [0.2] = -0.2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2" name="CustomShape 6"/>
          <p:cNvSpPr/>
          <p:nvPr/>
        </p:nvSpPr>
        <p:spPr>
          <a:xfrm>
            <a:off x="2147400" y="343692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3" name="CustomShape 7"/>
          <p:cNvSpPr/>
          <p:nvPr/>
        </p:nvSpPr>
        <p:spPr>
          <a:xfrm>
            <a:off x="2103120" y="2757600"/>
            <a:ext cx="425880" cy="20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FC01C281-F07E-4DD8-821C-A7ABD8779F6A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62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55" name="Shape 841"/>
          <p:cNvPicPr/>
          <p:nvPr/>
        </p:nvPicPr>
        <p:blipFill>
          <a:blip r:embed="rId2"/>
          <a:stretch/>
        </p:blipFill>
        <p:spPr>
          <a:xfrm>
            <a:off x="1121040" y="404280"/>
            <a:ext cx="4114440" cy="952200"/>
          </a:xfrm>
          <a:prstGeom prst="rect">
            <a:avLst/>
          </a:prstGeom>
          <a:ln>
            <a:noFill/>
          </a:ln>
        </p:spPr>
      </p:pic>
      <p:pic>
        <p:nvPicPr>
          <p:cNvPr id="1256" name="Shape 842"/>
          <p:cNvPicPr/>
          <p:nvPr/>
        </p:nvPicPr>
        <p:blipFill>
          <a:blip r:embed="rId3"/>
          <a:stretch/>
        </p:blipFill>
        <p:spPr>
          <a:xfrm>
            <a:off x="6934680" y="468000"/>
            <a:ext cx="2107800" cy="825120"/>
          </a:xfrm>
          <a:prstGeom prst="rect">
            <a:avLst/>
          </a:prstGeom>
          <a:ln w="9360">
            <a:solidFill>
              <a:srgbClr val="0000FF"/>
            </a:solidFill>
            <a:round/>
          </a:ln>
        </p:spPr>
      </p:pic>
      <p:sp>
        <p:nvSpPr>
          <p:cNvPr id="1257" name="CustomShape 2"/>
          <p:cNvSpPr/>
          <p:nvPr/>
        </p:nvSpPr>
        <p:spPr>
          <a:xfrm>
            <a:off x="9344160" y="694440"/>
            <a:ext cx="27651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sigmoid function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8" name="Shape 844"/>
          <p:cNvPicPr/>
          <p:nvPr/>
        </p:nvPicPr>
        <p:blipFill>
          <a:blip r:embed="rId4"/>
          <a:stretch/>
        </p:blipFill>
        <p:spPr>
          <a:xfrm>
            <a:off x="838800" y="1597320"/>
            <a:ext cx="9550080" cy="875880"/>
          </a:xfrm>
          <a:prstGeom prst="rect">
            <a:avLst/>
          </a:prstGeom>
          <a:ln>
            <a:noFill/>
          </a:ln>
        </p:spPr>
      </p:pic>
      <p:pic>
        <p:nvPicPr>
          <p:cNvPr id="1259" name="Shape 845"/>
          <p:cNvPicPr/>
          <p:nvPr/>
        </p:nvPicPr>
        <p:blipFill>
          <a:blip r:embed="rId5"/>
          <a:stretch/>
        </p:blipFill>
        <p:spPr>
          <a:xfrm>
            <a:off x="2058480" y="3170520"/>
            <a:ext cx="7679880" cy="2762280"/>
          </a:xfrm>
          <a:prstGeom prst="rect">
            <a:avLst/>
          </a:prstGeom>
          <a:ln>
            <a:noFill/>
          </a:ln>
        </p:spPr>
      </p:pic>
      <p:sp>
        <p:nvSpPr>
          <p:cNvPr id="1260" name="CustomShape 3"/>
          <p:cNvSpPr/>
          <p:nvPr/>
        </p:nvSpPr>
        <p:spPr>
          <a:xfrm>
            <a:off x="5754600" y="4142880"/>
            <a:ext cx="3530520" cy="152928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1" name="CustomShape 4"/>
          <p:cNvSpPr/>
          <p:nvPr/>
        </p:nvSpPr>
        <p:spPr>
          <a:xfrm>
            <a:off x="6699960" y="4088880"/>
            <a:ext cx="2265480" cy="34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sigmoid gate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TextShape 1"/>
          <p:cNvSpPr txBox="1"/>
          <p:nvPr/>
        </p:nvSpPr>
        <p:spPr>
          <a:xfrm>
            <a:off x="8670960" y="6223680"/>
            <a:ext cx="731160" cy="524520"/>
          </a:xfrm>
          <a:prstGeom prst="rect">
            <a:avLst/>
          </a:prstGeom>
          <a:noFill/>
          <a:ln>
            <a:noFill/>
          </a:ln>
        </p:spPr>
        <p:txBody>
          <a:bodyPr lIns="121680" tIns="121680" rIns="121680" bIns="121680" anchor="ctr"/>
          <a:lstStyle/>
          <a:p>
            <a:pPr algn="r">
              <a:lnSpc>
                <a:spcPct val="100000"/>
              </a:lnSpc>
            </a:pPr>
            <a:fld id="{E7042881-C16F-4D7C-B43A-833B30259F55}" type="slidenum"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63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63" name="Shape 853"/>
          <p:cNvPicPr/>
          <p:nvPr/>
        </p:nvPicPr>
        <p:blipFill>
          <a:blip r:embed="rId2"/>
          <a:stretch/>
        </p:blipFill>
        <p:spPr>
          <a:xfrm>
            <a:off x="1121040" y="404280"/>
            <a:ext cx="4114440" cy="952200"/>
          </a:xfrm>
          <a:prstGeom prst="rect">
            <a:avLst/>
          </a:prstGeom>
          <a:ln>
            <a:noFill/>
          </a:ln>
        </p:spPr>
      </p:pic>
      <p:pic>
        <p:nvPicPr>
          <p:cNvPr id="1264" name="Shape 854"/>
          <p:cNvPicPr/>
          <p:nvPr/>
        </p:nvPicPr>
        <p:blipFill>
          <a:blip r:embed="rId3"/>
          <a:stretch/>
        </p:blipFill>
        <p:spPr>
          <a:xfrm>
            <a:off x="6934680" y="468000"/>
            <a:ext cx="2107800" cy="825120"/>
          </a:xfrm>
          <a:prstGeom prst="rect">
            <a:avLst/>
          </a:prstGeom>
          <a:ln w="9360">
            <a:solidFill>
              <a:srgbClr val="0000FF"/>
            </a:solidFill>
            <a:round/>
          </a:ln>
        </p:spPr>
      </p:pic>
      <p:sp>
        <p:nvSpPr>
          <p:cNvPr id="1265" name="CustomShape 2"/>
          <p:cNvSpPr/>
          <p:nvPr/>
        </p:nvSpPr>
        <p:spPr>
          <a:xfrm>
            <a:off x="9344160" y="694440"/>
            <a:ext cx="276516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sigmoid function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6" name="Shape 856"/>
          <p:cNvPicPr/>
          <p:nvPr/>
        </p:nvPicPr>
        <p:blipFill>
          <a:blip r:embed="rId4"/>
          <a:stretch/>
        </p:blipFill>
        <p:spPr>
          <a:xfrm>
            <a:off x="838800" y="1597320"/>
            <a:ext cx="9550080" cy="875880"/>
          </a:xfrm>
          <a:prstGeom prst="rect">
            <a:avLst/>
          </a:prstGeom>
          <a:ln>
            <a:noFill/>
          </a:ln>
        </p:spPr>
      </p:pic>
      <p:pic>
        <p:nvPicPr>
          <p:cNvPr id="1267" name="Shape 857"/>
          <p:cNvPicPr/>
          <p:nvPr/>
        </p:nvPicPr>
        <p:blipFill>
          <a:blip r:embed="rId5"/>
          <a:stretch/>
        </p:blipFill>
        <p:spPr>
          <a:xfrm>
            <a:off x="2058480" y="3170520"/>
            <a:ext cx="7679880" cy="2762280"/>
          </a:xfrm>
          <a:prstGeom prst="rect">
            <a:avLst/>
          </a:prstGeom>
          <a:ln>
            <a:noFill/>
          </a:ln>
        </p:spPr>
      </p:pic>
      <p:sp>
        <p:nvSpPr>
          <p:cNvPr id="1268" name="CustomShape 3"/>
          <p:cNvSpPr/>
          <p:nvPr/>
        </p:nvSpPr>
        <p:spPr>
          <a:xfrm>
            <a:off x="5754600" y="4142880"/>
            <a:ext cx="3530520" cy="1241640"/>
          </a:xfrm>
          <a:prstGeom prst="rect">
            <a:avLst/>
          </a:prstGeom>
          <a:noFill/>
          <a:ln w="190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9" name="CustomShape 4"/>
          <p:cNvSpPr/>
          <p:nvPr/>
        </p:nvSpPr>
        <p:spPr>
          <a:xfrm>
            <a:off x="6699960" y="4088880"/>
            <a:ext cx="2265480" cy="34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sigmoid gate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0" name="CustomShape 5"/>
          <p:cNvSpPr/>
          <p:nvPr/>
        </p:nvSpPr>
        <p:spPr>
          <a:xfrm>
            <a:off x="5754600" y="5409360"/>
            <a:ext cx="3530520" cy="52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1680" tIns="121680" rIns="121680" bIns="12168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(0.73) * (1 - 0.73) = 0.2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1" name="CustomShape 6"/>
          <p:cNvSpPr/>
          <p:nvPr/>
        </p:nvSpPr>
        <p:spPr>
          <a:xfrm rot="10800000">
            <a:off x="5754600" y="5671800"/>
            <a:ext cx="151200" cy="34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FF0000"/>
            </a:solidFill>
            <a:round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2" name="CustomShape 7"/>
          <p:cNvSpPr/>
          <p:nvPr/>
        </p:nvSpPr>
        <p:spPr>
          <a:xfrm>
            <a:off x="9325080" y="4683600"/>
            <a:ext cx="515160" cy="293760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Mini-batches and Stochastic Gradient Descent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9" name="TextShape 2"/>
          <p:cNvSpPr txBox="1"/>
          <p:nvPr/>
        </p:nvSpPr>
        <p:spPr>
          <a:xfrm>
            <a:off x="406440" y="1219320"/>
            <a:ext cx="11378880" cy="4728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720" indent="-342360">
              <a:lnSpc>
                <a:spcPct val="100000"/>
              </a:lnSpc>
              <a:buClr>
                <a:srgbClr val="333399"/>
              </a:buClr>
              <a:buFont typeface="Courier New"/>
              <a:buChar char="o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Typical objective: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r>
              <a:rPr lang="en-U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 = average log-likelihood of label given input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r>
              <a:rPr lang="en-U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= estimate based on mini-batch 1…k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-"/>
            </a:pPr>
            <a:r>
              <a:rPr lang="en-U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Mini-batch gradient descent: compute gradient on mini-batch (+ cycle over mini-batches: 1..k, k+1…2k, ... ; make sure to randomize permutation of data!)</a:t>
            </a:r>
            <a:endParaRPr lang="en-US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Courier New"/>
              <a:buChar char="-"/>
            </a:pPr>
            <a:r>
              <a:rPr lang="en-US" sz="2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Stochastic gradient descent: k = 1</a:t>
            </a:r>
            <a:endParaRPr lang="en-US" sz="24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  <a:p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alatino"/>
            </a:endParaRPr>
          </a:p>
        </p:txBody>
      </p:sp>
      <p:pic>
        <p:nvPicPr>
          <p:cNvPr id="1290" name="Picture 8"/>
          <p:cNvPicPr/>
          <p:nvPr/>
        </p:nvPicPr>
        <p:blipFill>
          <a:blip r:embed="rId2"/>
          <a:stretch/>
        </p:blipFill>
        <p:spPr>
          <a:xfrm>
            <a:off x="2438280" y="1617480"/>
            <a:ext cx="6324120" cy="1043280"/>
          </a:xfrm>
          <a:prstGeom prst="rect">
            <a:avLst/>
          </a:prstGeom>
          <a:ln>
            <a:noFill/>
          </a:ln>
        </p:spPr>
      </p:pic>
      <p:pic>
        <p:nvPicPr>
          <p:cNvPr id="1291" name="Picture 9"/>
          <p:cNvPicPr/>
          <p:nvPr/>
        </p:nvPicPr>
        <p:blipFill>
          <a:blip r:embed="rId3"/>
          <a:stretch/>
        </p:blipFill>
        <p:spPr>
          <a:xfrm>
            <a:off x="3438818" y="3058920"/>
            <a:ext cx="4952520" cy="104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Manual Feature Design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Picture 5"/>
          <p:cNvPicPr/>
          <p:nvPr/>
        </p:nvPicPr>
        <p:blipFill>
          <a:blip r:embed="rId3"/>
          <a:stretch/>
        </p:blipFill>
        <p:spPr>
          <a:xfrm>
            <a:off x="838080" y="1600200"/>
            <a:ext cx="1676160" cy="1155240"/>
          </a:xfrm>
          <a:prstGeom prst="rect">
            <a:avLst/>
          </a:prstGeom>
          <a:ln>
            <a:noFill/>
          </a:ln>
        </p:spPr>
      </p:pic>
      <p:pic>
        <p:nvPicPr>
          <p:cNvPr id="213" name="Picture 6"/>
          <p:cNvPicPr/>
          <p:nvPr/>
        </p:nvPicPr>
        <p:blipFill>
          <a:blip r:embed="rId4"/>
          <a:stretch/>
        </p:blipFill>
        <p:spPr>
          <a:xfrm>
            <a:off x="3352680" y="2133720"/>
            <a:ext cx="3873600" cy="2608200"/>
          </a:xfrm>
          <a:prstGeom prst="rect">
            <a:avLst/>
          </a:prstGeom>
          <a:ln>
            <a:noFill/>
          </a:ln>
        </p:spPr>
      </p:pic>
      <p:pic>
        <p:nvPicPr>
          <p:cNvPr id="214" name="Picture 7"/>
          <p:cNvPicPr/>
          <p:nvPr/>
        </p:nvPicPr>
        <p:blipFill>
          <a:blip r:embed="rId5"/>
          <a:stretch/>
        </p:blipFill>
        <p:spPr>
          <a:xfrm>
            <a:off x="7391520" y="2971800"/>
            <a:ext cx="3047760" cy="372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Features and Generalization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6" name="Picture 3"/>
          <p:cNvPicPr/>
          <p:nvPr/>
        </p:nvPicPr>
        <p:blipFill>
          <a:blip r:embed="rId3"/>
          <a:stretch/>
        </p:blipFill>
        <p:spPr>
          <a:xfrm>
            <a:off x="-1875960" y="1802880"/>
            <a:ext cx="10827000" cy="389088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-2362320" y="1219320"/>
            <a:ext cx="5641560" cy="4571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8" name="CustomShape 3"/>
          <p:cNvSpPr/>
          <p:nvPr/>
        </p:nvSpPr>
        <p:spPr>
          <a:xfrm>
            <a:off x="9588600" y="6400800"/>
            <a:ext cx="2345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[Dalal and Triggs, 2005]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0" y="-25560"/>
            <a:ext cx="12191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alatino"/>
              </a:rPr>
              <a:t>Features and Generalization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Picture 3"/>
          <p:cNvPicPr/>
          <p:nvPr/>
        </p:nvPicPr>
        <p:blipFill>
          <a:blip r:embed="rId3"/>
          <a:stretch/>
        </p:blipFill>
        <p:spPr>
          <a:xfrm>
            <a:off x="2133720" y="2209680"/>
            <a:ext cx="8480880" cy="3047760"/>
          </a:xfrm>
          <a:prstGeom prst="rect">
            <a:avLst/>
          </a:prstGeom>
          <a:ln>
            <a:noFill/>
          </a:ln>
        </p:spPr>
      </p:pic>
      <p:sp>
        <p:nvSpPr>
          <p:cNvPr id="221" name="CustomShape 2"/>
          <p:cNvSpPr/>
          <p:nvPr/>
        </p:nvSpPr>
        <p:spPr>
          <a:xfrm>
            <a:off x="3587760" y="5562720"/>
            <a:ext cx="939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Image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7929000" y="5562720"/>
            <a:ext cx="723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dan-berkeley-nlp-v1</Template>
  <TotalTime>68479</TotalTime>
  <Words>1187</Words>
  <Application>Microsoft Macintosh PowerPoint</Application>
  <PresentationFormat>Widescreen</PresentationFormat>
  <Paragraphs>431</Paragraphs>
  <Slides>64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DejaVu Sans</vt:lpstr>
      <vt:lpstr>ＭＳ Ｐゴシック</vt:lpstr>
      <vt:lpstr>Arial</vt:lpstr>
      <vt:lpstr>Calibri</vt:lpstr>
      <vt:lpstr>Courier New</vt:lpstr>
      <vt:lpstr>Palatino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subject/>
  <dc:creator>Preferred Customer</dc:creator>
  <dc:description/>
  <cp:lastModifiedBy>Jared Saia</cp:lastModifiedBy>
  <cp:revision>3659</cp:revision>
  <cp:lastPrinted>2016-11-10T17:36:05Z</cp:lastPrinted>
  <dcterms:created xsi:type="dcterms:W3CDTF">2004-08-27T04:16:05Z</dcterms:created>
  <dcterms:modified xsi:type="dcterms:W3CDTF">2018-04-23T18:17:08Z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54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66</vt:i4>
  </property>
</Properties>
</file>